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0"/>
  </p:notesMasterIdLst>
  <p:sldIdLst>
    <p:sldId id="256" r:id="rId2"/>
    <p:sldId id="901" r:id="rId3"/>
    <p:sldId id="902" r:id="rId4"/>
    <p:sldId id="1130" r:id="rId5"/>
    <p:sldId id="1232" r:id="rId6"/>
    <p:sldId id="1233" r:id="rId7"/>
    <p:sldId id="1234" r:id="rId8"/>
    <p:sldId id="1242" r:id="rId9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48"/>
  </p:normalViewPr>
  <p:slideViewPr>
    <p:cSldViewPr snapToGrid="0">
      <p:cViewPr varScale="1">
        <p:scale>
          <a:sx n="117" d="100"/>
          <a:sy n="117" d="100"/>
        </p:scale>
        <p:origin x="36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252EAC-81EE-0240-AF71-8A4993F22336}" type="datetimeFigureOut">
              <a:rPr lang="da-DK" smtClean="0"/>
              <a:t>11.10.2024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1A7066-A125-6C41-B5C2-6F0F411B801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30998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61DF75-797F-AB46-8167-FFF740A07B6B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956031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61DF75-797F-AB46-8167-FFF740A07B6B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020588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61DF75-797F-AB46-8167-FFF740A07B6B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704784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Man kunne jo gætte, man man kunne også lave forskellige psykologiske undersøgelser . TO GO TO </a:t>
            </a:r>
          </a:p>
          <a:p>
            <a:endParaRPr lang="da-DK" dirty="0"/>
          </a:p>
          <a:p>
            <a:pPr marL="228600" indent="-228600">
              <a:buAutoNum type="arabicPeriod"/>
            </a:pPr>
            <a:r>
              <a:rPr lang="da-DK" dirty="0"/>
              <a:t>Spørgeskemalignende undersøgelse eller interview </a:t>
            </a:r>
          </a:p>
          <a:p>
            <a:pPr marL="228600" indent="-228600">
              <a:buAutoNum type="arabicPeriod"/>
            </a:pPr>
            <a:r>
              <a:rPr lang="da-DK" dirty="0"/>
              <a:t>Eksperiment eller observationsstudie</a:t>
            </a:r>
          </a:p>
          <a:p>
            <a:pPr marL="228600" indent="-228600">
              <a:buAutoNum type="arabicPeriod"/>
            </a:pPr>
            <a:r>
              <a:rPr lang="da-DK" dirty="0"/>
              <a:t>Korrelationsundersøgelse</a:t>
            </a:r>
          </a:p>
          <a:p>
            <a:pPr marL="228600" indent="-228600">
              <a:buAutoNum type="arabicPeriod"/>
            </a:pPr>
            <a:r>
              <a:rPr lang="da-DK" dirty="0"/>
              <a:t>Interview</a:t>
            </a:r>
          </a:p>
          <a:p>
            <a:pPr marL="228600" indent="-228600">
              <a:buAutoNum type="arabicPeriod"/>
            </a:pPr>
            <a:r>
              <a:rPr lang="da-DK" dirty="0"/>
              <a:t>Spørgeskema 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F9FA70-9857-438F-A3CE-6C8E5A8C64A1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827416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/>
              <a:t>https</a:t>
            </a:r>
            <a:r>
              <a:rPr lang="da-DK" dirty="0"/>
              <a:t>://</a:t>
            </a:r>
            <a:r>
              <a:rPr lang="da-DK" dirty="0" err="1"/>
              <a:t>youtu.be</a:t>
            </a:r>
            <a:r>
              <a:rPr lang="da-DK" dirty="0"/>
              <a:t>/f2hjDksGEGI?si=RPxO1DWi1R55FefR</a:t>
            </a:r>
          </a:p>
          <a:p>
            <a:endParaRPr lang="da-DK" dirty="0"/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F9FA70-9857-438F-A3CE-6C8E5A8C64A1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968909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Der kan være andre – og vurderingen </a:t>
            </a:r>
            <a:r>
              <a:rPr lang="da-DK"/>
              <a:t>er afhængig </a:t>
            </a:r>
            <a:r>
              <a:rPr lang="da-DK" dirty="0"/>
              <a:t>af undersøgelsens design / metoden 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F9FA70-9857-438F-A3CE-6C8E5A8C64A1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141361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E1A06-8754-4870-9E44-E39BADAD98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27F020-BBC3-49BB-91C2-5B2CBD64B3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7C0C22-EBDA-4130-87AE-CB28BC19B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10/11/24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A419A8-07CA-4A4C-AEC2-C40D4D50A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FA7B86-E610-42EA-B4DC-C2F44778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‹nr.›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A7BA06D-B3FF-4E91-8639-B4569AE3AA23}"/>
              </a:ext>
            </a:extLst>
          </p:cNvPr>
          <p:cNvSpPr/>
          <p:nvPr/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2B30C86D-5A07-48BC-9C9D-6F9A2DB1E9E1}"/>
              </a:ext>
            </a:extLst>
          </p:cNvPr>
          <p:cNvSpPr/>
          <p:nvPr/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1577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FF209-11EE-4A3F-9685-A155FECD0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47AF11-F208-4FDA-9E19-D6CA34721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597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82FA1-02B7-467E-9F16-D17814940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10/11/24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89247-FB8A-4494-859B-B3754B02A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CA5B62-3338-46A5-B381-A63B88CB0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‹nr.›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3DA7759-3209-4FE2-96D1-4EEDD81E9EA0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1460DAD-8769-4C9F-9C8C-BB0443909D76}"/>
              </a:ext>
            </a:extLst>
          </p:cNvPr>
          <p:cNvSpPr/>
          <p:nvPr/>
        </p:nvSpPr>
        <p:spPr>
          <a:xfrm flipH="1">
            <a:off x="12353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3294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C0001-5D76-45A0-A9F4-7172BDDD5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1462C4-0E4B-4DB7-A8BF-FE55142760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A5F313-1240-47AE-A026-7F349292B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10/11/24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48158-6132-4335-B8E1-F6A896383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94C5B6-1598-48B4-9B3A-3078FDBE9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EDBDD32-D3EE-4848-A112-BA814D4631CD}"/>
              </a:ext>
            </a:extLst>
          </p:cNvPr>
          <p:cNvSpPr/>
          <p:nvPr/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61350361-843C-49D0-BD6A-ECDBA3842BA0}"/>
              </a:ext>
            </a:extLst>
          </p:cNvPr>
          <p:cNvSpPr/>
          <p:nvPr/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0720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BFD05-2CB2-4A7E-89E7-57615BA82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9532B8-D460-476D-816F-725E8D96C0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F7120F-70AF-4ED5-B364-3AA55C6B44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D8B65F-F709-469F-9961-4D01896CA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10/11/24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81C6BC-B23D-48BC-AD44-654DDB8D0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00D60B-86A1-479D-BCE8-06D2C3DBC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4EC5136-99DA-40B5-8F79-5C3A56D38BA1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F8FB775-26C4-41BA-837C-4478D48D215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7211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2983E-E761-4429-9203-7FE8B2DB6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21E9B7-62BE-49BA-AC6B-55250D6627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41A3FD-B90A-4C31-BD6B-581F9E2E0E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0D1D55-B722-4968-B171-AF3B462DDA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1085A8-02C2-4E7F-935E-5AEECBAD19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8A5018-8A77-40E8-B159-4894ECF22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10/11/24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D79441-8908-4461-9FDD-BCE638837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D29F7D-B101-4950-A2C0-F350FB26D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‹nr.›</a:t>
            </a:fld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62D7398-9A79-4B24-9C7D-F0DEED57C70B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07F28CD-1873-4E36-A064-2D25E0A8501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45510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11BF3-02E8-4EB7-818E-652B82CF2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4D3190-B78C-42F1-9D62-F523886BB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10/11/24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381C40-F9FC-4D58-8508-F0632DF5A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01CBCC-4CC2-49BD-B155-01E0F4D79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‹nr.›</a:t>
            </a:fld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C13EF9C-0B5A-4364-91AA-E5DD5B536E54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F674475-6327-490A-BD7F-084F5C07F2E4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6352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024287-C9B9-48AC-8E4D-A282DE2F4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10/11/24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34C9A2-75A7-4164-B3B8-E6A9D60BA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BE73CE-2859-4D49-A9EC-26AF3FBDF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‹nr.›</a:t>
            </a:fld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AA5ED585-FEBB-4DAD-84C0-97BEE6C360C3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F6AC352-A720-4DB3-87CA-A33B0607CA2F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4694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FC812-4DB6-4F98-9404-29C191D3B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F0855E-0CD6-47DD-B648-4C84C783D7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50082B-17D7-4D61-8AEB-81517D85D2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70783-FF31-4C4E-9196-EB169B209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10/11/24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92E260-747D-40FD-A062-9DD5E6835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7E50A0-1E05-49C5-88C9-462677512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C155C63-9F58-4422-B669-F97486280671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85DBA62-0EDB-47AA-86C7-90463BC9B308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8642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D7521-E43D-41D1-B458-26B20DC6D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472CF2-2653-4B98-A416-D7A0A860EC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EF87F5-0B10-4AC7-9599-F088C5E796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A07CB7-0520-4D64-B76C-C31AC5578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10/11/24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EEB226-AD45-45DF-AAB5-5513AE732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E96AEB-9481-4CCE-B110-FEDD33483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BA9707F-7BCE-464F-BF45-E216527084EE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BC589723-2CC8-49D1-B4E1-36FECED6A2D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5462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6E5D1-6D19-4E7F-9B4E-42326B771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D2A06C-F91A-4ADC-9CD2-61F0A4D7EE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43AA9A-2280-4F63-8B3D-20742AE69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10/11/24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0D986B-E58E-43B6-8A80-FFA9D8F74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40D36-2E71-4F27-967F-7A3E4C6EE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‹nr.›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1609904-5327-4D2C-A445-B270A00F3B5F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0FC7BEC-08C5-4D95-9C84-B48BC8AD1C94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48912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1FEA3D-0C7F-45CD-B6A0-942F707B36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8B8A12-BCE6-4D03-A637-1DEC8924BE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9755-9FF4-428A-AEB7-1A6477466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10/11/24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141836-11E2-49FD-877D-53B74514A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D24C42-4B05-4EEF-BE14-29041EC9C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‹nr.›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BADDEB1-F604-408B-B02A-A2814606E6AF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8DF7987-332F-4D6C-81C3-990F39C76C96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4128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EC5685-19F1-49DA-ADE5-D5D32F165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FC0A4D-22A1-4554-B5DE-887974F4DF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9D5CDC-F2CE-410E-AD13-DDC235C71C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82EDB8D0-98ED-4B86-9D5F-E61ADC70144D}" type="datetimeFigureOut">
              <a:rPr lang="en-US" smtClean="0"/>
              <a:pPr/>
              <a:t>10/11/24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40CD45-794A-4BB0-A427-0CE61AEAF4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B3AB91-9588-4071-92D2-364F4A6ED0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4854181D-6920-4594-9A5D-6CE56DC9F8B2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387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4906370-1564-49FA-A802-58546B3922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664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Et blåt, abstrakt mønster i vandfarve på en hvid baggrund">
            <a:extLst>
              <a:ext uri="{FF2B5EF4-FFF2-40B4-BE49-F238E27FC236}">
                <a16:creationId xmlns:a16="http://schemas.microsoft.com/office/drawing/2014/main" id="{4F442E03-4BAE-2AD0-754D-F54A3E8EE0B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5000"/>
          </a:blip>
          <a:srcRect t="14644" b="108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EF640709-BDFD-453B-B75D-6212E7A870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11500" y="370600"/>
            <a:ext cx="5923842" cy="5923842"/>
          </a:xfrm>
          <a:prstGeom prst="ellipse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9062F87-1BC4-9EA1-BC4D-50BA67CCA2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77192" y="1032483"/>
            <a:ext cx="5037616" cy="2982360"/>
          </a:xfrm>
        </p:spPr>
        <p:txBody>
          <a:bodyPr>
            <a:normAutofit/>
          </a:bodyPr>
          <a:lstStyle/>
          <a:p>
            <a:r>
              <a:rPr lang="da-DK" sz="4800" dirty="0" err="1"/>
              <a:t>Psykologsiske</a:t>
            </a:r>
            <a:r>
              <a:rPr lang="da-DK" sz="4800" dirty="0"/>
              <a:t> undersøgelser 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B434FE57-2FA9-D21C-AD91-7E1E76B0C8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77192" y="4106918"/>
            <a:ext cx="5037616" cy="1655762"/>
          </a:xfrm>
        </p:spPr>
        <p:txBody>
          <a:bodyPr>
            <a:normAutofit/>
          </a:bodyPr>
          <a:lstStyle/>
          <a:p>
            <a:r>
              <a:rPr lang="da-DK" dirty="0"/>
              <a:t>The basics</a:t>
            </a: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B4019478-3FDC-438C-8848-1D7DA864AF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9366740" flipV="1">
            <a:off x="2607299" y="8363"/>
            <a:ext cx="6816262" cy="6816262"/>
          </a:xfrm>
          <a:prstGeom prst="arc">
            <a:avLst>
              <a:gd name="adj1" fmla="val 16200000"/>
              <a:gd name="adj2" fmla="val 20401595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E406479-1D57-4209-B128-3C81746247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53400" y="4609861"/>
            <a:ext cx="873032" cy="84934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30414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0CA892-199E-8243-90B2-91A0BC3D9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7967" y="1625726"/>
            <a:ext cx="5928358" cy="1645920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4400" dirty="0" err="1"/>
              <a:t>Psykologiske</a:t>
            </a:r>
            <a:r>
              <a:rPr lang="en-US" sz="4400" dirty="0"/>
              <a:t> </a:t>
            </a:r>
            <a:r>
              <a:rPr lang="en-US" sz="4400" dirty="0" err="1"/>
              <a:t>Undersøgelser</a:t>
            </a:r>
            <a:r>
              <a:rPr lang="en-US" sz="4400" dirty="0"/>
              <a:t>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D5FA3B7-2F18-D649-A8B7-45B587E86C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7967" y="3586355"/>
            <a:ext cx="5928358" cy="1239894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Hvordan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opnår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man </a:t>
            </a:r>
            <a:r>
              <a:rPr lang="en-US" sz="24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videnskabelig</a:t>
            </a:r>
            <a:r>
              <a:rPr lang="en-US" sz="2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baseret</a:t>
            </a:r>
            <a:r>
              <a:rPr lang="en-US" sz="2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viden</a:t>
            </a:r>
            <a:r>
              <a:rPr lang="en-US" sz="2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om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menneskers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adfærd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tænkning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følelsesliv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osv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.? </a:t>
            </a:r>
          </a:p>
        </p:txBody>
      </p:sp>
      <p:pic>
        <p:nvPicPr>
          <p:cNvPr id="33794" name="Picture 2" descr="Forsker Pixerstick klistermærke • Pixers® - Vi lever for forandringer">
            <a:extLst>
              <a:ext uri="{FF2B5EF4-FFF2-40B4-BE49-F238E27FC236}">
                <a16:creationId xmlns:a16="http://schemas.microsoft.com/office/drawing/2014/main" id="{94454A42-1C2B-7343-93F2-2B89D379F3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77782" y="861548"/>
            <a:ext cx="3374138" cy="4820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15422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884CC2-B40F-7E42-9A2F-5E3CC8FA4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3968493"/>
            <a:ext cx="8991600" cy="126476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pPr algn="ctr"/>
            <a:r>
              <a:rPr lang="en-US" sz="3000" dirty="0" err="1"/>
              <a:t>Overordnet</a:t>
            </a:r>
            <a:r>
              <a:rPr lang="en-US" sz="3000" dirty="0"/>
              <a:t> to </a:t>
            </a:r>
            <a:r>
              <a:rPr lang="en-US" sz="3000" dirty="0" err="1"/>
              <a:t>metoder</a:t>
            </a:r>
            <a:r>
              <a:rPr lang="en-US" sz="3000" dirty="0"/>
              <a:t>: </a:t>
            </a:r>
            <a:br>
              <a:rPr lang="en-US" sz="3000" dirty="0"/>
            </a:br>
            <a:r>
              <a:rPr lang="en-US" sz="3000" b="1" dirty="0" err="1"/>
              <a:t>kvalitativ</a:t>
            </a:r>
            <a:r>
              <a:rPr lang="en-US" sz="3000" b="1" dirty="0"/>
              <a:t> </a:t>
            </a:r>
            <a:r>
              <a:rPr lang="en-US" sz="3000" dirty="0"/>
              <a:t>vs. </a:t>
            </a:r>
            <a:r>
              <a:rPr lang="en-US" sz="3000" b="1" dirty="0" err="1"/>
              <a:t>kvantitativ</a:t>
            </a:r>
            <a:r>
              <a:rPr lang="en-US" sz="3000" dirty="0"/>
              <a:t> </a:t>
            </a:r>
            <a:r>
              <a:rPr lang="en-US" sz="3000" dirty="0" err="1"/>
              <a:t>metode</a:t>
            </a:r>
            <a:endParaRPr lang="en-US" sz="3000" dirty="0"/>
          </a:p>
        </p:txBody>
      </p:sp>
      <p:pic>
        <p:nvPicPr>
          <p:cNvPr id="34818" name="Picture 2" descr="Der er stor værdi at hente i virksomhedens gemte data">
            <a:extLst>
              <a:ext uri="{FF2B5EF4-FFF2-40B4-BE49-F238E27FC236}">
                <a16:creationId xmlns:a16="http://schemas.microsoft.com/office/drawing/2014/main" id="{13CD5D91-A3EB-EE4D-B143-7EE2E5C914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17" r="-1" b="-1"/>
          <a:stretch/>
        </p:blipFill>
        <p:spPr bwMode="auto">
          <a:xfrm>
            <a:off x="1556004" y="1023100"/>
            <a:ext cx="4297680" cy="2430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20" name="Picture 4" descr="Kvalitative metoder 2018">
            <a:extLst>
              <a:ext uri="{FF2B5EF4-FFF2-40B4-BE49-F238E27FC236}">
                <a16:creationId xmlns:a16="http://schemas.microsoft.com/office/drawing/2014/main" id="{C24584AA-A0E3-AE4A-9294-AD5BB089FC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0" r="1" b="1"/>
          <a:stretch/>
        </p:blipFill>
        <p:spPr bwMode="auto">
          <a:xfrm>
            <a:off x="6338316" y="1023104"/>
            <a:ext cx="4297680" cy="2430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83921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884CC2-B40F-7E42-9A2F-5E3CC8FA4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5496" y="3597105"/>
            <a:ext cx="9148064" cy="1347251"/>
          </a:xfrm>
          <a:noFill/>
          <a:ln>
            <a:solidFill>
              <a:schemeClr val="bg1"/>
            </a:solidFill>
          </a:ln>
        </p:spPr>
        <p:txBody>
          <a:bodyPr>
            <a:normAutofit fontScale="90000"/>
          </a:bodyPr>
          <a:lstStyle/>
          <a:p>
            <a:pPr algn="ctr"/>
            <a:br>
              <a:rPr lang="da-DK" sz="4000" b="1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da-DK" sz="40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K</a:t>
            </a:r>
            <a:r>
              <a:rPr lang="da-DK" sz="4000" b="1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valitativ </a:t>
            </a:r>
            <a:r>
              <a:rPr lang="da-DK" sz="40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vs. </a:t>
            </a:r>
            <a:r>
              <a:rPr lang="da-DK" sz="40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K</a:t>
            </a:r>
            <a:r>
              <a:rPr lang="da-DK" sz="4000" b="1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vantitativ</a:t>
            </a:r>
            <a:r>
              <a:rPr lang="da-DK" sz="40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metode</a:t>
            </a:r>
            <a:br>
              <a:rPr lang="da-DK" sz="40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da-DK" sz="40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34820" name="Picture 4" descr="Kvalitative metoder 2018">
            <a:extLst>
              <a:ext uri="{FF2B5EF4-FFF2-40B4-BE49-F238E27FC236}">
                <a16:creationId xmlns:a16="http://schemas.microsoft.com/office/drawing/2014/main" id="{C24584AA-A0E3-AE4A-9294-AD5BB089FC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0" r="1" b="1"/>
          <a:stretch/>
        </p:blipFill>
        <p:spPr bwMode="auto">
          <a:xfrm>
            <a:off x="20" y="10"/>
            <a:ext cx="6062452" cy="3428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18" name="Picture 2" descr="Der er stor værdi at hente i virksomhedens gemte data">
            <a:extLst>
              <a:ext uri="{FF2B5EF4-FFF2-40B4-BE49-F238E27FC236}">
                <a16:creationId xmlns:a16="http://schemas.microsoft.com/office/drawing/2014/main" id="{13CD5D91-A3EB-EE4D-B143-7EE2E5C914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17" r="-1" b="-1"/>
          <a:stretch/>
        </p:blipFill>
        <p:spPr bwMode="auto">
          <a:xfrm>
            <a:off x="6129528" y="-1"/>
            <a:ext cx="6062472" cy="3428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7179220C-92E8-964D-A709-34AE9243B670}"/>
              </a:ext>
            </a:extLst>
          </p:cNvPr>
          <p:cNvSpPr/>
          <p:nvPr/>
        </p:nvSpPr>
        <p:spPr>
          <a:xfrm>
            <a:off x="1080714" y="5133379"/>
            <a:ext cx="3901064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Font typeface="Wingdings" pitchFamily="2" charset="2"/>
              <a:buChar char="Ø"/>
            </a:pPr>
            <a:r>
              <a:rPr lang="da-DK" sz="2300" dirty="0">
                <a:latin typeface="Calibri Light" panose="020F0302020204030204" pitchFamily="34" charset="0"/>
                <a:cs typeface="Calibri Light" panose="020F0302020204030204" pitchFamily="34" charset="0"/>
              </a:rPr>
              <a:t>Data i form af samtaler og udsagn, der efterfølgende gøres til genstand for fortolkning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76DECE25-EDAD-254E-B12E-B8B3599D662F}"/>
              </a:ext>
            </a:extLst>
          </p:cNvPr>
          <p:cNvSpPr/>
          <p:nvPr/>
        </p:nvSpPr>
        <p:spPr>
          <a:xfrm>
            <a:off x="7210232" y="5154296"/>
            <a:ext cx="3901064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Font typeface="Wingdings" pitchFamily="2" charset="2"/>
              <a:buChar char="Ø"/>
            </a:pPr>
            <a:r>
              <a:rPr lang="da-DK" sz="2300" dirty="0">
                <a:latin typeface="Calibri Light" panose="020F0302020204030204" pitchFamily="34" charset="0"/>
                <a:cs typeface="Calibri Light" panose="020F0302020204030204" pitchFamily="34" charset="0"/>
              </a:rPr>
              <a:t>Data, som kan tælles og måles og gøres til genstand for statistiske beregninger</a:t>
            </a:r>
          </a:p>
        </p:txBody>
      </p:sp>
    </p:spTree>
    <p:extLst>
      <p:ext uri="{BB962C8B-B14F-4D97-AF65-F5344CB8AC3E}">
        <p14:creationId xmlns:p14="http://schemas.microsoft.com/office/powerpoint/2010/main" val="25369313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E731C0-A5C5-D26B-EFEA-369FEDA35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Metoden</a:t>
            </a:r>
            <a:r>
              <a:rPr lang="da-DK" dirty="0"/>
              <a:t>, der vælges, afhænger af </a:t>
            </a:r>
            <a:r>
              <a:rPr lang="da-DK" b="1" dirty="0"/>
              <a:t>formålet</a:t>
            </a:r>
            <a:r>
              <a:rPr lang="da-DK" dirty="0"/>
              <a:t> med undersøgelsen</a:t>
            </a:r>
          </a:p>
        </p:txBody>
      </p:sp>
      <p:pic>
        <p:nvPicPr>
          <p:cNvPr id="8" name="Pladsholder til indhold 7" descr="Et billede, der indeholder tekst, kvittering, skærmbillede, Font/skrifttype&#10;&#10;Automatisk genereret beskrivelse">
            <a:extLst>
              <a:ext uri="{FF2B5EF4-FFF2-40B4-BE49-F238E27FC236}">
                <a16:creationId xmlns:a16="http://schemas.microsoft.com/office/drawing/2014/main" id="{C1DCD229-7E67-5589-109F-6C95CC670C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64727" y="2209927"/>
            <a:ext cx="7759700" cy="3162300"/>
          </a:xfrm>
        </p:spPr>
      </p:pic>
    </p:spTree>
    <p:extLst>
      <p:ext uri="{BB962C8B-B14F-4D97-AF65-F5344CB8AC3E}">
        <p14:creationId xmlns:p14="http://schemas.microsoft.com/office/powerpoint/2010/main" val="21043750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3D18DA-A3C6-F19F-E13C-E06C9BE8F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369271"/>
            <a:ext cx="6873240" cy="125989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da-DK" sz="2200" dirty="0"/>
              <a:t>Diskutér, hvilken metode man med fordel kunne anvende til at undersøge hver af følgende: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C5C1816-B992-54AB-2B17-653D9A5107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224" y="1697478"/>
            <a:ext cx="7684007" cy="375925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+mj-lt"/>
              <a:buAutoNum type="arabicPeriod"/>
            </a:pPr>
            <a:r>
              <a:rPr lang="da-DK" sz="1400" dirty="0"/>
              <a:t>Hvilken personlighedstype har din sidemakker? Er han/hun introvert eller ekstrovert? </a:t>
            </a:r>
          </a:p>
          <a:p>
            <a:pPr>
              <a:lnSpc>
                <a:spcPct val="90000"/>
              </a:lnSpc>
              <a:buFont typeface="+mj-lt"/>
              <a:buAutoNum type="arabicPeriod"/>
            </a:pPr>
            <a:r>
              <a:rPr lang="da-DK" sz="1400" dirty="0"/>
              <a:t>Hvordan reagerer ekstroverte mennesker vs. introverte mennesker, når de bliver udsat for gruppepres? </a:t>
            </a:r>
          </a:p>
          <a:p>
            <a:pPr>
              <a:lnSpc>
                <a:spcPct val="90000"/>
              </a:lnSpc>
              <a:buFont typeface="+mj-lt"/>
              <a:buAutoNum type="arabicPeriod"/>
            </a:pPr>
            <a:r>
              <a:rPr lang="da-DK" sz="1400" dirty="0"/>
              <a:t>Er der en sammenhæng mellem personlighedstrækket ekstroversion og stress? </a:t>
            </a:r>
          </a:p>
          <a:p>
            <a:pPr>
              <a:lnSpc>
                <a:spcPct val="90000"/>
              </a:lnSpc>
              <a:buFont typeface="+mj-lt"/>
              <a:buAutoNum type="arabicPeriod"/>
            </a:pPr>
            <a:r>
              <a:rPr lang="da-DK" sz="1400" dirty="0"/>
              <a:t>Hvordan kan meget introverte personer opleve det at møde mange nye mennesker på en gang. Fx som at starte på en ny skole?</a:t>
            </a:r>
          </a:p>
          <a:p>
            <a:pPr>
              <a:lnSpc>
                <a:spcPct val="90000"/>
              </a:lnSpc>
              <a:buFont typeface="+mj-lt"/>
              <a:buAutoNum type="arabicPeriod"/>
            </a:pPr>
            <a:r>
              <a:rPr lang="da-DK" sz="1400" dirty="0"/>
              <a:t>Hvor mange lærere på SG er overvejende ekstroverte? 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F4835E1F-C211-49F3-304E-AE104BC997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9575" y="-13476"/>
            <a:ext cx="2743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ladsholder til indhold 7" descr="Et billede, der indeholder tekst, kvittering, skærmbillede, Font/skrifttype&#10;&#10;Automatisk genereret beskrivelse">
            <a:extLst>
              <a:ext uri="{FF2B5EF4-FFF2-40B4-BE49-F238E27FC236}">
                <a16:creationId xmlns:a16="http://schemas.microsoft.com/office/drawing/2014/main" id="{BC4A3587-4B98-C8EF-7CE7-C82A5F36AF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5414" y="3933454"/>
            <a:ext cx="5451627" cy="222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7122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936F29-C3B8-42E5-E161-36AA3097D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 den virkelige verden, hvis vi har at gøre med større studier …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8A86111-6EDC-C6AE-DFB9-2F74065CC6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Vil man ofte lave en kombination. Dvs. gøre brug af </a:t>
            </a:r>
            <a:r>
              <a:rPr lang="da-DK" b="1" dirty="0"/>
              <a:t>mixed </a:t>
            </a:r>
            <a:r>
              <a:rPr lang="da-DK" b="1" dirty="0" err="1"/>
              <a:t>methods</a:t>
            </a:r>
            <a:r>
              <a:rPr lang="da-DK" b="1" dirty="0"/>
              <a:t> </a:t>
            </a:r>
            <a:endParaRPr lang="da-DK" dirty="0"/>
          </a:p>
        </p:txBody>
      </p:sp>
      <p:pic>
        <p:nvPicPr>
          <p:cNvPr id="5" name="Billede 4" descr="Et billede, der indeholder tekst, skærmbillede&#10;&#10;Automatisk genereret beskrivelse">
            <a:extLst>
              <a:ext uri="{FF2B5EF4-FFF2-40B4-BE49-F238E27FC236}">
                <a16:creationId xmlns:a16="http://schemas.microsoft.com/office/drawing/2014/main" id="{0B875D7A-BB09-FFA4-56AB-2D25D268B3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1931" y="2923675"/>
            <a:ext cx="6372729" cy="3621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0668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994E35-E000-71FE-FFB9-C3B8BB876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181" y="438294"/>
            <a:ext cx="8911687" cy="1280890"/>
          </a:xfrm>
        </p:spPr>
        <p:txBody>
          <a:bodyPr>
            <a:noAutofit/>
          </a:bodyPr>
          <a:lstStyle/>
          <a:p>
            <a:r>
              <a:rPr lang="da-DK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Når du møder en psykologisk undersøgelse, er der en række kritiske spørgsmål du bør stille: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F4BD97B-BB8B-35ED-ADB5-5C3561BD96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1553" y="1632098"/>
            <a:ext cx="8915400" cy="4944832"/>
          </a:xfrm>
        </p:spPr>
        <p:txBody>
          <a:bodyPr>
            <a:normAutofit fontScale="62500" lnSpcReduction="20000"/>
          </a:bodyPr>
          <a:lstStyle/>
          <a:p>
            <a:pPr>
              <a:buClr>
                <a:schemeClr val="tx1"/>
              </a:buClr>
            </a:pPr>
            <a:endParaRPr lang="da-DK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v"/>
            </a:pPr>
            <a:r>
              <a:rPr lang="da-DK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Hvem har lavet undersøgelsen, hvornår og evt. hvor er undersøgelsen lavet? </a:t>
            </a:r>
            <a:br>
              <a:rPr lang="da-DK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da-DK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v"/>
            </a:pPr>
            <a:r>
              <a:rPr lang="da-DK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Formål: Hvad var forskernes formål med undersøgelsen? Hvad ville de gerne finde ud af? (Og havde de evt. en hypotese?)</a:t>
            </a:r>
            <a:br>
              <a:rPr lang="da-DK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da-DK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v"/>
            </a:pPr>
            <a:r>
              <a:rPr lang="da-DK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Metode: Hvordan er undersøgelsen designet? </a:t>
            </a:r>
          </a:p>
          <a:p>
            <a:pPr lvl="1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v"/>
            </a:pPr>
            <a:r>
              <a:rPr lang="da-DK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Er der tale om kvalitativ eller kvantitativ metode? Eller Mixed </a:t>
            </a:r>
            <a:r>
              <a:rPr lang="da-DK" dirty="0" err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methods</a:t>
            </a:r>
            <a:r>
              <a:rPr lang="da-DK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? </a:t>
            </a:r>
          </a:p>
          <a:p>
            <a:pPr lvl="1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v"/>
            </a:pPr>
            <a:r>
              <a:rPr lang="da-DK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Og hvilken undersøgelsesmetode er der mere konkret tale om? </a:t>
            </a:r>
            <a:r>
              <a:rPr lang="da-DK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itchFamily="2" charset="2"/>
              </a:rPr>
              <a:t>(eksperiment, længdesnitsundersøgelse, observationsstudie, spørgeskemaundersøgelse, interview …) </a:t>
            </a:r>
            <a:br>
              <a:rPr lang="da-DK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itchFamily="2" charset="2"/>
              </a:rPr>
            </a:br>
            <a:endParaRPr lang="da-DK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v"/>
            </a:pPr>
            <a:r>
              <a:rPr lang="da-DK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Hvilke resultater er opnået? </a:t>
            </a:r>
            <a:br>
              <a:rPr lang="da-DK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da-DK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v"/>
            </a:pPr>
            <a:r>
              <a:rPr lang="da-DK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Kritisk vurdering: Er undersøgelsen etisk forsvarlig?</a:t>
            </a:r>
            <a:br>
              <a:rPr lang="da-DK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da-DK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v"/>
            </a:pPr>
            <a:r>
              <a:rPr lang="da-DK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Kritisk vurdering: Hvilke fejlkilder er forbundet med undersøgelsen? – (afhængig af metoden)</a:t>
            </a:r>
          </a:p>
          <a:p>
            <a:pPr lvl="1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v"/>
            </a:pPr>
            <a:r>
              <a:rPr lang="da-DK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Er stikprøven repræsentativ ift. det, man gerne vil undersøge? (antal deltagere, alder, køn, kultur, socioøkonomi)</a:t>
            </a:r>
          </a:p>
          <a:p>
            <a:pPr lvl="2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v"/>
            </a:pPr>
            <a:r>
              <a:rPr lang="da-DK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Og er undersøgelses stadig relevant ift. til at sige noget om mennesker i dag, hvis det fx er en gammel undersøgelse?</a:t>
            </a:r>
          </a:p>
          <a:p>
            <a:pPr lvl="1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v"/>
            </a:pPr>
            <a:r>
              <a:rPr lang="da-DK" dirty="0">
                <a:latin typeface="Calibri Light" panose="020F0302020204030204" pitchFamily="34" charset="0"/>
                <a:cs typeface="Calibri Light" panose="020F0302020204030204" pitchFamily="34" charset="0"/>
              </a:rPr>
              <a:t>Kan deltagerne eller forsøgslederen have påvirket resultaterne på den ene eller anden måde? </a:t>
            </a:r>
          </a:p>
          <a:p>
            <a:pPr lvl="2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v"/>
            </a:pPr>
            <a:r>
              <a:rPr lang="da-DK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Er der tale om selvrapportering?</a:t>
            </a:r>
          </a:p>
          <a:p>
            <a:pPr lvl="2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v"/>
            </a:pPr>
            <a:r>
              <a:rPr lang="da-DK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Kan deltagernes svar / resultaterne være påvirkede af at det er et studie?</a:t>
            </a:r>
          </a:p>
          <a:p>
            <a:pPr lvl="2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v"/>
            </a:pPr>
            <a:r>
              <a:rPr lang="da-DK" dirty="0">
                <a:latin typeface="Calibri Light" panose="020F0302020204030204" pitchFamily="34" charset="0"/>
                <a:cs typeface="Calibri Light" panose="020F0302020204030204" pitchFamily="34" charset="0"/>
              </a:rPr>
              <a:t>Kan forsøgslederen have påvirket deltagernes svar/adfærd</a:t>
            </a:r>
          </a:p>
        </p:txBody>
      </p:sp>
    </p:spTree>
    <p:extLst>
      <p:ext uri="{BB962C8B-B14F-4D97-AF65-F5344CB8AC3E}">
        <p14:creationId xmlns:p14="http://schemas.microsoft.com/office/powerpoint/2010/main" val="427068801"/>
      </p:ext>
    </p:extLst>
  </p:cSld>
  <p:clrMapOvr>
    <a:masterClrMapping/>
  </p:clrMapOvr>
</p:sld>
</file>

<file path=ppt/theme/theme1.xml><?xml version="1.0" encoding="utf-8"?>
<a:theme xmlns:a="http://schemas.openxmlformats.org/drawingml/2006/main" name="ShapesVTI">
  <a:themeElements>
    <a:clrScheme name="Office">
      <a:dk1>
        <a:srgbClr val="000000"/>
      </a:dk1>
      <a:lt1>
        <a:srgbClr val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Festival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hapesVTI" id="{C78D20FD-A872-4243-8597-B534C62538FF}" vid="{7CAFCCF9-7834-41D6-B6AB-7D225A18A4E9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475</Words>
  <Application>Microsoft Macintosh PowerPoint</Application>
  <PresentationFormat>Widescreen</PresentationFormat>
  <Paragraphs>48</Paragraphs>
  <Slides>8</Slides>
  <Notes>6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5" baseType="lpstr">
      <vt:lpstr>Aptos</vt:lpstr>
      <vt:lpstr>Arial</vt:lpstr>
      <vt:lpstr>Calibri</vt:lpstr>
      <vt:lpstr>Calibri Light</vt:lpstr>
      <vt:lpstr>Century Gothic</vt:lpstr>
      <vt:lpstr>Wingdings</vt:lpstr>
      <vt:lpstr>ShapesVTI</vt:lpstr>
      <vt:lpstr>Psykologsiske undersøgelser </vt:lpstr>
      <vt:lpstr>Psykologiske Undersøgelser </vt:lpstr>
      <vt:lpstr>Overordnet to metoder:  kvalitativ vs. kvantitativ metode</vt:lpstr>
      <vt:lpstr> Kvalitativ vs. Kvantitativ metode </vt:lpstr>
      <vt:lpstr>Metoden, der vælges, afhænger af formålet med undersøgelsen</vt:lpstr>
      <vt:lpstr>Diskutér, hvilken metode man med fordel kunne anvende til at undersøge hver af følgende: </vt:lpstr>
      <vt:lpstr>I den virkelige verden, hvis vi har at gøre med større studier …</vt:lpstr>
      <vt:lpstr>Når du møder en psykologisk undersøgelse, er der en række kritiske spørgsmål du bør stille: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Lærke Tougaard Andersen LTA</dc:creator>
  <cp:lastModifiedBy>Lærke Tougaard Andersen LTA</cp:lastModifiedBy>
  <cp:revision>1</cp:revision>
  <dcterms:created xsi:type="dcterms:W3CDTF">2024-10-11T07:22:07Z</dcterms:created>
  <dcterms:modified xsi:type="dcterms:W3CDTF">2024-10-11T07:24:45Z</dcterms:modified>
</cp:coreProperties>
</file>