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90" r:id="rId4"/>
    <p:sldId id="291" r:id="rId5"/>
    <p:sldId id="292" r:id="rId6"/>
    <p:sldId id="293" r:id="rId7"/>
    <p:sldId id="294" r:id="rId8"/>
    <p:sldId id="295" r:id="rId9"/>
    <p:sldId id="296" r:id="rId10"/>
    <p:sldId id="297" r:id="rId11"/>
    <p:sldId id="298" r:id="rId12"/>
    <p:sldId id="299" r:id="rId13"/>
    <p:sldId id="300" r:id="rId14"/>
    <p:sldId id="286" r:id="rId15"/>
    <p:sldId id="283" r:id="rId16"/>
    <p:sldId id="285" r:id="rId17"/>
    <p:sldId id="274" r:id="rId18"/>
    <p:sldId id="275" r:id="rId19"/>
    <p:sldId id="276" r:id="rId20"/>
    <p:sldId id="277" r:id="rId21"/>
    <p:sldId id="278" r:id="rId22"/>
    <p:sldId id="289" r:id="rId23"/>
    <p:sldId id="280" r:id="rId24"/>
    <p:sldId id="281" r:id="rId25"/>
    <p:sldId id="282" r:id="rId26"/>
    <p:sldId id="264" r:id="rId27"/>
    <p:sldId id="265" r:id="rId28"/>
    <p:sldId id="266" r:id="rId29"/>
    <p:sldId id="267" r:id="rId30"/>
    <p:sldId id="287" r:id="rId31"/>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577"/>
  </p:normalViewPr>
  <p:slideViewPr>
    <p:cSldViewPr>
      <p:cViewPr varScale="1">
        <p:scale>
          <a:sx n="116" d="100"/>
          <a:sy n="116" d="100"/>
        </p:scale>
        <p:origin x="132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3B11EE-E490-456C-BFCA-00BDE61521A2}" type="datetimeFigureOut">
              <a:rPr lang="da-DK" smtClean="0"/>
              <a:t>09.11.2022</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77F8B8-121C-48C8-966A-FBA67F4A46FC}" type="slidenum">
              <a:rPr lang="da-DK" smtClean="0"/>
              <a:t>‹nr.›</a:t>
            </a:fld>
            <a:endParaRPr lang="da-DK"/>
          </a:p>
        </p:txBody>
      </p:sp>
    </p:spTree>
    <p:extLst>
      <p:ext uri="{BB962C8B-B14F-4D97-AF65-F5344CB8AC3E}">
        <p14:creationId xmlns:p14="http://schemas.microsoft.com/office/powerpoint/2010/main" val="3708305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6" Type="http://schemas.openxmlformats.org/officeDocument/2006/relationships/hyperlink" Target="http://en.wikipedia.org/wiki/Eleusis" TargetMode="External"/><Relationship Id="rId21" Type="http://schemas.openxmlformats.org/officeDocument/2006/relationships/hyperlink" Target="http://en.wikipedia.org/wiki/Portico" TargetMode="External"/><Relationship Id="rId34" Type="http://schemas.openxmlformats.org/officeDocument/2006/relationships/hyperlink" Target="http://en.wikipedia.org/w/index.php?title=Erechtheum&amp;action=edit&amp;section=3" TargetMode="External"/><Relationship Id="rId42" Type="http://schemas.openxmlformats.org/officeDocument/2006/relationships/hyperlink" Target="http://en.wikipedia.org/wiki/Spear" TargetMode="External"/><Relationship Id="rId47" Type="http://schemas.openxmlformats.org/officeDocument/2006/relationships/hyperlink" Target="http://en.wikipedia.org/wiki/Pandion" TargetMode="External"/><Relationship Id="rId50" Type="http://schemas.openxmlformats.org/officeDocument/2006/relationships/hyperlink" Target="http://en.wikipedia.org/wiki/Omen" TargetMode="External"/><Relationship Id="rId55" Type="http://schemas.openxmlformats.org/officeDocument/2006/relationships/hyperlink" Target="http://en.wikipedia.org/wiki/Church" TargetMode="External"/><Relationship Id="rId63" Type="http://schemas.openxmlformats.org/officeDocument/2006/relationships/hyperlink" Target="http://en.wikipedia.org/wiki/Acropolis_Museum" TargetMode="External"/><Relationship Id="rId68" Type="http://schemas.openxmlformats.org/officeDocument/2006/relationships/hyperlink" Target="http://en.wikipedia.org/wiki/Noble_gas" TargetMode="External"/><Relationship Id="rId7" Type="http://schemas.openxmlformats.org/officeDocument/2006/relationships/hyperlink" Target="http://en.wikipedia.org/wiki/Greece" TargetMode="External"/><Relationship Id="rId2" Type="http://schemas.openxmlformats.org/officeDocument/2006/relationships/slide" Target="../slides/slide6.xml"/><Relationship Id="rId16" Type="http://schemas.openxmlformats.org/officeDocument/2006/relationships/hyperlink" Target="http://en.wikipedia.org/wiki/Syncretism" TargetMode="External"/><Relationship Id="rId29" Type="http://schemas.openxmlformats.org/officeDocument/2006/relationships/hyperlink" Target="http://en.wikipedia.org/wiki/Ornamental_molding" TargetMode="External"/><Relationship Id="rId11" Type="http://schemas.openxmlformats.org/officeDocument/2006/relationships/hyperlink" Target="http://en.wikipedia.org/wiki/Architect" TargetMode="External"/><Relationship Id="rId24" Type="http://schemas.openxmlformats.org/officeDocument/2006/relationships/hyperlink" Target="http://en.wikipedia.org/wiki/Pentelikon" TargetMode="External"/><Relationship Id="rId32" Type="http://schemas.openxmlformats.org/officeDocument/2006/relationships/hyperlink" Target="http://en.wikipedia.org/wiki/Cecrops_I" TargetMode="External"/><Relationship Id="rId37" Type="http://schemas.openxmlformats.org/officeDocument/2006/relationships/hyperlink" Target="http://en.wikipedia.org/wiki/Xoanon" TargetMode="External"/><Relationship Id="rId40" Type="http://schemas.openxmlformats.org/officeDocument/2006/relationships/hyperlink" Target="http://en.wikipedia.org/wiki/Trident" TargetMode="External"/><Relationship Id="rId45" Type="http://schemas.openxmlformats.org/officeDocument/2006/relationships/hyperlink" Target="http://en.wikipedia.org/wiki/Pandrosus" TargetMode="External"/><Relationship Id="rId53" Type="http://schemas.openxmlformats.org/officeDocument/2006/relationships/hyperlink" Target="http://en.wikipedia.org/wiki/Pausanias_(geographer)" TargetMode="External"/><Relationship Id="rId58" Type="http://schemas.openxmlformats.org/officeDocument/2006/relationships/hyperlink" Target="http://en.wikipedia.org/w/index.php?title=Erechtheum&amp;action=edit&amp;section=5" TargetMode="External"/><Relationship Id="rId66" Type="http://schemas.openxmlformats.org/officeDocument/2006/relationships/hyperlink" Target="http://en.wikipedia.org/wiki/Sandal" TargetMode="External"/><Relationship Id="rId5" Type="http://schemas.openxmlformats.org/officeDocument/2006/relationships/hyperlink" Target="http://en.wikipedia.org/wiki/Acropolis,_Athens" TargetMode="External"/><Relationship Id="rId61" Type="http://schemas.openxmlformats.org/officeDocument/2006/relationships/hyperlink" Target="http://en.wikipedia.org/wiki/British_Museum" TargetMode="External"/><Relationship Id="rId19" Type="http://schemas.openxmlformats.org/officeDocument/2006/relationships/hyperlink" Target="http://en.wikipedia.org/wiki/Cella" TargetMode="External"/><Relationship Id="rId14" Type="http://schemas.openxmlformats.org/officeDocument/2006/relationships/hyperlink" Target="http://en.wikipedia.org/wiki/Erichthonius_of_Athens" TargetMode="External"/><Relationship Id="rId22" Type="http://schemas.openxmlformats.org/officeDocument/2006/relationships/hyperlink" Target="http://en.wikipedia.org/wiki/Image:Erechtheum_porch.jpg" TargetMode="External"/><Relationship Id="rId27" Type="http://schemas.openxmlformats.org/officeDocument/2006/relationships/hyperlink" Target="http://en.wikipedia.org/wiki/Egg-and-dart" TargetMode="External"/><Relationship Id="rId30" Type="http://schemas.openxmlformats.org/officeDocument/2006/relationships/hyperlink" Target="http://en.wikipedia.org/w/index.php?title=Erechtheum&amp;action=edit&amp;section=2" TargetMode="External"/><Relationship Id="rId35" Type="http://schemas.openxmlformats.org/officeDocument/2006/relationships/hyperlink" Target="http://en.wikipedia.org/wiki/Image:Acropolis_of_Athens_01360.JPG" TargetMode="External"/><Relationship Id="rId43" Type="http://schemas.openxmlformats.org/officeDocument/2006/relationships/hyperlink" Target="http://en.wikipedia.org/wiki/Cecrops" TargetMode="External"/><Relationship Id="rId48" Type="http://schemas.openxmlformats.org/officeDocument/2006/relationships/hyperlink" Target="http://en.wikipedia.org/wiki/Canephorae" TargetMode="External"/><Relationship Id="rId56" Type="http://schemas.openxmlformats.org/officeDocument/2006/relationships/hyperlink" Target="http://en.wikipedia.org/wiki/Turkey" TargetMode="External"/><Relationship Id="rId64" Type="http://schemas.openxmlformats.org/officeDocument/2006/relationships/hyperlink" Target="http://en.wikipedia.org/w/index.php?title=Erechtheum&amp;action=edit&amp;section=6" TargetMode="External"/><Relationship Id="rId8" Type="http://schemas.openxmlformats.org/officeDocument/2006/relationships/hyperlink" Target="http://en.wikipedia.org/w/index.php?title=Erechtheum&amp;action=edit&amp;section=1" TargetMode="External"/><Relationship Id="rId51" Type="http://schemas.openxmlformats.org/officeDocument/2006/relationships/hyperlink" Target="http://en.wikipedia.org/w/index.php?title=Erechtheum&amp;action=edit&amp;section=4" TargetMode="External"/><Relationship Id="rId3" Type="http://schemas.openxmlformats.org/officeDocument/2006/relationships/hyperlink" Target="http://en.wikipedia.org/wiki/Greek_language" TargetMode="External"/><Relationship Id="rId12" Type="http://schemas.openxmlformats.org/officeDocument/2006/relationships/hyperlink" Target="http://en.wikipedia.org/wiki/Mnesicles" TargetMode="External"/><Relationship Id="rId17" Type="http://schemas.openxmlformats.org/officeDocument/2006/relationships/hyperlink" Target="http://en.wikipedia.org/wiki/Persian_Empire" TargetMode="External"/><Relationship Id="rId25" Type="http://schemas.openxmlformats.org/officeDocument/2006/relationships/hyperlink" Target="http://en.wikipedia.org/wiki/Frieze" TargetMode="External"/><Relationship Id="rId33" Type="http://schemas.openxmlformats.org/officeDocument/2006/relationships/hyperlink" Target="http://en.wikipedia.org/wiki/Peloponnesian_war" TargetMode="External"/><Relationship Id="rId38" Type="http://schemas.openxmlformats.org/officeDocument/2006/relationships/hyperlink" Target="http://en.wikipedia.org/wiki/Athena_Polias" TargetMode="External"/><Relationship Id="rId46" Type="http://schemas.openxmlformats.org/officeDocument/2006/relationships/hyperlink" Target="http://en.wikipedia.org/wiki/Aglaurus" TargetMode="External"/><Relationship Id="rId59" Type="http://schemas.openxmlformats.org/officeDocument/2006/relationships/hyperlink" Target="http://en.wikipedia.org/wiki/Image:Erechtheum_SW-650px.jpg" TargetMode="External"/><Relationship Id="rId67" Type="http://schemas.openxmlformats.org/officeDocument/2006/relationships/hyperlink" Target="http://en.wikipedia.org/wiki/Patina" TargetMode="External"/><Relationship Id="rId20" Type="http://schemas.openxmlformats.org/officeDocument/2006/relationships/hyperlink" Target="http://en.wikipedia.org/wiki/Ionic_order" TargetMode="External"/><Relationship Id="rId41" Type="http://schemas.openxmlformats.org/officeDocument/2006/relationships/hyperlink" Target="http://en.wikipedia.org/wiki/Athena" TargetMode="External"/><Relationship Id="rId54" Type="http://schemas.openxmlformats.org/officeDocument/2006/relationships/hyperlink" Target="http://en.wikipedia.org/wiki/1st_century" TargetMode="External"/><Relationship Id="rId62" Type="http://schemas.openxmlformats.org/officeDocument/2006/relationships/hyperlink" Target="http://en.wikipedia.org/wiki/Helium" TargetMode="External"/><Relationship Id="rId1" Type="http://schemas.openxmlformats.org/officeDocument/2006/relationships/notesMaster" Target="../notesMasters/notesMaster1.xml"/><Relationship Id="rId6" Type="http://schemas.openxmlformats.org/officeDocument/2006/relationships/hyperlink" Target="http://en.wikipedia.org/wiki/Athens" TargetMode="External"/><Relationship Id="rId15" Type="http://schemas.openxmlformats.org/officeDocument/2006/relationships/hyperlink" Target="http://en.wikipedia.org/wiki/Erechtheus" TargetMode="External"/><Relationship Id="rId23" Type="http://schemas.openxmlformats.org/officeDocument/2006/relationships/hyperlink" Target="http://en.wikipedia.org/wiki/Marble" TargetMode="External"/><Relationship Id="rId28" Type="http://schemas.openxmlformats.org/officeDocument/2006/relationships/hyperlink" Target="http://en.wikipedia.org/wiki/Guilloche" TargetMode="External"/><Relationship Id="rId36" Type="http://schemas.openxmlformats.org/officeDocument/2006/relationships/hyperlink" Target="http://en.wikipedia.org/wiki/Palladion" TargetMode="External"/><Relationship Id="rId49" Type="http://schemas.openxmlformats.org/officeDocument/2006/relationships/hyperlink" Target="http://en.wikipedia.org/wiki/Polias" TargetMode="External"/><Relationship Id="rId57" Type="http://schemas.openxmlformats.org/officeDocument/2006/relationships/hyperlink" Target="http://en.wikipedia.org/wiki/Harem_(household)" TargetMode="External"/><Relationship Id="rId10" Type="http://schemas.openxmlformats.org/officeDocument/2006/relationships/hyperlink" Target="http://en.wikipedia.org/wiki/407_BCE" TargetMode="External"/><Relationship Id="rId31" Type="http://schemas.openxmlformats.org/officeDocument/2006/relationships/hyperlink" Target="http://en.wikipedia.org/wiki/Caryatid" TargetMode="External"/><Relationship Id="rId44" Type="http://schemas.openxmlformats.org/officeDocument/2006/relationships/hyperlink" Target="http://en.wikipedia.org/wiki/Herse" TargetMode="External"/><Relationship Id="rId52" Type="http://schemas.openxmlformats.org/officeDocument/2006/relationships/hyperlink" Target="http://en.wikipedia.org/wiki/Ancient_Rome" TargetMode="External"/><Relationship Id="rId60" Type="http://schemas.openxmlformats.org/officeDocument/2006/relationships/hyperlink" Target="http://en.wikipedia.org/wiki/Thomas_Bruce,_7th_Earl_of_Elgin" TargetMode="External"/><Relationship Id="rId65" Type="http://schemas.openxmlformats.org/officeDocument/2006/relationships/hyperlink" Target="http://en.wikipedia.org/wiki/New_Acropolis_Museum" TargetMode="External"/><Relationship Id="rId4" Type="http://schemas.openxmlformats.org/officeDocument/2006/relationships/hyperlink" Target="http://en.wikipedia.org/wiki/Greek_temple" TargetMode="External"/><Relationship Id="rId9" Type="http://schemas.openxmlformats.org/officeDocument/2006/relationships/hyperlink" Target="http://en.wikipedia.org/wiki/421_BCE" TargetMode="External"/><Relationship Id="rId13" Type="http://schemas.openxmlformats.org/officeDocument/2006/relationships/hyperlink" Target="http://en.wikipedia.org/wiki/Greek_hero" TargetMode="External"/><Relationship Id="rId18" Type="http://schemas.openxmlformats.org/officeDocument/2006/relationships/hyperlink" Target="http://en.wikipedia.org/wiki/480_BCE" TargetMode="External"/><Relationship Id="rId39" Type="http://schemas.openxmlformats.org/officeDocument/2006/relationships/hyperlink" Target="http://en.wikipedia.org/wiki/Poseido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B31047-8A01-4316-871A-ED89AC48C622}" type="slidenum">
              <a:rPr lang="da-DK"/>
              <a:pPr/>
              <a:t>3</a:t>
            </a:fld>
            <a:endParaRPr lang="da-DK"/>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da-DK" dirty="0"/>
          </a:p>
        </p:txBody>
      </p:sp>
    </p:spTree>
    <p:extLst>
      <p:ext uri="{BB962C8B-B14F-4D97-AF65-F5344CB8AC3E}">
        <p14:creationId xmlns:p14="http://schemas.microsoft.com/office/powerpoint/2010/main" val="1613541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43560CA-C1F6-486A-BDC4-DDDA2C7D9864}" type="slidenum">
              <a:rPr lang="da-DK" sz="1200" smtClean="0"/>
              <a:pPr eaLnBrk="1" hangingPunct="1"/>
              <a:t>6</a:t>
            </a:fld>
            <a:endParaRPr lang="da-DK" sz="120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80000"/>
              </a:lnSpc>
            </a:pPr>
            <a:r>
              <a:rPr lang="da-DK" sz="800"/>
              <a:t>Fra Wikipedia</a:t>
            </a:r>
          </a:p>
          <a:p>
            <a:pPr eaLnBrk="1" hangingPunct="1">
              <a:lnSpc>
                <a:spcPct val="80000"/>
              </a:lnSpc>
            </a:pPr>
            <a:endParaRPr lang="da-DK" sz="800"/>
          </a:p>
          <a:p>
            <a:pPr eaLnBrk="1" hangingPunct="1">
              <a:lnSpc>
                <a:spcPct val="80000"/>
              </a:lnSpc>
            </a:pPr>
            <a:r>
              <a:rPr lang="da-DK" sz="800"/>
              <a:t>The </a:t>
            </a:r>
            <a:r>
              <a:rPr lang="da-DK" sz="800" b="1"/>
              <a:t>Erechtheum</a:t>
            </a:r>
            <a:r>
              <a:rPr lang="da-DK" sz="800"/>
              <a:t> (</a:t>
            </a:r>
            <a:r>
              <a:rPr lang="da-DK" sz="800">
                <a:hlinkClick r:id="rId3" tooltip="Greek language"/>
              </a:rPr>
              <a:t>Greek</a:t>
            </a:r>
            <a:r>
              <a:rPr lang="da-DK" sz="800"/>
              <a:t>: </a:t>
            </a:r>
            <a:r>
              <a:rPr lang="el-GR" sz="800"/>
              <a:t>Έρέχθειον</a:t>
            </a:r>
            <a:r>
              <a:rPr lang="da-DK" sz="800"/>
              <a:t> </a:t>
            </a:r>
            <a:r>
              <a:rPr lang="da-DK" sz="800" b="1"/>
              <a:t>Erechtheion</a:t>
            </a:r>
            <a:r>
              <a:rPr lang="da-DK" sz="800"/>
              <a:t>) is an ancient </a:t>
            </a:r>
            <a:r>
              <a:rPr lang="da-DK" sz="800">
                <a:hlinkClick r:id="rId4" tooltip="Greek temple"/>
              </a:rPr>
              <a:t>Greek temple</a:t>
            </a:r>
            <a:r>
              <a:rPr lang="da-DK" sz="800"/>
              <a:t> on the north side of the </a:t>
            </a:r>
            <a:r>
              <a:rPr lang="da-DK" sz="800">
                <a:hlinkClick r:id="rId5" tooltip="Acropolis, Athens"/>
              </a:rPr>
              <a:t>Acropolis</a:t>
            </a:r>
            <a:r>
              <a:rPr lang="da-DK" sz="800"/>
              <a:t> of </a:t>
            </a:r>
            <a:r>
              <a:rPr lang="da-DK" sz="800">
                <a:hlinkClick r:id="rId6" tooltip="Athens"/>
              </a:rPr>
              <a:t>Athens</a:t>
            </a:r>
            <a:r>
              <a:rPr lang="da-DK" sz="800"/>
              <a:t> in </a:t>
            </a:r>
            <a:r>
              <a:rPr lang="da-DK" sz="800">
                <a:hlinkClick r:id="rId7" tooltip="Greece"/>
              </a:rPr>
              <a:t>Greece</a:t>
            </a:r>
            <a:r>
              <a:rPr lang="da-DK" sz="800"/>
              <a:t>, notable for a design that is both elegant and unusual.</a:t>
            </a:r>
            <a:endParaRPr lang="da-DK" sz="800" b="1"/>
          </a:p>
          <a:p>
            <a:pPr eaLnBrk="1" hangingPunct="1">
              <a:lnSpc>
                <a:spcPct val="80000"/>
              </a:lnSpc>
            </a:pPr>
            <a:r>
              <a:rPr lang="da-DK" sz="800" b="1"/>
              <a:t>Contents</a:t>
            </a:r>
          </a:p>
          <a:p>
            <a:pPr eaLnBrk="1" hangingPunct="1">
              <a:lnSpc>
                <a:spcPct val="80000"/>
              </a:lnSpc>
            </a:pPr>
            <a:r>
              <a:rPr lang="da-DK" sz="800"/>
              <a:t>[hide]</a:t>
            </a:r>
          </a:p>
          <a:p>
            <a:pPr eaLnBrk="1" hangingPunct="1">
              <a:lnSpc>
                <a:spcPct val="80000"/>
              </a:lnSpc>
            </a:pPr>
            <a:r>
              <a:rPr lang="da-DK" sz="800">
                <a:hlinkClick r:id="" action="ppaction://noaction"/>
              </a:rPr>
              <a:t> Architecture</a:t>
            </a:r>
            <a:r>
              <a:rPr lang="da-DK" sz="800"/>
              <a:t> </a:t>
            </a:r>
          </a:p>
          <a:p>
            <a:pPr lvl="1" eaLnBrk="1" hangingPunct="1">
              <a:lnSpc>
                <a:spcPct val="80000"/>
              </a:lnSpc>
            </a:pPr>
            <a:r>
              <a:rPr lang="da-DK" sz="800">
                <a:hlinkClick r:id="" action="ppaction://noaction"/>
              </a:rPr>
              <a:t> Religious functions</a:t>
            </a:r>
            <a:r>
              <a:rPr lang="da-DK" sz="800"/>
              <a:t> </a:t>
            </a:r>
          </a:p>
          <a:p>
            <a:pPr eaLnBrk="1" hangingPunct="1">
              <a:lnSpc>
                <a:spcPct val="80000"/>
              </a:lnSpc>
            </a:pPr>
            <a:r>
              <a:rPr lang="da-DK" sz="800">
                <a:hlinkClick r:id="" action="ppaction://noaction"/>
              </a:rPr>
              <a:t> Late Antiquity and the Middle Ages</a:t>
            </a:r>
            <a:r>
              <a:rPr lang="da-DK" sz="800"/>
              <a:t> </a:t>
            </a:r>
          </a:p>
          <a:p>
            <a:pPr eaLnBrk="1" hangingPunct="1">
              <a:lnSpc>
                <a:spcPct val="80000"/>
              </a:lnSpc>
            </a:pPr>
            <a:r>
              <a:rPr lang="da-DK" sz="800">
                <a:hlinkClick r:id="" action="ppaction://noaction"/>
              </a:rPr>
              <a:t> Modern times</a:t>
            </a:r>
            <a:r>
              <a:rPr lang="da-DK" sz="800"/>
              <a:t> </a:t>
            </a:r>
          </a:p>
          <a:p>
            <a:pPr eaLnBrk="1" hangingPunct="1">
              <a:lnSpc>
                <a:spcPct val="80000"/>
              </a:lnSpc>
            </a:pPr>
            <a:r>
              <a:rPr lang="da-DK" sz="800">
                <a:hlinkClick r:id="" action="ppaction://noaction"/>
              </a:rPr>
              <a:t> Recent events</a:t>
            </a:r>
            <a:r>
              <a:rPr lang="da-DK" sz="800"/>
              <a:t> </a:t>
            </a:r>
          </a:p>
          <a:p>
            <a:pPr eaLnBrk="1" hangingPunct="1">
              <a:lnSpc>
                <a:spcPct val="80000"/>
              </a:lnSpc>
            </a:pPr>
            <a:r>
              <a:rPr lang="da-DK" sz="800">
                <a:hlinkClick r:id="" action="ppaction://noaction"/>
              </a:rPr>
              <a:t> See also</a:t>
            </a:r>
            <a:r>
              <a:rPr lang="da-DK" sz="800"/>
              <a:t> </a:t>
            </a:r>
          </a:p>
          <a:p>
            <a:pPr eaLnBrk="1" hangingPunct="1">
              <a:lnSpc>
                <a:spcPct val="80000"/>
              </a:lnSpc>
            </a:pPr>
            <a:r>
              <a:rPr lang="da-DK" sz="800">
                <a:hlinkClick r:id="" action="ppaction://noaction"/>
              </a:rPr>
              <a:t> External links</a:t>
            </a:r>
            <a:r>
              <a:rPr lang="da-DK" sz="800"/>
              <a:t> </a:t>
            </a:r>
          </a:p>
          <a:p>
            <a:pPr eaLnBrk="1" hangingPunct="1">
              <a:lnSpc>
                <a:spcPct val="80000"/>
              </a:lnSpc>
            </a:pPr>
            <a:r>
              <a:rPr lang="da-DK" sz="800">
                <a:hlinkClick r:id="" action="ppaction://noaction"/>
              </a:rPr>
              <a:t> References</a:t>
            </a:r>
            <a:r>
              <a:rPr lang="da-DK" sz="800"/>
              <a:t> </a:t>
            </a:r>
          </a:p>
          <a:p>
            <a:pPr eaLnBrk="1" hangingPunct="1">
              <a:lnSpc>
                <a:spcPct val="80000"/>
              </a:lnSpc>
            </a:pPr>
            <a:r>
              <a:rPr lang="da-DK" sz="800" b="1"/>
              <a:t>[</a:t>
            </a:r>
            <a:r>
              <a:rPr lang="da-DK" sz="800" b="1">
                <a:hlinkClick r:id="rId8" tooltip="Edit section: Architecture"/>
              </a:rPr>
              <a:t>edit</a:t>
            </a:r>
            <a:r>
              <a:rPr lang="da-DK" sz="800" b="1"/>
              <a:t>] Architecture</a:t>
            </a:r>
          </a:p>
          <a:p>
            <a:pPr eaLnBrk="1" hangingPunct="1">
              <a:lnSpc>
                <a:spcPct val="80000"/>
              </a:lnSpc>
            </a:pPr>
            <a:r>
              <a:rPr lang="da-DK" sz="800"/>
              <a:t>The temple as seen today was built between </a:t>
            </a:r>
            <a:r>
              <a:rPr lang="da-DK" sz="800">
                <a:hlinkClick r:id="rId9" tooltip="421 BCE"/>
              </a:rPr>
              <a:t>421</a:t>
            </a:r>
            <a:r>
              <a:rPr lang="da-DK" sz="800"/>
              <a:t> and </a:t>
            </a:r>
            <a:r>
              <a:rPr lang="da-DK" sz="800">
                <a:hlinkClick r:id="rId10" tooltip="407 BCE"/>
              </a:rPr>
              <a:t>407 BCE</a:t>
            </a:r>
            <a:r>
              <a:rPr lang="da-DK" sz="800"/>
              <a:t>. Its </a:t>
            </a:r>
            <a:r>
              <a:rPr lang="da-DK" sz="800">
                <a:hlinkClick r:id="rId11" tooltip="Architect"/>
              </a:rPr>
              <a:t>architect</a:t>
            </a:r>
            <a:r>
              <a:rPr lang="da-DK" sz="800"/>
              <a:t> may have been </a:t>
            </a:r>
            <a:r>
              <a:rPr lang="da-DK" sz="800">
                <a:hlinkClick r:id="rId12" tooltip="Mnesicles"/>
              </a:rPr>
              <a:t>Mnesicles</a:t>
            </a:r>
            <a:r>
              <a:rPr lang="da-DK" sz="800"/>
              <a:t>, and it derived its name from a shrine dedicated to the legendary </a:t>
            </a:r>
            <a:r>
              <a:rPr lang="da-DK" sz="800">
                <a:hlinkClick r:id="rId13" tooltip="Greek hero"/>
              </a:rPr>
              <a:t>Greek hero</a:t>
            </a:r>
            <a:r>
              <a:rPr lang="da-DK" sz="800"/>
              <a:t> </a:t>
            </a:r>
            <a:r>
              <a:rPr lang="da-DK" sz="800">
                <a:hlinkClick r:id="rId14" tooltip="Erichthonius of Athens"/>
              </a:rPr>
              <a:t>Erichthonius</a:t>
            </a:r>
            <a:r>
              <a:rPr lang="da-DK" sz="800"/>
              <a:t>. Some have suggested that it may have been built in honour of the legendary king </a:t>
            </a:r>
            <a:r>
              <a:rPr lang="da-DK" sz="800">
                <a:hlinkClick r:id="rId15" tooltip="Erechtheus"/>
              </a:rPr>
              <a:t>Erechtheus</a:t>
            </a:r>
            <a:r>
              <a:rPr lang="da-DK" sz="800"/>
              <a:t>, who is said to have been buried nearby. Erechtheus and Erichthonius were often </a:t>
            </a:r>
            <a:r>
              <a:rPr lang="da-DK" sz="800">
                <a:hlinkClick r:id="rId16" tooltip="Syncretism"/>
              </a:rPr>
              <a:t>syncretized</a:t>
            </a:r>
            <a:r>
              <a:rPr lang="da-DK" sz="800"/>
              <a:t>. It is believed to have been a replacement for an older temple destroyed by the </a:t>
            </a:r>
            <a:r>
              <a:rPr lang="da-DK" sz="800">
                <a:hlinkClick r:id="rId17" tooltip="Persian Empire"/>
              </a:rPr>
              <a:t>Persians</a:t>
            </a:r>
            <a:r>
              <a:rPr lang="da-DK" sz="800"/>
              <a:t> in </a:t>
            </a:r>
            <a:r>
              <a:rPr lang="da-DK" sz="800">
                <a:hlinkClick r:id="rId18" tooltip="480 BCE"/>
              </a:rPr>
              <a:t>480 BCE</a:t>
            </a:r>
            <a:r>
              <a:rPr lang="da-DK" sz="800"/>
              <a:t>.</a:t>
            </a:r>
          </a:p>
          <a:p>
            <a:pPr eaLnBrk="1" hangingPunct="1">
              <a:lnSpc>
                <a:spcPct val="80000"/>
              </a:lnSpc>
            </a:pPr>
            <a:r>
              <a:rPr lang="da-DK" sz="800"/>
              <a:t>The need to preserve multiple adjacent sacred precincts likely explains the complex design. The main structure consists of up to four compartments, the largest being the east </a:t>
            </a:r>
            <a:r>
              <a:rPr lang="da-DK" sz="800">
                <a:hlinkClick r:id="rId19" tooltip="Cella"/>
              </a:rPr>
              <a:t>cella</a:t>
            </a:r>
            <a:r>
              <a:rPr lang="da-DK" sz="800"/>
              <a:t>, with an </a:t>
            </a:r>
            <a:r>
              <a:rPr lang="da-DK" sz="800">
                <a:hlinkClick r:id="rId20" tooltip="Ionic order"/>
              </a:rPr>
              <a:t>Ionic</a:t>
            </a:r>
            <a:r>
              <a:rPr lang="da-DK" sz="800"/>
              <a:t> </a:t>
            </a:r>
            <a:r>
              <a:rPr lang="da-DK" sz="800">
                <a:hlinkClick r:id="rId21" tooltip="Portico"/>
              </a:rPr>
              <a:t>portico</a:t>
            </a:r>
            <a:r>
              <a:rPr lang="da-DK" sz="800"/>
              <a:t> on its east end. Other current thinking</a:t>
            </a:r>
            <a:r>
              <a:rPr lang="da-DK" sz="800">
                <a:hlinkClick r:id="" action="ppaction://noaction"/>
              </a:rPr>
              <a:t>[1]</a:t>
            </a:r>
            <a:r>
              <a:rPr lang="da-DK" sz="800"/>
              <a:t> would have the entire interior at the lower level and the East porch used for access to the great altar of Athena Polias via a balcony and stair and also as a public viewing platform.</a:t>
            </a:r>
            <a:endParaRPr lang="da-DK" sz="800">
              <a:hlinkClick r:id="" action="ppaction://noaction"/>
            </a:endParaRPr>
          </a:p>
          <a:p>
            <a:pPr eaLnBrk="1" hangingPunct="1">
              <a:lnSpc>
                <a:spcPct val="80000"/>
              </a:lnSpc>
            </a:pPr>
            <a:r>
              <a:rPr lang="da-DK" sz="800">
                <a:hlinkClick r:id="" action="ppaction://noaction"/>
              </a:rPr>
              <a:t> </a:t>
            </a:r>
            <a:r>
              <a:rPr lang="da-DK" sz="800"/>
              <a:t> </a:t>
            </a:r>
          </a:p>
          <a:p>
            <a:pPr eaLnBrk="1" hangingPunct="1">
              <a:lnSpc>
                <a:spcPct val="80000"/>
              </a:lnSpc>
            </a:pPr>
            <a:r>
              <a:rPr lang="da-DK" sz="800">
                <a:hlinkClick r:id="rId22" tooltip="Enlarge"/>
              </a:rPr>
              <a:t> </a:t>
            </a:r>
            <a:endParaRPr lang="da-DK" sz="800"/>
          </a:p>
          <a:p>
            <a:pPr eaLnBrk="1" hangingPunct="1">
              <a:lnSpc>
                <a:spcPct val="80000"/>
              </a:lnSpc>
            </a:pPr>
            <a:r>
              <a:rPr lang="da-DK" sz="800"/>
              <a:t>The Porch of Maidens</a:t>
            </a:r>
          </a:p>
          <a:p>
            <a:pPr eaLnBrk="1" hangingPunct="1">
              <a:lnSpc>
                <a:spcPct val="80000"/>
              </a:lnSpc>
            </a:pPr>
            <a:r>
              <a:rPr lang="da-DK" sz="800"/>
              <a:t>The entire temple is on a slope, so the west and north sides are about 3 m (9 ft) lower than the south and east sides. It was built entirely of </a:t>
            </a:r>
            <a:r>
              <a:rPr lang="da-DK" sz="800">
                <a:hlinkClick r:id="rId23" tooltip="Marble"/>
              </a:rPr>
              <a:t>marble</a:t>
            </a:r>
            <a:r>
              <a:rPr lang="da-DK" sz="800"/>
              <a:t> from </a:t>
            </a:r>
            <a:r>
              <a:rPr lang="da-DK" sz="800">
                <a:hlinkClick r:id="rId24" tooltip="Pentelikon"/>
              </a:rPr>
              <a:t>Mount Pentelikon</a:t>
            </a:r>
            <a:r>
              <a:rPr lang="da-DK" sz="800"/>
              <a:t>, with </a:t>
            </a:r>
            <a:r>
              <a:rPr lang="da-DK" sz="800">
                <a:hlinkClick r:id="rId25" tooltip="Frieze"/>
              </a:rPr>
              <a:t>friezes</a:t>
            </a:r>
            <a:r>
              <a:rPr lang="da-DK" sz="800"/>
              <a:t> of black limestone from </a:t>
            </a:r>
            <a:r>
              <a:rPr lang="da-DK" sz="800">
                <a:hlinkClick r:id="rId26" tooltip="Eleusis"/>
              </a:rPr>
              <a:t>Eleusis</a:t>
            </a:r>
            <a:r>
              <a:rPr lang="da-DK" sz="800"/>
              <a:t> which bore sculptures executed in relief in white marble. It had elaborately carved doorways and windows, and its columns were ornately decorated (far more so than is visible today); they were painted, gilded and highlighted with gilt bronze and multi-colored inset glass beads. The building is known for early examples of </a:t>
            </a:r>
            <a:r>
              <a:rPr lang="da-DK" sz="800">
                <a:hlinkClick r:id="rId27" tooltip="Egg-and-dart"/>
              </a:rPr>
              <a:t>egg-and-dart</a:t>
            </a:r>
            <a:r>
              <a:rPr lang="da-DK" sz="800"/>
              <a:t>, and </a:t>
            </a:r>
            <a:r>
              <a:rPr lang="da-DK" sz="800">
                <a:hlinkClick r:id="rId28" tooltip="Guilloche"/>
              </a:rPr>
              <a:t>guilloche</a:t>
            </a:r>
            <a:r>
              <a:rPr lang="da-DK" sz="800"/>
              <a:t> </a:t>
            </a:r>
            <a:r>
              <a:rPr lang="da-DK" sz="800">
                <a:hlinkClick r:id="rId29" tooltip="Ornamental molding"/>
              </a:rPr>
              <a:t>ornamental moldings</a:t>
            </a:r>
            <a:r>
              <a:rPr lang="da-DK" sz="800"/>
              <a:t>.</a:t>
            </a:r>
            <a:r>
              <a:rPr lang="da-DK" sz="800">
                <a:hlinkClick r:id="" action="ppaction://noaction"/>
              </a:rPr>
              <a:t>[2]</a:t>
            </a:r>
            <a:endParaRPr lang="da-DK" sz="800"/>
          </a:p>
          <a:p>
            <a:pPr eaLnBrk="1" hangingPunct="1">
              <a:lnSpc>
                <a:spcPct val="80000"/>
              </a:lnSpc>
            </a:pPr>
            <a:r>
              <a:rPr lang="da-DK" sz="800" b="1"/>
              <a:t>[</a:t>
            </a:r>
            <a:r>
              <a:rPr lang="da-DK" sz="800" b="1">
                <a:hlinkClick r:id="rId30" tooltip="Edit section: The Porch of the Caryatids"/>
              </a:rPr>
              <a:t>edit</a:t>
            </a:r>
            <a:r>
              <a:rPr lang="da-DK" sz="800" b="1"/>
              <a:t>] The Porch of the Caryatids</a:t>
            </a:r>
          </a:p>
          <a:p>
            <a:pPr eaLnBrk="1" hangingPunct="1">
              <a:lnSpc>
                <a:spcPct val="80000"/>
              </a:lnSpc>
            </a:pPr>
            <a:r>
              <a:rPr lang="da-DK" sz="800"/>
              <a:t>On the north side, there is another large porch with columns, and on the south, the famous "Porch of the Maidens", with six draped female figures (</a:t>
            </a:r>
            <a:r>
              <a:rPr lang="da-DK" sz="800">
                <a:hlinkClick r:id="rId31" tooltip="Caryatid"/>
              </a:rPr>
              <a:t>caryatids</a:t>
            </a:r>
            <a:r>
              <a:rPr lang="da-DK" sz="800"/>
              <a:t>) as supporting columns, each sculpted in a manner different from the rest and engineered in such a way that their slenderest part, the neck, is capable of supporting the weight of the porch roof whilst remaining graceful and feminine. The porch was built to conceal the giant 15-ft beam needed to support the southwest corner over the </a:t>
            </a:r>
            <a:r>
              <a:rPr lang="da-DK" sz="800">
                <a:hlinkClick r:id="rId32" tooltip="Cecrops I"/>
              </a:rPr>
              <a:t>Kekropion</a:t>
            </a:r>
            <a:r>
              <a:rPr lang="da-DK" sz="800"/>
              <a:t>, after the building was drastically reduced in size and budget following the onset of the </a:t>
            </a:r>
            <a:r>
              <a:rPr lang="da-DK" sz="800">
                <a:hlinkClick r:id="rId33" tooltip="Peloponnesian war"/>
              </a:rPr>
              <a:t>Peloponnesian war</a:t>
            </a:r>
            <a:r>
              <a:rPr lang="da-DK" sz="800"/>
              <a:t>.</a:t>
            </a:r>
          </a:p>
          <a:p>
            <a:pPr eaLnBrk="1" hangingPunct="1">
              <a:lnSpc>
                <a:spcPct val="80000"/>
              </a:lnSpc>
            </a:pPr>
            <a:r>
              <a:rPr lang="da-DK" sz="800" b="1"/>
              <a:t>[</a:t>
            </a:r>
            <a:r>
              <a:rPr lang="da-DK" sz="800" b="1">
                <a:hlinkClick r:id="rId34" tooltip="Edit section: Religious functions"/>
              </a:rPr>
              <a:t>edit</a:t>
            </a:r>
            <a:r>
              <a:rPr lang="da-DK" sz="800" b="1"/>
              <a:t>] Religious functions</a:t>
            </a:r>
          </a:p>
          <a:p>
            <a:pPr eaLnBrk="1" hangingPunct="1">
              <a:lnSpc>
                <a:spcPct val="80000"/>
              </a:lnSpc>
            </a:pPr>
            <a:r>
              <a:rPr lang="da-DK" sz="800">
                <a:hlinkClick r:id="rId35" tooltip="Acropolis of Athens 01360.JPG"/>
              </a:rPr>
              <a:t> </a:t>
            </a:r>
            <a:r>
              <a:rPr lang="da-DK" sz="800"/>
              <a:t> </a:t>
            </a:r>
          </a:p>
          <a:p>
            <a:pPr eaLnBrk="1" hangingPunct="1">
              <a:lnSpc>
                <a:spcPct val="80000"/>
              </a:lnSpc>
            </a:pPr>
            <a:r>
              <a:rPr lang="da-DK" sz="800">
                <a:hlinkClick r:id="rId35" tooltip="Enlarge"/>
              </a:rPr>
              <a:t> </a:t>
            </a:r>
            <a:endParaRPr lang="da-DK" sz="800"/>
          </a:p>
          <a:p>
            <a:pPr eaLnBrk="1" hangingPunct="1">
              <a:lnSpc>
                <a:spcPct val="80000"/>
              </a:lnSpc>
            </a:pPr>
            <a:r>
              <a:rPr lang="da-DK" sz="800"/>
              <a:t>The Erectheum was associated with some of the most ancient and holy relics of the Athenians: the </a:t>
            </a:r>
            <a:r>
              <a:rPr lang="da-DK" sz="800">
                <a:hlinkClick r:id="rId36" tooltip="Palladion"/>
              </a:rPr>
              <a:t>Palladion</a:t>
            </a:r>
            <a:r>
              <a:rPr lang="da-DK" sz="800"/>
              <a:t>, which was a </a:t>
            </a:r>
            <a:r>
              <a:rPr lang="da-DK" sz="800">
                <a:hlinkClick r:id="rId37" tooltip="Xoanon"/>
              </a:rPr>
              <a:t>xoanon</a:t>
            </a:r>
            <a:r>
              <a:rPr lang="da-DK" sz="800"/>
              <a:t> (defined as a wooden effigy fallen from heaven - not man-made) of </a:t>
            </a:r>
            <a:r>
              <a:rPr lang="da-DK" sz="800">
                <a:hlinkClick r:id="rId38" tooltip="Athena Polias"/>
              </a:rPr>
              <a:t>Athena Polias</a:t>
            </a:r>
            <a:r>
              <a:rPr lang="da-DK" sz="800"/>
              <a:t> (Protectress of the City); the marks of </a:t>
            </a:r>
            <a:r>
              <a:rPr lang="da-DK" sz="800">
                <a:hlinkClick r:id="rId39" tooltip="Poseidon"/>
              </a:rPr>
              <a:t>Poseidon</a:t>
            </a:r>
            <a:r>
              <a:rPr lang="da-DK" sz="800"/>
              <a:t>'s </a:t>
            </a:r>
            <a:r>
              <a:rPr lang="da-DK" sz="800">
                <a:hlinkClick r:id="rId40" tooltip="Trident"/>
              </a:rPr>
              <a:t>trident</a:t>
            </a:r>
            <a:r>
              <a:rPr lang="da-DK" sz="800"/>
              <a:t> and the salt water well (the "salt sea") that resulted from Poseidon's strike; the sacred olive tree that sprouted when </a:t>
            </a:r>
            <a:r>
              <a:rPr lang="da-DK" sz="800">
                <a:hlinkClick r:id="rId41" tooltip="Athena"/>
              </a:rPr>
              <a:t>Athena</a:t>
            </a:r>
            <a:r>
              <a:rPr lang="da-DK" sz="800"/>
              <a:t> struck the rock with her </a:t>
            </a:r>
            <a:r>
              <a:rPr lang="da-DK" sz="800">
                <a:hlinkClick r:id="rId42" tooltip="Spear"/>
              </a:rPr>
              <a:t>spear</a:t>
            </a:r>
            <a:r>
              <a:rPr lang="da-DK" sz="800"/>
              <a:t> in her successful rivalry with Poseidon for the city; the supposed burial places of the mythical kings </a:t>
            </a:r>
            <a:r>
              <a:rPr lang="da-DK" sz="800">
                <a:hlinkClick r:id="rId43" tooltip="Cecrops"/>
              </a:rPr>
              <a:t>Cecrops</a:t>
            </a:r>
            <a:r>
              <a:rPr lang="da-DK" sz="800"/>
              <a:t> and </a:t>
            </a:r>
            <a:r>
              <a:rPr lang="da-DK" sz="800">
                <a:hlinkClick r:id="rId15" tooltip="Erechtheus"/>
              </a:rPr>
              <a:t>Erechtheus</a:t>
            </a:r>
            <a:r>
              <a:rPr lang="da-DK" sz="800"/>
              <a:t>; the sacred precincts of Cecrops' three daughters, </a:t>
            </a:r>
            <a:r>
              <a:rPr lang="da-DK" sz="800">
                <a:hlinkClick r:id="rId44" tooltip="Herse"/>
              </a:rPr>
              <a:t>Herse</a:t>
            </a:r>
            <a:r>
              <a:rPr lang="da-DK" sz="800"/>
              <a:t>, </a:t>
            </a:r>
            <a:r>
              <a:rPr lang="da-DK" sz="800">
                <a:hlinkClick r:id="rId45" tooltip="Pandrosus"/>
              </a:rPr>
              <a:t>Pandrosus</a:t>
            </a:r>
            <a:r>
              <a:rPr lang="da-DK" sz="800"/>
              <a:t> and </a:t>
            </a:r>
            <a:r>
              <a:rPr lang="da-DK" sz="800">
                <a:hlinkClick r:id="rId46" tooltip="Aglaurus"/>
              </a:rPr>
              <a:t>Aglaurus</a:t>
            </a:r>
            <a:r>
              <a:rPr lang="da-DK" sz="800"/>
              <a:t>; and those of the tribal heroes </a:t>
            </a:r>
            <a:r>
              <a:rPr lang="da-DK" sz="800">
                <a:hlinkClick r:id="rId47" tooltip="Pandion"/>
              </a:rPr>
              <a:t>Pandion</a:t>
            </a:r>
            <a:r>
              <a:rPr lang="da-DK" sz="800"/>
              <a:t> and .</a:t>
            </a:r>
          </a:p>
          <a:p>
            <a:pPr eaLnBrk="1" hangingPunct="1">
              <a:lnSpc>
                <a:spcPct val="80000"/>
              </a:lnSpc>
            </a:pPr>
            <a:r>
              <a:rPr lang="da-DK" sz="800"/>
              <a:t>The temple itself was dedicated to Athena Polias and Poseidon Erechtheus. Within the foundations lived the sacred snake of the temple, which represented the spirit of </a:t>
            </a:r>
            <a:r>
              <a:rPr lang="da-DK" sz="800">
                <a:hlinkClick r:id="rId43" tooltip="Cecrops"/>
              </a:rPr>
              <a:t>Cecrops</a:t>
            </a:r>
            <a:r>
              <a:rPr lang="da-DK" sz="800"/>
              <a:t> and whose well-being was thought essential for the safety of the city. The snake was fed honey-cakes by </a:t>
            </a:r>
            <a:r>
              <a:rPr lang="da-DK" sz="800">
                <a:hlinkClick r:id="rId48" tooltip="Canephorae"/>
              </a:rPr>
              <a:t>Canephorae</a:t>
            </a:r>
            <a:r>
              <a:rPr lang="da-DK" sz="800"/>
              <a:t>, the priestesses of Athena </a:t>
            </a:r>
            <a:r>
              <a:rPr lang="da-DK" sz="800">
                <a:hlinkClick r:id="rId49" tooltip="Polias"/>
              </a:rPr>
              <a:t>Polias</a:t>
            </a:r>
            <a:r>
              <a:rPr lang="da-DK" sz="800"/>
              <a:t>, by custom the women of the ancient family of , the supposed descendants of the hero Boutes. The snake's occasional refusal to eat the cakes was thought a disastrous </a:t>
            </a:r>
            <a:r>
              <a:rPr lang="da-DK" sz="800">
                <a:hlinkClick r:id="rId50" tooltip="Omen"/>
              </a:rPr>
              <a:t>omen</a:t>
            </a:r>
            <a:r>
              <a:rPr lang="da-DK" sz="800"/>
              <a:t>.</a:t>
            </a:r>
          </a:p>
          <a:p>
            <a:pPr eaLnBrk="1" hangingPunct="1">
              <a:lnSpc>
                <a:spcPct val="80000"/>
              </a:lnSpc>
            </a:pPr>
            <a:r>
              <a:rPr lang="da-DK" sz="800" b="1"/>
              <a:t>[</a:t>
            </a:r>
            <a:r>
              <a:rPr lang="da-DK" sz="800" b="1">
                <a:hlinkClick r:id="rId51" tooltip="Edit section: Late Antiquity and the Middle Ages"/>
              </a:rPr>
              <a:t>edit</a:t>
            </a:r>
            <a:r>
              <a:rPr lang="da-DK" sz="800" b="1"/>
              <a:t>] Late Antiquity and the Middle Ages</a:t>
            </a:r>
          </a:p>
          <a:p>
            <a:pPr eaLnBrk="1" hangingPunct="1">
              <a:lnSpc>
                <a:spcPct val="80000"/>
              </a:lnSpc>
            </a:pPr>
            <a:r>
              <a:rPr lang="da-DK" sz="800"/>
              <a:t>The intact Erechtheum was extensively described by the </a:t>
            </a:r>
            <a:r>
              <a:rPr lang="da-DK" sz="800">
                <a:hlinkClick r:id="rId52" tooltip="Ancient Rome"/>
              </a:rPr>
              <a:t>Roman</a:t>
            </a:r>
            <a:r>
              <a:rPr lang="da-DK" sz="800"/>
              <a:t> geographer </a:t>
            </a:r>
            <a:r>
              <a:rPr lang="da-DK" sz="800">
                <a:hlinkClick r:id="rId53" tooltip="Pausanias (geographer)"/>
              </a:rPr>
              <a:t>Pausanias</a:t>
            </a:r>
            <a:r>
              <a:rPr lang="da-DK" sz="800"/>
              <a:t> (1.26.5 - 27.3), writing a century after it had been restored in the </a:t>
            </a:r>
            <a:r>
              <a:rPr lang="da-DK" sz="800">
                <a:hlinkClick r:id="rId54" tooltip="1st century"/>
              </a:rPr>
              <a:t>1st century</a:t>
            </a:r>
            <a:r>
              <a:rPr lang="da-DK" sz="800"/>
              <a:t> AD. The internal layout has since been obscured by the temple's later use as a </a:t>
            </a:r>
            <a:r>
              <a:rPr lang="da-DK" sz="800">
                <a:hlinkClick r:id="rId55" tooltip="Church"/>
              </a:rPr>
              <a:t>church</a:t>
            </a:r>
            <a:r>
              <a:rPr lang="da-DK" sz="800"/>
              <a:t> and possibly as a </a:t>
            </a:r>
            <a:r>
              <a:rPr lang="da-DK" sz="800">
                <a:hlinkClick r:id="rId56" tooltip="Turkey"/>
              </a:rPr>
              <a:t>Turkish</a:t>
            </a:r>
            <a:r>
              <a:rPr lang="da-DK" sz="800"/>
              <a:t> </a:t>
            </a:r>
            <a:r>
              <a:rPr lang="da-DK" sz="800">
                <a:hlinkClick r:id="rId57" tooltip="Harem (household)"/>
              </a:rPr>
              <a:t>harem</a:t>
            </a:r>
            <a:r>
              <a:rPr lang="da-DK" sz="800"/>
              <a:t>.</a:t>
            </a:r>
          </a:p>
          <a:p>
            <a:pPr eaLnBrk="1" hangingPunct="1">
              <a:lnSpc>
                <a:spcPct val="80000"/>
              </a:lnSpc>
            </a:pPr>
            <a:r>
              <a:rPr lang="da-DK" sz="800" b="1"/>
              <a:t>[</a:t>
            </a:r>
            <a:r>
              <a:rPr lang="da-DK" sz="800" b="1">
                <a:hlinkClick r:id="rId58" tooltip="Edit section: Modern times"/>
              </a:rPr>
              <a:t>edit</a:t>
            </a:r>
            <a:r>
              <a:rPr lang="da-DK" sz="800" b="1"/>
              <a:t>] Modern times</a:t>
            </a:r>
          </a:p>
          <a:p>
            <a:pPr eaLnBrk="1" hangingPunct="1">
              <a:lnSpc>
                <a:spcPct val="80000"/>
              </a:lnSpc>
            </a:pPr>
            <a:r>
              <a:rPr lang="da-DK" sz="800">
                <a:hlinkClick r:id="rId59" tooltip="Erechtheum, from SW"/>
              </a:rPr>
              <a:t> </a:t>
            </a:r>
            <a:r>
              <a:rPr lang="da-DK" sz="800"/>
              <a:t> </a:t>
            </a:r>
          </a:p>
          <a:p>
            <a:pPr eaLnBrk="1" hangingPunct="1">
              <a:lnSpc>
                <a:spcPct val="80000"/>
              </a:lnSpc>
            </a:pPr>
            <a:r>
              <a:rPr lang="da-DK" sz="800">
                <a:hlinkClick r:id="rId59" tooltip="Enlarge"/>
              </a:rPr>
              <a:t> </a:t>
            </a:r>
            <a:endParaRPr lang="da-DK" sz="800"/>
          </a:p>
          <a:p>
            <a:pPr eaLnBrk="1" hangingPunct="1">
              <a:lnSpc>
                <a:spcPct val="80000"/>
              </a:lnSpc>
            </a:pPr>
            <a:r>
              <a:rPr lang="da-DK" sz="800"/>
              <a:t>Erechtheum, from SW</a:t>
            </a:r>
          </a:p>
          <a:p>
            <a:pPr eaLnBrk="1" hangingPunct="1">
              <a:lnSpc>
                <a:spcPct val="80000"/>
              </a:lnSpc>
            </a:pPr>
            <a:r>
              <a:rPr lang="da-DK" sz="800"/>
              <a:t>One of the caryatids was removed by </a:t>
            </a:r>
            <a:r>
              <a:rPr lang="da-DK" sz="800">
                <a:hlinkClick r:id="rId60" tooltip="Thomas Bruce, 7th Earl of Elgin"/>
              </a:rPr>
              <a:t>Lord Elgin</a:t>
            </a:r>
            <a:r>
              <a:rPr lang="da-DK" sz="800"/>
              <a:t> in order to decorate his Scottish mansion, and was later sold to the </a:t>
            </a:r>
            <a:r>
              <a:rPr lang="da-DK" sz="800">
                <a:hlinkClick r:id="rId61" tooltip="British Museum"/>
              </a:rPr>
              <a:t>British Museum</a:t>
            </a:r>
            <a:r>
              <a:rPr lang="da-DK" sz="800"/>
              <a:t> (along with the pedimental and frieze sculpture taken from the Parthenon). Athenian legend had it that at night the remaining five Caryatids could be heard wailing for their lost sister. Elgin attempted to remove a second Caryatid; when technical difficulties arose, he tried to have it sawn to pieces. The statue was smashed and its fragments were left behind. It was later reconstructed haphazardly with cement and iron rods. Nowadays the five original Caryatids are displayed in </a:t>
            </a:r>
            <a:r>
              <a:rPr lang="da-DK" sz="800">
                <a:hlinkClick r:id="rId62" tooltip="Helium"/>
              </a:rPr>
              <a:t>helium</a:t>
            </a:r>
            <a:r>
              <a:rPr lang="da-DK" sz="800"/>
              <a:t>-filled glass cases in the </a:t>
            </a:r>
            <a:r>
              <a:rPr lang="da-DK" sz="800">
                <a:hlinkClick r:id="rId63" tooltip="Acropolis Museum"/>
              </a:rPr>
              <a:t>Acropolis Museum</a:t>
            </a:r>
            <a:r>
              <a:rPr lang="da-DK" sz="800"/>
              <a:t> and are replaced </a:t>
            </a:r>
            <a:r>
              <a:rPr lang="da-DK" sz="800" i="1"/>
              <a:t>in situ</a:t>
            </a:r>
            <a:r>
              <a:rPr lang="da-DK" sz="800"/>
              <a:t> by exact replicas.</a:t>
            </a:r>
          </a:p>
          <a:p>
            <a:pPr eaLnBrk="1" hangingPunct="1">
              <a:lnSpc>
                <a:spcPct val="80000"/>
              </a:lnSpc>
            </a:pPr>
            <a:r>
              <a:rPr lang="da-DK" sz="800" b="1"/>
              <a:t>[</a:t>
            </a:r>
            <a:r>
              <a:rPr lang="da-DK" sz="800" b="1">
                <a:hlinkClick r:id="rId64" tooltip="Edit section: Recent events"/>
              </a:rPr>
              <a:t>edit</a:t>
            </a:r>
            <a:r>
              <a:rPr lang="da-DK" sz="800" b="1"/>
              <a:t>] Recent events</a:t>
            </a:r>
          </a:p>
          <a:p>
            <a:pPr eaLnBrk="1" hangingPunct="1">
              <a:lnSpc>
                <a:spcPct val="80000"/>
              </a:lnSpc>
            </a:pPr>
            <a:r>
              <a:rPr lang="da-DK" sz="800"/>
              <a:t>The Caryatids are in the </a:t>
            </a:r>
            <a:r>
              <a:rPr lang="da-DK" sz="800">
                <a:hlinkClick r:id="rId65" tooltip="New Acropolis Museum"/>
              </a:rPr>
              <a:t>process of being transferred</a:t>
            </a:r>
            <a:r>
              <a:rPr lang="da-DK" sz="800"/>
              <a:t> to the </a:t>
            </a:r>
            <a:r>
              <a:rPr lang="da-DK" sz="800">
                <a:hlinkClick r:id="rId65" tooltip="New Acropolis Museum"/>
              </a:rPr>
              <a:t>New Acropolis Museum</a:t>
            </a:r>
            <a:r>
              <a:rPr lang="da-DK" sz="800"/>
              <a:t>. The first was carried over safely on December 9th, 2007, via an elaborate system of aerial cranes</a:t>
            </a:r>
            <a:r>
              <a:rPr lang="da-DK" sz="800">
                <a:hlinkClick r:id="" action="ppaction://noaction"/>
              </a:rPr>
              <a:t>[3][4]</a:t>
            </a:r>
            <a:r>
              <a:rPr lang="da-DK" sz="800"/>
              <a:t>. Within the new museum, the statue was reunited with its long-missing </a:t>
            </a:r>
            <a:r>
              <a:rPr lang="da-DK" sz="800">
                <a:hlinkClick r:id="rId66" tooltip="Sandal"/>
              </a:rPr>
              <a:t>sandalled</a:t>
            </a:r>
            <a:r>
              <a:rPr lang="da-DK" sz="800"/>
              <a:t> left foot, which was identified among rubble in the 1980s. The reassembled Caryatid, along with the four others remaining in Athens, will have its decayed </a:t>
            </a:r>
            <a:r>
              <a:rPr lang="da-DK" sz="800">
                <a:hlinkClick r:id="rId67" tooltip="Patina"/>
              </a:rPr>
              <a:t>patina</a:t>
            </a:r>
            <a:r>
              <a:rPr lang="da-DK" sz="800"/>
              <a:t> thoroughly restored by laser, and will be displayed in the new museum, encased within </a:t>
            </a:r>
            <a:r>
              <a:rPr lang="da-DK" sz="800">
                <a:hlinkClick r:id="rId68" tooltip="Noble gas"/>
              </a:rPr>
              <a:t>noble gas</a:t>
            </a:r>
            <a:r>
              <a:rPr lang="da-DK" sz="800"/>
              <a:t>-filled glass chambers.</a:t>
            </a:r>
          </a:p>
        </p:txBody>
      </p:sp>
    </p:spTree>
    <p:extLst>
      <p:ext uri="{BB962C8B-B14F-4D97-AF65-F5344CB8AC3E}">
        <p14:creationId xmlns:p14="http://schemas.microsoft.com/office/powerpoint/2010/main" val="373050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A228FF6-63B8-472F-8B49-10C754D6EFA8}" type="slidenum">
              <a:rPr lang="da-DK">
                <a:latin typeface="Arial" charset="0"/>
              </a:rPr>
              <a:pPr eaLnBrk="1" hangingPunct="1"/>
              <a:t>11</a:t>
            </a:fld>
            <a:endParaRPr lang="da-DK">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Rekonstruktioner af Athena Parthenos</a:t>
            </a:r>
          </a:p>
        </p:txBody>
      </p:sp>
    </p:spTree>
    <p:extLst>
      <p:ext uri="{BB962C8B-B14F-4D97-AF65-F5344CB8AC3E}">
        <p14:creationId xmlns:p14="http://schemas.microsoft.com/office/powerpoint/2010/main" val="285928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B99F81EF-6A98-4846-95C7-DC7C29BB05A9}" type="slidenum">
              <a:rPr lang="da-DK">
                <a:latin typeface="Arial" charset="0"/>
              </a:rPr>
              <a:pPr eaLnBrk="1" hangingPunct="1"/>
              <a:t>12</a:t>
            </a:fld>
            <a:endParaRPr lang="da-DK">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Athena Parthenos i Nashville</a:t>
            </a:r>
          </a:p>
        </p:txBody>
      </p:sp>
    </p:spTree>
    <p:extLst>
      <p:ext uri="{BB962C8B-B14F-4D97-AF65-F5344CB8AC3E}">
        <p14:creationId xmlns:p14="http://schemas.microsoft.com/office/powerpoint/2010/main" val="1685364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850A5394-59B7-4A96-8E58-49BA53989FDC}" type="slidenum">
              <a:rPr lang="da-DK">
                <a:latin typeface="Arial" charset="0"/>
              </a:rPr>
              <a:pPr eaLnBrk="1" hangingPunct="1"/>
              <a:t>13</a:t>
            </a:fld>
            <a:endParaRPr lang="da-DK">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Nashville</a:t>
            </a:r>
          </a:p>
          <a:p>
            <a:pPr eaLnBrk="1" hangingPunct="1"/>
            <a:endParaRPr lang="en-US"/>
          </a:p>
        </p:txBody>
      </p:sp>
    </p:spTree>
    <p:extLst>
      <p:ext uri="{BB962C8B-B14F-4D97-AF65-F5344CB8AC3E}">
        <p14:creationId xmlns:p14="http://schemas.microsoft.com/office/powerpoint/2010/main" val="611057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B43F15B3-EC7A-4AAD-8117-8958E49917A4}" type="slidenum">
              <a:rPr lang="da-DK">
                <a:latin typeface="Arial" charset="0"/>
              </a:rPr>
              <a:pPr eaLnBrk="1" hangingPunct="1"/>
              <a:t>27</a:t>
            </a:fld>
            <a:endParaRPr lang="da-DK">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Doryphoros, Napoli, Mus. Naz. Polyklets Kanon figur.</a:t>
            </a:r>
            <a:endParaRPr lang="en-US"/>
          </a:p>
        </p:txBody>
      </p:sp>
    </p:spTree>
    <p:extLst>
      <p:ext uri="{BB962C8B-B14F-4D97-AF65-F5344CB8AC3E}">
        <p14:creationId xmlns:p14="http://schemas.microsoft.com/office/powerpoint/2010/main" val="1127688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6473ACB8-B702-4F58-87EA-508D75D062ED}" type="slidenum">
              <a:rPr lang="da-DK">
                <a:latin typeface="Arial" charset="0"/>
              </a:rPr>
              <a:pPr eaLnBrk="1" hangingPunct="1"/>
              <a:t>28</a:t>
            </a:fld>
            <a:endParaRPr lang="da-DK">
              <a:latin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Proportioner er beskrevet hos Vitruv III,1. Om målene (og målepindene se: </a:t>
            </a:r>
            <a:r>
              <a:rPr lang="da-DK" i="1"/>
              <a:t>Polyklet. Der Bildhauer der griechischen Klassik</a:t>
            </a:r>
            <a:r>
              <a:rPr lang="da-DK"/>
              <a:t>, Mainz 1990, s. 156-184)</a:t>
            </a:r>
          </a:p>
        </p:txBody>
      </p:sp>
    </p:spTree>
    <p:extLst>
      <p:ext uri="{BB962C8B-B14F-4D97-AF65-F5344CB8AC3E}">
        <p14:creationId xmlns:p14="http://schemas.microsoft.com/office/powerpoint/2010/main" val="1519434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1D4C469F-4F52-4FAF-AACA-514B37E9CC13}" type="slidenum">
              <a:rPr lang="da-DK">
                <a:latin typeface="Arial" charset="0"/>
              </a:rPr>
              <a:pPr eaLnBrk="1" hangingPunct="1"/>
              <a:t>29</a:t>
            </a:fld>
            <a:endParaRPr lang="da-DK">
              <a:latin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Diadoumenos</a:t>
            </a:r>
          </a:p>
        </p:txBody>
      </p:sp>
    </p:spTree>
    <p:extLst>
      <p:ext uri="{BB962C8B-B14F-4D97-AF65-F5344CB8AC3E}">
        <p14:creationId xmlns:p14="http://schemas.microsoft.com/office/powerpoint/2010/main" val="1361391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4B699D3C-E017-4EE1-A084-65464045C9E2}" type="datetimeFigureOut">
              <a:rPr lang="da-DK" smtClean="0"/>
              <a:t>09.11.2022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1452189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B699D3C-E017-4EE1-A084-65464045C9E2}" type="datetimeFigureOut">
              <a:rPr lang="da-DK" smtClean="0"/>
              <a:t>09.11.2022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211843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4B699D3C-E017-4EE1-A084-65464045C9E2}" type="datetimeFigureOut">
              <a:rPr lang="da-DK" smtClean="0"/>
              <a:t>09.11.2022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2606914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4B699D3C-E017-4EE1-A084-65464045C9E2}" type="datetimeFigureOut">
              <a:rPr lang="da-DK" smtClean="0"/>
              <a:t>09.11.2022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7672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4B699D3C-E017-4EE1-A084-65464045C9E2}" type="datetimeFigureOut">
              <a:rPr lang="da-DK" smtClean="0"/>
              <a:t>09.11.2022</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427214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4B699D3C-E017-4EE1-A084-65464045C9E2}" type="datetimeFigureOut">
              <a:rPr lang="da-DK" smtClean="0"/>
              <a:t>09.11.2022</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4080192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B699D3C-E017-4EE1-A084-65464045C9E2}" type="datetimeFigureOut">
              <a:rPr lang="da-DK" smtClean="0"/>
              <a:t>09.11.2022</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2509664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4B699D3C-E017-4EE1-A084-65464045C9E2}" type="datetimeFigureOut">
              <a:rPr lang="da-DK" smtClean="0"/>
              <a:t>09.11.2022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342343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4B699D3C-E017-4EE1-A084-65464045C9E2}" type="datetimeFigureOut">
              <a:rPr lang="da-DK" smtClean="0"/>
              <a:t>09.11.2022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145234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B699D3C-E017-4EE1-A084-65464045C9E2}" type="datetimeFigureOut">
              <a:rPr lang="da-DK" smtClean="0"/>
              <a:t>09.11.2022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1921409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B699D3C-E017-4EE1-A084-65464045C9E2}" type="datetimeFigureOut">
              <a:rPr lang="da-DK" smtClean="0"/>
              <a:t>09.11.2022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4CEDE6E1-BE32-4D21-B27B-AEA9E2E4AA62}" type="slidenum">
              <a:rPr lang="da-DK" smtClean="0"/>
              <a:t>‹nr.›</a:t>
            </a:fld>
            <a:endParaRPr lang="da-DK"/>
          </a:p>
        </p:txBody>
      </p:sp>
    </p:spTree>
    <p:extLst>
      <p:ext uri="{BB962C8B-B14F-4D97-AF65-F5344CB8AC3E}">
        <p14:creationId xmlns:p14="http://schemas.microsoft.com/office/powerpoint/2010/main" val="2454507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99D3C-E017-4EE1-A084-65464045C9E2}" type="datetimeFigureOut">
              <a:rPr lang="da-DK" smtClean="0"/>
              <a:t>09.11.2022</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EDE6E1-BE32-4D21-B27B-AEA9E2E4AA62}" type="slidenum">
              <a:rPr lang="da-DK" smtClean="0"/>
              <a:t>‹nr.›</a:t>
            </a:fld>
            <a:endParaRPr lang="da-DK"/>
          </a:p>
        </p:txBody>
      </p:sp>
    </p:spTree>
    <p:extLst>
      <p:ext uri="{BB962C8B-B14F-4D97-AF65-F5344CB8AC3E}">
        <p14:creationId xmlns:p14="http://schemas.microsoft.com/office/powerpoint/2010/main" val="1923751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Højklassisk tid</a:t>
            </a:r>
          </a:p>
        </p:txBody>
      </p:sp>
      <p:sp>
        <p:nvSpPr>
          <p:cNvPr id="3" name="Undertitel 2"/>
          <p:cNvSpPr>
            <a:spLocks noGrp="1"/>
          </p:cNvSpPr>
          <p:nvPr>
            <p:ph type="subTitle" idx="1"/>
          </p:nvPr>
        </p:nvSpPr>
        <p:spPr/>
        <p:txBody>
          <a:bodyPr/>
          <a:lstStyle/>
          <a:p>
            <a:r>
              <a:rPr lang="da-DK" dirty="0"/>
              <a:t>450-400 f.Kr.</a:t>
            </a:r>
          </a:p>
        </p:txBody>
      </p:sp>
    </p:spTree>
    <p:extLst>
      <p:ext uri="{BB962C8B-B14F-4D97-AF65-F5344CB8AC3E}">
        <p14:creationId xmlns:p14="http://schemas.microsoft.com/office/powerpoint/2010/main" val="1370327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Højklassisk tid</a:t>
            </a:r>
          </a:p>
        </p:txBody>
      </p:sp>
      <p:sp>
        <p:nvSpPr>
          <p:cNvPr id="3" name="Pladsholder til indhold 2"/>
          <p:cNvSpPr>
            <a:spLocks noGrp="1"/>
          </p:cNvSpPr>
          <p:nvPr>
            <p:ph idx="1"/>
          </p:nvPr>
        </p:nvSpPr>
        <p:spPr/>
        <p:txBody>
          <a:bodyPr/>
          <a:lstStyle/>
          <a:p>
            <a:r>
              <a:rPr lang="da-DK" sz="2200" dirty="0"/>
              <a:t>Perioden afgrænses af </a:t>
            </a:r>
            <a:r>
              <a:rPr lang="da-DK" sz="2200" dirty="0" err="1"/>
              <a:t>Kalliasfreden</a:t>
            </a:r>
            <a:r>
              <a:rPr lang="da-DK" sz="2200" dirty="0"/>
              <a:t> 449 f.Kr. og Den peloponnesiske krigs afslutning 404 f. Kr.</a:t>
            </a:r>
          </a:p>
          <a:p>
            <a:r>
              <a:rPr lang="da-DK" sz="2200" dirty="0"/>
              <a:t>Perioden præges af Athens imperialisme og førerskab under </a:t>
            </a:r>
            <a:r>
              <a:rPr lang="da-DK" sz="2200" dirty="0" err="1"/>
              <a:t>Perikles</a:t>
            </a:r>
            <a:r>
              <a:rPr lang="da-DK" sz="2200" dirty="0"/>
              <a:t> (461-429) samt Den peloponnesiske krig (431-404)</a:t>
            </a:r>
          </a:p>
          <a:p>
            <a:r>
              <a:rPr lang="da-DK" sz="2200" dirty="0"/>
              <a:t>Det athenske </a:t>
            </a:r>
            <a:r>
              <a:rPr lang="da-DK" sz="2200"/>
              <a:t>demokrati blomstrer </a:t>
            </a:r>
            <a:r>
              <a:rPr lang="da-DK" sz="2200" dirty="0"/>
              <a:t>i sin fulde form</a:t>
            </a:r>
          </a:p>
          <a:p>
            <a:r>
              <a:rPr lang="da-DK" sz="2200" dirty="0"/>
              <a:t>Store personligheder i Athen, der netop gjorde byen klassisk (forbilledlig)</a:t>
            </a:r>
          </a:p>
          <a:p>
            <a:r>
              <a:rPr lang="da-DK" sz="2200" dirty="0"/>
              <a:t>Højklassisk tid også kendetegnet ved store kunstnere – især Phidias og </a:t>
            </a:r>
            <a:r>
              <a:rPr lang="da-DK" sz="2200" dirty="0" err="1"/>
              <a:t>Polyklet</a:t>
            </a:r>
            <a:endParaRPr lang="da-DK" sz="2200" dirty="0"/>
          </a:p>
        </p:txBody>
      </p:sp>
    </p:spTree>
    <p:extLst>
      <p:ext uri="{BB962C8B-B14F-4D97-AF65-F5344CB8AC3E}">
        <p14:creationId xmlns:p14="http://schemas.microsoft.com/office/powerpoint/2010/main" val="3307582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da-DK"/>
              <a:t>Akropolis</a:t>
            </a:r>
            <a:r>
              <a:rPr lang="da-DK" sz="2800"/>
              <a:t> </a:t>
            </a:r>
            <a:endParaRPr lang="da-DK"/>
          </a:p>
        </p:txBody>
      </p:sp>
      <p:sp>
        <p:nvSpPr>
          <p:cNvPr id="94211" name="Rectangle 3"/>
          <p:cNvSpPr>
            <a:spLocks noGrp="1" noChangeArrowheads="1"/>
          </p:cNvSpPr>
          <p:nvPr>
            <p:ph type="body" idx="1"/>
          </p:nvPr>
        </p:nvSpPr>
        <p:spPr/>
        <p:txBody>
          <a:bodyPr/>
          <a:lstStyle/>
          <a:p>
            <a:endParaRPr lang="da-DK"/>
          </a:p>
        </p:txBody>
      </p:sp>
      <p:pic>
        <p:nvPicPr>
          <p:cNvPr id="94212" name="Picture 4" descr="19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96975"/>
            <a:ext cx="9144000" cy="63309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09495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da-DK"/>
          </a:p>
        </p:txBody>
      </p:sp>
      <p:sp>
        <p:nvSpPr>
          <p:cNvPr id="8195" name="Rectangle 3"/>
          <p:cNvSpPr>
            <a:spLocks noGrp="1" noChangeArrowheads="1"/>
          </p:cNvSpPr>
          <p:nvPr>
            <p:ph type="body" idx="1"/>
          </p:nvPr>
        </p:nvSpPr>
        <p:spPr/>
        <p:txBody>
          <a:bodyPr/>
          <a:lstStyle/>
          <a:p>
            <a:pPr eaLnBrk="1" hangingPunct="1"/>
            <a:endParaRPr lang="da-DK"/>
          </a:p>
        </p:txBody>
      </p:sp>
      <p:pic>
        <p:nvPicPr>
          <p:cNvPr id="8196" name="Picture 5" descr="Acropolis-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6063" cy="585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0204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da-DK"/>
              <a:t>Athena Nike-templet, 427.24</a:t>
            </a:r>
          </a:p>
        </p:txBody>
      </p:sp>
      <p:pic>
        <p:nvPicPr>
          <p:cNvPr id="72707" name="Picture 4" descr="Athena-Nike-templet2"/>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84213" y="116632"/>
            <a:ext cx="7812087" cy="6741368"/>
          </a:xfrm>
          <a:noFill/>
        </p:spPr>
      </p:pic>
      <p:sp>
        <p:nvSpPr>
          <p:cNvPr id="72708" name="Text Box 5"/>
          <p:cNvSpPr txBox="1">
            <a:spLocks noChangeArrowheads="1"/>
          </p:cNvSpPr>
          <p:nvPr/>
        </p:nvSpPr>
        <p:spPr bwMode="auto">
          <a:xfrm>
            <a:off x="950913" y="-57150"/>
            <a:ext cx="5386387"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a-DK" sz="2800">
                <a:solidFill>
                  <a:schemeClr val="bg1"/>
                </a:solidFill>
              </a:rPr>
              <a:t>Athena Nike-templet, 427-424 f. Kr.</a:t>
            </a:r>
          </a:p>
          <a:p>
            <a:pPr eaLnBrk="1" hangingPunct="1"/>
            <a:endParaRPr lang="da-DK" sz="2800"/>
          </a:p>
        </p:txBody>
      </p:sp>
      <p:sp>
        <p:nvSpPr>
          <p:cNvPr id="72709" name="Text Box 6"/>
          <p:cNvSpPr txBox="1">
            <a:spLocks noChangeArrowheads="1"/>
          </p:cNvSpPr>
          <p:nvPr/>
        </p:nvSpPr>
        <p:spPr bwMode="auto">
          <a:xfrm>
            <a:off x="1095375" y="5753100"/>
            <a:ext cx="6381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a-DK">
                <a:solidFill>
                  <a:schemeClr val="bg1"/>
                </a:solidFill>
              </a:rPr>
              <a:t>Indviet til Pallas Athene som den sejrende gudinde</a:t>
            </a:r>
          </a:p>
        </p:txBody>
      </p:sp>
    </p:spTree>
    <p:extLst>
      <p:ext uri="{BB962C8B-B14F-4D97-AF65-F5344CB8AC3E}">
        <p14:creationId xmlns:p14="http://schemas.microsoft.com/office/powerpoint/2010/main" val="347172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endParaRPr lang="da-DK"/>
          </a:p>
        </p:txBody>
      </p:sp>
      <p:sp>
        <p:nvSpPr>
          <p:cNvPr id="78851" name="Rectangle 3"/>
          <p:cNvSpPr>
            <a:spLocks noGrp="1" noChangeArrowheads="1"/>
          </p:cNvSpPr>
          <p:nvPr>
            <p:ph type="body" idx="1"/>
          </p:nvPr>
        </p:nvSpPr>
        <p:spPr/>
        <p:txBody>
          <a:bodyPr/>
          <a:lstStyle/>
          <a:p>
            <a:pPr eaLnBrk="1" hangingPunct="1"/>
            <a:endParaRPr lang="da-DK"/>
          </a:p>
        </p:txBody>
      </p:sp>
      <p:pic>
        <p:nvPicPr>
          <p:cNvPr id="78852" name="Picture 5" descr="Erechtheu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853" name="Text Box 6"/>
          <p:cNvSpPr txBox="1">
            <a:spLocks noChangeArrowheads="1"/>
          </p:cNvSpPr>
          <p:nvPr/>
        </p:nvSpPr>
        <p:spPr bwMode="auto">
          <a:xfrm>
            <a:off x="-92075" y="65088"/>
            <a:ext cx="4633913"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a-DK" dirty="0">
                <a:solidFill>
                  <a:schemeClr val="bg1"/>
                </a:solidFill>
              </a:rPr>
              <a:t>Erechtheion, Akropolis ca. 420 f.Kr.</a:t>
            </a:r>
          </a:p>
          <a:p>
            <a:pPr eaLnBrk="1" hangingPunct="1"/>
            <a:endParaRPr lang="da-DK" dirty="0">
              <a:solidFill>
                <a:schemeClr val="bg1"/>
              </a:solidFill>
            </a:endParaRPr>
          </a:p>
          <a:p>
            <a:pPr eaLnBrk="1" hangingPunct="1"/>
            <a:endParaRPr lang="da-DK" dirty="0"/>
          </a:p>
        </p:txBody>
      </p:sp>
    </p:spTree>
    <p:extLst>
      <p:ext uri="{BB962C8B-B14F-4D97-AF65-F5344CB8AC3E}">
        <p14:creationId xmlns:p14="http://schemas.microsoft.com/office/powerpoint/2010/main" val="4095290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da-DK" dirty="0"/>
              <a:t>Erechtheion, Akropolis, ca. 420 f.Kr.</a:t>
            </a:r>
          </a:p>
        </p:txBody>
      </p:sp>
      <p:sp>
        <p:nvSpPr>
          <p:cNvPr id="27651" name="Rectangle 3"/>
          <p:cNvSpPr>
            <a:spLocks noGrp="1" noChangeArrowheads="1"/>
          </p:cNvSpPr>
          <p:nvPr>
            <p:ph type="body" idx="1"/>
          </p:nvPr>
        </p:nvSpPr>
        <p:spPr/>
        <p:txBody>
          <a:bodyPr/>
          <a:lstStyle/>
          <a:p>
            <a:pPr eaLnBrk="1" hangingPunct="1"/>
            <a:endParaRPr lang="da-DK"/>
          </a:p>
        </p:txBody>
      </p:sp>
      <p:pic>
        <p:nvPicPr>
          <p:cNvPr id="27652" name="Picture 5" descr="Erechtheum_por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68760"/>
            <a:ext cx="9144000" cy="5589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45105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da-DK" dirty="0"/>
              <a:t>Erechtheion, Akropolis, ca. 420 f.Kr.</a:t>
            </a:r>
          </a:p>
        </p:txBody>
      </p:sp>
      <p:sp>
        <p:nvSpPr>
          <p:cNvPr id="26627" name="Rectangle 3"/>
          <p:cNvSpPr>
            <a:spLocks noGrp="1" noChangeArrowheads="1"/>
          </p:cNvSpPr>
          <p:nvPr>
            <p:ph type="body" idx="1"/>
          </p:nvPr>
        </p:nvSpPr>
        <p:spPr/>
        <p:txBody>
          <a:bodyPr/>
          <a:lstStyle/>
          <a:p>
            <a:pPr eaLnBrk="1" hangingPunct="1"/>
            <a:endParaRPr lang="da-DK" dirty="0"/>
          </a:p>
        </p:txBody>
      </p:sp>
      <p:pic>
        <p:nvPicPr>
          <p:cNvPr id="26628" name="Picture 5" descr="Erechtio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5" y="1412777"/>
            <a:ext cx="9144000" cy="54452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03619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da-DK"/>
          </a:p>
        </p:txBody>
      </p:sp>
      <p:sp>
        <p:nvSpPr>
          <p:cNvPr id="29699" name="Rectangle 3"/>
          <p:cNvSpPr>
            <a:spLocks noGrp="1" noChangeArrowheads="1"/>
          </p:cNvSpPr>
          <p:nvPr>
            <p:ph type="body" idx="1"/>
          </p:nvPr>
        </p:nvSpPr>
        <p:spPr/>
        <p:txBody>
          <a:bodyPr/>
          <a:lstStyle/>
          <a:p>
            <a:pPr eaLnBrk="1" hangingPunct="1"/>
            <a:endParaRPr lang="da-DK"/>
          </a:p>
        </p:txBody>
      </p:sp>
      <p:pic>
        <p:nvPicPr>
          <p:cNvPr id="297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050" y="404813"/>
            <a:ext cx="6838950" cy="608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Text Box 5"/>
          <p:cNvSpPr txBox="1">
            <a:spLocks noChangeArrowheads="1"/>
          </p:cNvSpPr>
          <p:nvPr/>
        </p:nvSpPr>
        <p:spPr bwMode="auto">
          <a:xfrm>
            <a:off x="376238" y="784225"/>
            <a:ext cx="1649412"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a:t>Parthenon</a:t>
            </a:r>
          </a:p>
          <a:p>
            <a:pPr eaLnBrk="1" hangingPunct="1"/>
            <a:r>
              <a:rPr lang="da-DK" sz="2000"/>
              <a:t>447-432 f.Kr.</a:t>
            </a:r>
          </a:p>
          <a:p>
            <a:pPr eaLnBrk="1" hangingPunct="1"/>
            <a:r>
              <a:rPr lang="da-DK" sz="2000"/>
              <a:t>vestgavlen</a:t>
            </a:r>
          </a:p>
        </p:txBody>
      </p:sp>
    </p:spTree>
    <p:extLst>
      <p:ext uri="{BB962C8B-B14F-4D97-AF65-F5344CB8AC3E}">
        <p14:creationId xmlns:p14="http://schemas.microsoft.com/office/powerpoint/2010/main" val="2863232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81000" y="0"/>
            <a:ext cx="876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a-DK">
                <a:solidFill>
                  <a:schemeClr val="bg1"/>
                </a:solidFill>
              </a:rPr>
              <a:t>Kultstatuen af Athene. Udført af billedhuggeren Fidias</a:t>
            </a:r>
          </a:p>
        </p:txBody>
      </p:sp>
      <p:sp>
        <p:nvSpPr>
          <p:cNvPr id="40963" name="Rectangle 3"/>
          <p:cNvSpPr>
            <a:spLocks noGrp="1" noChangeArrowheads="1"/>
          </p:cNvSpPr>
          <p:nvPr>
            <p:ph type="title" idx="4294967295"/>
          </p:nvPr>
        </p:nvSpPr>
        <p:spPr/>
        <p:txBody>
          <a:bodyPr>
            <a:normAutofit fontScale="90000"/>
          </a:bodyPr>
          <a:lstStyle/>
          <a:p>
            <a:pPr eaLnBrk="1" hangingPunct="1"/>
            <a:r>
              <a:rPr lang="da-DK"/>
              <a:t>Den Chryselefantinske Athene-statue</a:t>
            </a:r>
          </a:p>
        </p:txBody>
      </p:sp>
      <p:pic>
        <p:nvPicPr>
          <p:cNvPr id="40964" name="Picture 4" descr="ath_parth_mod_reco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2050" y="1052736"/>
            <a:ext cx="3796134" cy="5500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65" name="Text Box 5"/>
          <p:cNvSpPr txBox="1">
            <a:spLocks noChangeArrowheads="1"/>
          </p:cNvSpPr>
          <p:nvPr/>
        </p:nvSpPr>
        <p:spPr bwMode="auto">
          <a:xfrm>
            <a:off x="0" y="1194911"/>
            <a:ext cx="2362200" cy="56630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buFontTx/>
              <a:buChar char="•"/>
            </a:pPr>
            <a:r>
              <a:rPr lang="da-DK" dirty="0">
                <a:solidFill>
                  <a:srgbClr val="00B0F0"/>
                </a:solidFill>
              </a:rPr>
              <a:t>Kultstatuen var 12 m høj</a:t>
            </a:r>
          </a:p>
          <a:p>
            <a:pPr eaLnBrk="1" hangingPunct="1">
              <a:spcBef>
                <a:spcPct val="50000"/>
              </a:spcBef>
              <a:buFontTx/>
              <a:buChar char="•"/>
            </a:pPr>
            <a:r>
              <a:rPr lang="da-DK" dirty="0">
                <a:solidFill>
                  <a:srgbClr val="00B0F0"/>
                </a:solidFill>
              </a:rPr>
              <a:t>Udført i træ, beklædt med guld (1,15 ton) og elfenben </a:t>
            </a:r>
          </a:p>
          <a:p>
            <a:pPr eaLnBrk="1" hangingPunct="1">
              <a:spcBef>
                <a:spcPct val="50000"/>
              </a:spcBef>
              <a:buFontTx/>
              <a:buChar char="•"/>
            </a:pPr>
            <a:r>
              <a:rPr lang="da-DK" sz="2000" dirty="0">
                <a:solidFill>
                  <a:srgbClr val="00B0F0"/>
                </a:solidFill>
              </a:rPr>
              <a:t>( græsk: </a:t>
            </a:r>
            <a:r>
              <a:rPr lang="da-DK" sz="2000" dirty="0" err="1">
                <a:solidFill>
                  <a:srgbClr val="00B0F0"/>
                </a:solidFill>
              </a:rPr>
              <a:t>chryselefantin</a:t>
            </a:r>
            <a:r>
              <a:rPr lang="da-DK" sz="2000" dirty="0">
                <a:solidFill>
                  <a:srgbClr val="00B0F0"/>
                </a:solidFill>
              </a:rPr>
              <a:t>)</a:t>
            </a:r>
          </a:p>
          <a:p>
            <a:pPr eaLnBrk="1" hangingPunct="1">
              <a:spcBef>
                <a:spcPct val="50000"/>
              </a:spcBef>
              <a:buFontTx/>
              <a:buChar char="•"/>
            </a:pPr>
            <a:r>
              <a:rPr lang="da-DK" dirty="0">
                <a:solidFill>
                  <a:srgbClr val="00B0F0"/>
                </a:solidFill>
              </a:rPr>
              <a:t>Den vingede Nike-statue hvilede på en </a:t>
            </a:r>
            <a:r>
              <a:rPr lang="da-DK" dirty="0" err="1">
                <a:solidFill>
                  <a:srgbClr val="00B0F0"/>
                </a:solidFill>
              </a:rPr>
              <a:t>korinthisk</a:t>
            </a:r>
            <a:r>
              <a:rPr lang="da-DK" dirty="0">
                <a:solidFill>
                  <a:srgbClr val="00B0F0"/>
                </a:solidFill>
              </a:rPr>
              <a:t> søjle</a:t>
            </a:r>
          </a:p>
        </p:txBody>
      </p:sp>
    </p:spTree>
    <p:extLst>
      <p:ext uri="{BB962C8B-B14F-4D97-AF65-F5344CB8AC3E}">
        <p14:creationId xmlns:p14="http://schemas.microsoft.com/office/powerpoint/2010/main" val="96117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orlando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14850" cy="5876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299" name="Picture 3" descr="parthen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9313" y="0"/>
            <a:ext cx="4484687" cy="609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05249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AthenaGildinginprogres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476250"/>
            <a:ext cx="4716462" cy="3021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2467" name="Picture 3" descr="AthenaFin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394200" cy="659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2468" name="Picture 4" descr="Athenapaintingshie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3644900"/>
            <a:ext cx="4716462" cy="3014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77301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thenaAlanpaintin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577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1" name="Picture 3" descr="AthenaAlan%20paintingeye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2013" y="0"/>
            <a:ext cx="447198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75572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Peloponnesiske krig</a:t>
            </a:r>
          </a:p>
        </p:txBody>
      </p:sp>
      <p:sp>
        <p:nvSpPr>
          <p:cNvPr id="3" name="Pladsholder til indhold 2"/>
          <p:cNvSpPr>
            <a:spLocks noGrp="1"/>
          </p:cNvSpPr>
          <p:nvPr>
            <p:ph idx="1"/>
          </p:nvPr>
        </p:nvSpPr>
        <p:spPr>
          <a:xfrm>
            <a:off x="457200" y="1196752"/>
            <a:ext cx="8229600" cy="4929411"/>
          </a:xfrm>
        </p:spPr>
        <p:txBody>
          <a:bodyPr>
            <a:normAutofit/>
          </a:bodyPr>
          <a:lstStyle/>
          <a:p>
            <a:r>
              <a:rPr lang="da-DK" sz="2200" dirty="0"/>
              <a:t>Krigene mellem Sparta og Athen i perioden 431-404</a:t>
            </a:r>
          </a:p>
          <a:p>
            <a:r>
              <a:rPr lang="da-DK" sz="2200" dirty="0"/>
              <a:t>Beskrevet af </a:t>
            </a:r>
            <a:r>
              <a:rPr lang="da-DK" sz="2200" dirty="0" err="1"/>
              <a:t>Thukydid</a:t>
            </a:r>
            <a:r>
              <a:rPr lang="da-DK" sz="2200" dirty="0"/>
              <a:t> og </a:t>
            </a:r>
            <a:r>
              <a:rPr lang="da-DK" sz="2200" dirty="0" err="1"/>
              <a:t>Xenofon</a:t>
            </a:r>
            <a:endParaRPr lang="da-DK" sz="2200" dirty="0"/>
          </a:p>
          <a:p>
            <a:r>
              <a:rPr lang="da-DK" sz="2200" dirty="0"/>
              <a:t>Årsag til krig, iflg. </a:t>
            </a:r>
            <a:r>
              <a:rPr lang="da-DK" sz="2200" dirty="0" err="1"/>
              <a:t>Thukydid</a:t>
            </a:r>
            <a:r>
              <a:rPr lang="da-DK" sz="2200" dirty="0"/>
              <a:t>: Spartas frygt for Athens voksende magt</a:t>
            </a:r>
          </a:p>
          <a:p>
            <a:r>
              <a:rPr lang="da-DK" sz="2200" dirty="0"/>
              <a:t>Athen: stærkeste flådemagt</a:t>
            </a:r>
          </a:p>
          <a:p>
            <a:r>
              <a:rPr lang="da-DK" sz="2200" dirty="0"/>
              <a:t>Sparta: stærkeste hær (professionel)</a:t>
            </a:r>
          </a:p>
          <a:p>
            <a:r>
              <a:rPr lang="da-DK" sz="2200" dirty="0"/>
              <a:t>Spartanerne invaderer Athens opland og ødelægger markerne</a:t>
            </a:r>
          </a:p>
          <a:p>
            <a:r>
              <a:rPr lang="da-DK" sz="2200" dirty="0"/>
              <a:t>Athenerne trækker sig tilbage bag murene – pest 430-426</a:t>
            </a:r>
          </a:p>
          <a:p>
            <a:r>
              <a:rPr lang="da-DK" sz="2200" dirty="0"/>
              <a:t>421: </a:t>
            </a:r>
            <a:r>
              <a:rPr lang="da-DK" sz="2200" dirty="0" err="1"/>
              <a:t>Nikiasfreden</a:t>
            </a:r>
            <a:r>
              <a:rPr lang="da-DK" sz="2200" dirty="0"/>
              <a:t> – status quo</a:t>
            </a:r>
          </a:p>
          <a:p>
            <a:r>
              <a:rPr lang="da-DK" sz="2200" dirty="0"/>
              <a:t>Athens allierede i Det </a:t>
            </a:r>
            <a:r>
              <a:rPr lang="da-DK" sz="2200" dirty="0" err="1"/>
              <a:t>deliske</a:t>
            </a:r>
            <a:r>
              <a:rPr lang="da-DK" sz="2200" dirty="0"/>
              <a:t> </a:t>
            </a:r>
            <a:r>
              <a:rPr lang="da-DK" sz="2200" dirty="0" err="1"/>
              <a:t>søforbund</a:t>
            </a:r>
            <a:r>
              <a:rPr lang="da-DK" sz="2200" dirty="0"/>
              <a:t> falder fra – Athens flåde mister sin magt – Udslettes af Spartas flåde i 405</a:t>
            </a:r>
          </a:p>
          <a:p>
            <a:r>
              <a:rPr lang="da-DK" sz="2200" dirty="0"/>
              <a:t>404: Athen må overgive sig – Spartanerne indsætter de 30 tyranner</a:t>
            </a:r>
          </a:p>
        </p:txBody>
      </p:sp>
    </p:spTree>
    <p:extLst>
      <p:ext uri="{BB962C8B-B14F-4D97-AF65-F5344CB8AC3E}">
        <p14:creationId xmlns:p14="http://schemas.microsoft.com/office/powerpoint/2010/main" val="2671435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Athens demokrati</a:t>
            </a:r>
          </a:p>
        </p:txBody>
      </p:sp>
      <p:sp>
        <p:nvSpPr>
          <p:cNvPr id="3" name="Pladsholder til indhold 2"/>
          <p:cNvSpPr>
            <a:spLocks noGrp="1"/>
          </p:cNvSpPr>
          <p:nvPr>
            <p:ph sz="half" idx="1"/>
          </p:nvPr>
        </p:nvSpPr>
        <p:spPr>
          <a:xfrm>
            <a:off x="457200" y="1600200"/>
            <a:ext cx="4762872" cy="4525963"/>
          </a:xfrm>
        </p:spPr>
        <p:txBody>
          <a:bodyPr>
            <a:normAutofit/>
          </a:bodyPr>
          <a:lstStyle/>
          <a:p>
            <a:r>
              <a:rPr lang="da-DK" sz="2200" dirty="0"/>
              <a:t>Demos = alle voksne, frie, mandlige borgere</a:t>
            </a:r>
          </a:p>
          <a:p>
            <a:r>
              <a:rPr lang="da-DK" sz="2200" dirty="0"/>
              <a:t>Kvinder, slaver og tilflyttere havde ingen politiske rettigheder</a:t>
            </a:r>
          </a:p>
          <a:p>
            <a:r>
              <a:rPr lang="da-DK" sz="2200" dirty="0"/>
              <a:t>Alle borgere havde lige muligheder</a:t>
            </a:r>
          </a:p>
          <a:p>
            <a:r>
              <a:rPr lang="da-DK" sz="2200" dirty="0"/>
              <a:t>Lodtrækning om embeder</a:t>
            </a:r>
          </a:p>
          <a:p>
            <a:r>
              <a:rPr lang="da-DK" sz="2200" dirty="0"/>
              <a:t>Diæter til embedsmænd</a:t>
            </a:r>
          </a:p>
          <a:p>
            <a:r>
              <a:rPr lang="da-DK" sz="2200" dirty="0"/>
              <a:t>Alle embeder var årlige</a:t>
            </a:r>
          </a:p>
          <a:p>
            <a:r>
              <a:rPr lang="da-DK" sz="2200" dirty="0"/>
              <a:t>Direkte demokrati</a:t>
            </a:r>
          </a:p>
          <a:p>
            <a:endParaRPr lang="da-DK" sz="2200" dirty="0"/>
          </a:p>
        </p:txBody>
      </p:sp>
      <p:pic>
        <p:nvPicPr>
          <p:cNvPr id="3481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04048" y="1484784"/>
            <a:ext cx="3888432" cy="4104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6402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428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err="1"/>
              <a:t>Perikles</a:t>
            </a:r>
            <a:br>
              <a:rPr lang="da-DK" dirty="0"/>
            </a:br>
            <a:r>
              <a:rPr lang="da-DK" dirty="0"/>
              <a:t>ca. 495-429</a:t>
            </a:r>
          </a:p>
        </p:txBody>
      </p:sp>
      <p:sp>
        <p:nvSpPr>
          <p:cNvPr id="3" name="Pladsholder til indhold 2"/>
          <p:cNvSpPr>
            <a:spLocks noGrp="1"/>
          </p:cNvSpPr>
          <p:nvPr>
            <p:ph idx="1"/>
          </p:nvPr>
        </p:nvSpPr>
        <p:spPr/>
        <p:txBody>
          <a:bodyPr/>
          <a:lstStyle/>
          <a:p>
            <a:endParaRPr lang="da-DK"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9413" y="1628800"/>
            <a:ext cx="3305175" cy="44644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051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Sokrates</a:t>
            </a:r>
            <a:br>
              <a:rPr lang="da-DK" dirty="0"/>
            </a:br>
            <a:r>
              <a:rPr lang="da-DK" dirty="0"/>
              <a:t>469-399</a:t>
            </a:r>
          </a:p>
        </p:txBody>
      </p:sp>
      <p:sp>
        <p:nvSpPr>
          <p:cNvPr id="3" name="Pladsholder til indhold 2"/>
          <p:cNvSpPr>
            <a:spLocks noGrp="1"/>
          </p:cNvSpPr>
          <p:nvPr>
            <p:ph idx="1"/>
          </p:nvPr>
        </p:nvSpPr>
        <p:spPr/>
        <p:txBody>
          <a:bodyPr/>
          <a:lstStyle/>
          <a:p>
            <a:endParaRPr lang="da-DK"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7152" y="1484784"/>
            <a:ext cx="3552825" cy="4943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692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err="1"/>
              <a:t>Sofokles</a:t>
            </a:r>
            <a:br>
              <a:rPr lang="da-DK" dirty="0"/>
            </a:br>
            <a:r>
              <a:rPr lang="da-DK" dirty="0"/>
              <a:t>496-406</a:t>
            </a:r>
          </a:p>
        </p:txBody>
      </p:sp>
      <p:sp>
        <p:nvSpPr>
          <p:cNvPr id="3" name="Pladsholder til indhold 2"/>
          <p:cNvSpPr>
            <a:spLocks noGrp="1"/>
          </p:cNvSpPr>
          <p:nvPr>
            <p:ph idx="1"/>
          </p:nvPr>
        </p:nvSpPr>
        <p:spPr/>
        <p:txBody>
          <a:bodyPr/>
          <a:lstStyle/>
          <a:p>
            <a:endParaRPr lang="da-DK"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8501" y="1556792"/>
            <a:ext cx="3552825" cy="4914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8529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Platon</a:t>
            </a:r>
            <a:br>
              <a:rPr lang="da-DK" dirty="0"/>
            </a:br>
            <a:r>
              <a:rPr lang="da-DK" dirty="0"/>
              <a:t>427-347</a:t>
            </a:r>
          </a:p>
        </p:txBody>
      </p:sp>
      <p:sp>
        <p:nvSpPr>
          <p:cNvPr id="3" name="Pladsholder til indhold 2"/>
          <p:cNvSpPr>
            <a:spLocks noGrp="1"/>
          </p:cNvSpPr>
          <p:nvPr>
            <p:ph idx="1"/>
          </p:nvPr>
        </p:nvSpPr>
        <p:spPr/>
        <p:txBody>
          <a:bodyPr/>
          <a:lstStyle/>
          <a:p>
            <a:endParaRPr lang="da-DK"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9888" y="1628800"/>
            <a:ext cx="3324225" cy="50513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500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Euripides</a:t>
            </a:r>
            <a:br>
              <a:rPr lang="da-DK" dirty="0"/>
            </a:br>
            <a:r>
              <a:rPr lang="da-DK" dirty="0"/>
              <a:t>ca. 480-406</a:t>
            </a:r>
          </a:p>
        </p:txBody>
      </p:sp>
      <p:sp>
        <p:nvSpPr>
          <p:cNvPr id="3" name="Pladsholder til indhold 2"/>
          <p:cNvSpPr>
            <a:spLocks noGrp="1"/>
          </p:cNvSpPr>
          <p:nvPr>
            <p:ph idx="1"/>
          </p:nvPr>
        </p:nvSpPr>
        <p:spPr/>
        <p:txBody>
          <a:bodyPr/>
          <a:lstStyle/>
          <a:p>
            <a:endParaRPr lang="da-DK"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844824"/>
            <a:ext cx="3063974" cy="4032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6284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Aristofanes</a:t>
            </a:r>
            <a:br>
              <a:rPr lang="da-DK" dirty="0"/>
            </a:br>
            <a:r>
              <a:rPr lang="da-DK" dirty="0"/>
              <a:t>ca. 450-385</a:t>
            </a:r>
          </a:p>
        </p:txBody>
      </p:sp>
      <p:sp>
        <p:nvSpPr>
          <p:cNvPr id="3" name="Pladsholder til indhold 2"/>
          <p:cNvSpPr>
            <a:spLocks noGrp="1"/>
          </p:cNvSpPr>
          <p:nvPr>
            <p:ph idx="1"/>
          </p:nvPr>
        </p:nvSpPr>
        <p:spPr/>
        <p:txBody>
          <a:bodyPr/>
          <a:lstStyle/>
          <a:p>
            <a:endParaRPr lang="da-DK"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263" y="1556792"/>
            <a:ext cx="3419475" cy="50392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160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Sofisterne</a:t>
            </a:r>
          </a:p>
        </p:txBody>
      </p:sp>
      <p:sp>
        <p:nvSpPr>
          <p:cNvPr id="3" name="Pladsholder til indhold 2"/>
          <p:cNvSpPr>
            <a:spLocks noGrp="1"/>
          </p:cNvSpPr>
          <p:nvPr>
            <p:ph sz="half" idx="1"/>
          </p:nvPr>
        </p:nvSpPr>
        <p:spPr/>
        <p:txBody>
          <a:bodyPr/>
          <a:lstStyle/>
          <a:p>
            <a:r>
              <a:rPr lang="da-DK" dirty="0" err="1"/>
              <a:t>Gorgias</a:t>
            </a:r>
            <a:r>
              <a:rPr lang="da-DK" dirty="0"/>
              <a:t>, ca. 480-380</a:t>
            </a:r>
          </a:p>
          <a:p>
            <a:endParaRPr lang="da-DK" dirty="0"/>
          </a:p>
        </p:txBody>
      </p:sp>
      <p:sp>
        <p:nvSpPr>
          <p:cNvPr id="4" name="Pladsholder til indhold 3"/>
          <p:cNvSpPr>
            <a:spLocks noGrp="1"/>
          </p:cNvSpPr>
          <p:nvPr>
            <p:ph sz="half" idx="2"/>
          </p:nvPr>
        </p:nvSpPr>
        <p:spPr/>
        <p:txBody>
          <a:bodyPr/>
          <a:lstStyle/>
          <a:p>
            <a:r>
              <a:rPr lang="da-DK" dirty="0" err="1"/>
              <a:t>Protagoras</a:t>
            </a:r>
            <a:r>
              <a:rPr lang="da-DK" dirty="0"/>
              <a:t> ca. 481-411</a:t>
            </a:r>
          </a:p>
          <a:p>
            <a:endParaRPr lang="da-DK"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492896"/>
            <a:ext cx="2286000" cy="3248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492895"/>
            <a:ext cx="2376264" cy="3248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6841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Herodot</a:t>
            </a:r>
            <a:br>
              <a:rPr lang="da-DK" dirty="0"/>
            </a:br>
            <a:r>
              <a:rPr lang="da-DK" dirty="0"/>
              <a:t>ca. 485-425</a:t>
            </a:r>
          </a:p>
        </p:txBody>
      </p:sp>
      <p:sp>
        <p:nvSpPr>
          <p:cNvPr id="3" name="Pladsholder til indhold 2"/>
          <p:cNvSpPr>
            <a:spLocks noGrp="1"/>
          </p:cNvSpPr>
          <p:nvPr>
            <p:ph idx="1"/>
          </p:nvPr>
        </p:nvSpPr>
        <p:spPr/>
        <p:txBody>
          <a:bodyPr/>
          <a:lstStyle/>
          <a:p>
            <a:endParaRPr lang="da-DK"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1988840"/>
            <a:ext cx="2857500"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760744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err="1"/>
              <a:t>Thukydid</a:t>
            </a:r>
            <a:br>
              <a:rPr lang="da-DK" dirty="0"/>
            </a:br>
            <a:r>
              <a:rPr lang="da-DK" dirty="0"/>
              <a:t>ca. 460-400</a:t>
            </a:r>
          </a:p>
        </p:txBody>
      </p:sp>
      <p:sp>
        <p:nvSpPr>
          <p:cNvPr id="3" name="Pladsholder til indhold 2"/>
          <p:cNvSpPr>
            <a:spLocks noGrp="1"/>
          </p:cNvSpPr>
          <p:nvPr>
            <p:ph idx="1"/>
          </p:nvPr>
        </p:nvSpPr>
        <p:spPr/>
        <p:txBody>
          <a:bodyPr/>
          <a:lstStyle/>
          <a:p>
            <a:endParaRPr lang="da-DK"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510" y="1916832"/>
            <a:ext cx="2487910" cy="4032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0438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395288" y="333375"/>
            <a:ext cx="8229600" cy="1096963"/>
          </a:xfrm>
        </p:spPr>
        <p:txBody>
          <a:bodyPr>
            <a:normAutofit fontScale="90000"/>
          </a:bodyPr>
          <a:lstStyle/>
          <a:p>
            <a:pPr eaLnBrk="1" hangingPunct="1">
              <a:defRPr/>
            </a:pPr>
            <a:r>
              <a:rPr lang="da-DK" sz="4000"/>
              <a:t>Billedhuggerne</a:t>
            </a:r>
            <a:br>
              <a:rPr lang="da-DK" sz="4000"/>
            </a:br>
            <a:endParaRPr lang="en-US" sz="4000"/>
          </a:p>
        </p:txBody>
      </p:sp>
      <p:sp>
        <p:nvSpPr>
          <p:cNvPr id="83971" name="Rectangle 3"/>
          <p:cNvSpPr>
            <a:spLocks noGrp="1" noChangeArrowheads="1"/>
          </p:cNvSpPr>
          <p:nvPr>
            <p:ph type="body" idx="1"/>
          </p:nvPr>
        </p:nvSpPr>
        <p:spPr>
          <a:xfrm>
            <a:off x="468313" y="1341438"/>
            <a:ext cx="8229600" cy="4525962"/>
          </a:xfrm>
        </p:spPr>
        <p:txBody>
          <a:bodyPr/>
          <a:lstStyle/>
          <a:p>
            <a:pPr eaLnBrk="1" hangingPunct="1">
              <a:defRPr/>
            </a:pPr>
            <a:r>
              <a:rPr lang="da-DK" sz="2800" dirty="0" err="1"/>
              <a:t>Polyklet</a:t>
            </a:r>
            <a:r>
              <a:rPr lang="da-DK" sz="2800" dirty="0"/>
              <a:t> </a:t>
            </a:r>
          </a:p>
          <a:p>
            <a:pPr lvl="1" eaLnBrk="1" hangingPunct="1">
              <a:defRPr/>
            </a:pPr>
            <a:r>
              <a:rPr lang="da-DK" sz="2400" dirty="0" err="1"/>
              <a:t>Doryphoros</a:t>
            </a:r>
            <a:endParaRPr lang="da-DK" sz="2400" dirty="0"/>
          </a:p>
          <a:p>
            <a:pPr lvl="1" eaLnBrk="1" hangingPunct="1">
              <a:defRPr/>
            </a:pPr>
            <a:r>
              <a:rPr lang="da-DK" sz="2400" dirty="0" err="1"/>
              <a:t>Diadoumenos</a:t>
            </a:r>
            <a:endParaRPr lang="da-DK" sz="2400" dirty="0"/>
          </a:p>
          <a:p>
            <a:pPr eaLnBrk="1" hangingPunct="1">
              <a:defRPr/>
            </a:pPr>
            <a:r>
              <a:rPr lang="da-DK" sz="2800" dirty="0"/>
              <a:t>Phidias</a:t>
            </a:r>
          </a:p>
          <a:p>
            <a:pPr lvl="1" eaLnBrk="1" hangingPunct="1">
              <a:defRPr/>
            </a:pPr>
            <a:r>
              <a:rPr lang="da-DK" sz="2400" dirty="0"/>
              <a:t>Parthenon</a:t>
            </a:r>
          </a:p>
          <a:p>
            <a:pPr lvl="2" eaLnBrk="1" hangingPunct="1">
              <a:defRPr/>
            </a:pPr>
            <a:r>
              <a:rPr lang="da-DK" sz="2000" dirty="0"/>
              <a:t>Frise – metoper - gavlskulptur</a:t>
            </a:r>
          </a:p>
          <a:p>
            <a:pPr lvl="2" eaLnBrk="1" hangingPunct="1">
              <a:defRPr/>
            </a:pPr>
            <a:r>
              <a:rPr lang="da-DK" sz="2000" dirty="0"/>
              <a:t>Kultstatuen (Athena </a:t>
            </a:r>
            <a:r>
              <a:rPr lang="da-DK" sz="2000" dirty="0" err="1"/>
              <a:t>Parthenos</a:t>
            </a:r>
            <a:r>
              <a:rPr lang="da-DK" sz="2000" dirty="0"/>
              <a:t>)</a:t>
            </a:r>
          </a:p>
          <a:p>
            <a:pPr lvl="1" eaLnBrk="1" hangingPunct="1">
              <a:defRPr/>
            </a:pPr>
            <a:r>
              <a:rPr lang="da-DK" sz="2400" dirty="0"/>
              <a:t>Zeusstatuen i Olympia</a:t>
            </a:r>
          </a:p>
          <a:p>
            <a:pPr eaLnBrk="1" hangingPunct="1">
              <a:defRPr/>
            </a:pPr>
            <a:r>
              <a:rPr lang="da-DK" sz="2800" dirty="0" err="1"/>
              <a:t>Paionios</a:t>
            </a:r>
            <a:endParaRPr lang="da-DK" sz="2800" dirty="0"/>
          </a:p>
          <a:p>
            <a:pPr lvl="1" eaLnBrk="1" hangingPunct="1">
              <a:defRPr/>
            </a:pPr>
            <a:r>
              <a:rPr lang="da-DK" sz="2400" dirty="0" err="1"/>
              <a:t>Nikestatuen</a:t>
            </a:r>
            <a:r>
              <a:rPr lang="da-DK" sz="2400" dirty="0"/>
              <a:t> i Olympia</a:t>
            </a:r>
          </a:p>
          <a:p>
            <a:pPr lvl="1" eaLnBrk="1" hangingPunct="1">
              <a:defRPr/>
            </a:pPr>
            <a:endParaRPr lang="da-DK" sz="2400" dirty="0"/>
          </a:p>
          <a:p>
            <a:pPr eaLnBrk="1" hangingPunct="1">
              <a:defRPr/>
            </a:pPr>
            <a:endParaRPr lang="en-US" dirty="0"/>
          </a:p>
        </p:txBody>
      </p:sp>
    </p:spTree>
    <p:extLst>
      <p:ext uri="{BB962C8B-B14F-4D97-AF65-F5344CB8AC3E}">
        <p14:creationId xmlns:p14="http://schemas.microsoft.com/office/powerpoint/2010/main" val="3051141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14400" y="0"/>
            <a:ext cx="8229600" cy="1371600"/>
          </a:xfrm>
        </p:spPr>
        <p:txBody>
          <a:bodyPr/>
          <a:lstStyle/>
          <a:p>
            <a:pPr eaLnBrk="1" hangingPunct="1">
              <a:defRPr/>
            </a:pPr>
            <a:r>
              <a:rPr lang="da-DK"/>
              <a:t>Polyklet</a:t>
            </a:r>
          </a:p>
        </p:txBody>
      </p:sp>
      <p:pic>
        <p:nvPicPr>
          <p:cNvPr id="22531" name="Picture 4" descr="doryforos"/>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0" y="0"/>
            <a:ext cx="2632075" cy="6858000"/>
          </a:xfrm>
          <a:noFill/>
          <a:extLst>
            <a:ext uri="{909E8E84-426E-40dd-AFC4-6F175D3DCCD1}">
              <a14:hiddenFill xmlns:a14="http://schemas.microsoft.com/office/drawing/2010/main" xmlns="">
                <a:solidFill>
                  <a:srgbClr val="FFFFFF"/>
                </a:solidFill>
              </a14:hiddenFill>
            </a:ext>
          </a:extLst>
        </p:spPr>
      </p:pic>
      <p:pic>
        <p:nvPicPr>
          <p:cNvPr id="22532" name="Picture 18" descr="doryphoros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3817938" y="1268413"/>
            <a:ext cx="5326062" cy="5589587"/>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93928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Doryphoros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6322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5" name="Picture 5" descr="Polykl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063" y="0"/>
            <a:ext cx="242093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kstboks 1"/>
          <p:cNvSpPr txBox="1"/>
          <p:nvPr/>
        </p:nvSpPr>
        <p:spPr>
          <a:xfrm>
            <a:off x="3801081" y="58846"/>
            <a:ext cx="2808312" cy="7571303"/>
          </a:xfrm>
          <a:prstGeom prst="rect">
            <a:avLst/>
          </a:prstGeom>
          <a:noFill/>
        </p:spPr>
        <p:txBody>
          <a:bodyPr wrap="square" rtlCol="0">
            <a:spAutoFit/>
          </a:bodyPr>
          <a:lstStyle/>
          <a:p>
            <a:r>
              <a:rPr lang="da-DK" dirty="0" err="1"/>
              <a:t>Polyklets</a:t>
            </a:r>
            <a:r>
              <a:rPr lang="da-DK" dirty="0"/>
              <a:t> ”Kanon” eksemplificeret ved </a:t>
            </a:r>
            <a:r>
              <a:rPr lang="da-DK" dirty="0" err="1"/>
              <a:t>Doryphoros</a:t>
            </a:r>
            <a:r>
              <a:rPr lang="da-DK" dirty="0"/>
              <a:t>:</a:t>
            </a:r>
          </a:p>
          <a:p>
            <a:endParaRPr lang="da-DK" dirty="0"/>
          </a:p>
          <a:p>
            <a:r>
              <a:rPr lang="da-DK" dirty="0"/>
              <a:t>Proportionerne relateres til hinanden:</a:t>
            </a:r>
          </a:p>
          <a:p>
            <a:endParaRPr lang="da-DK" dirty="0"/>
          </a:p>
          <a:p>
            <a:r>
              <a:rPr lang="da-DK" dirty="0" err="1"/>
              <a:t>Doryphoros</a:t>
            </a:r>
            <a:r>
              <a:rPr lang="da-DK" dirty="0"/>
              <a:t>’ hoved = 1/7 af kroppens længde</a:t>
            </a:r>
          </a:p>
          <a:p>
            <a:r>
              <a:rPr lang="da-DK" dirty="0"/>
              <a:t>Ansigtet indtil hårgrænsen = 1/10</a:t>
            </a:r>
          </a:p>
          <a:p>
            <a:r>
              <a:rPr lang="da-DK" dirty="0"/>
              <a:t>Afstanden fra hårgrænsen til nøglebenet = 1/6</a:t>
            </a:r>
          </a:p>
          <a:p>
            <a:r>
              <a:rPr lang="da-DK" dirty="0"/>
              <a:t>Brystets bredde = ¼</a:t>
            </a:r>
          </a:p>
          <a:p>
            <a:r>
              <a:rPr lang="da-DK" dirty="0"/>
              <a:t>Underbenet = ¼</a:t>
            </a:r>
          </a:p>
          <a:p>
            <a:r>
              <a:rPr lang="da-DK" dirty="0"/>
              <a:t>En fod = 1/6</a:t>
            </a:r>
          </a:p>
          <a:p>
            <a:r>
              <a:rPr lang="da-DK" dirty="0"/>
              <a:t>En hånd = 1/10</a:t>
            </a:r>
          </a:p>
          <a:p>
            <a:endParaRPr lang="da-DK" dirty="0"/>
          </a:p>
          <a:p>
            <a:r>
              <a:rPr lang="da-DK" dirty="0"/>
              <a:t>Desuden kan skulpturen indskrives i en cirkel med navlen som centrum. Hvis skulpturens arme er udstrakte, kan den omskrives af et kvadrat</a:t>
            </a:r>
          </a:p>
          <a:p>
            <a:endParaRPr lang="da-DK" dirty="0"/>
          </a:p>
          <a:p>
            <a:endParaRPr lang="da-DK" dirty="0"/>
          </a:p>
          <a:p>
            <a:endParaRPr lang="da-DK" dirty="0"/>
          </a:p>
        </p:txBody>
      </p:sp>
    </p:spTree>
    <p:extLst>
      <p:ext uri="{BB962C8B-B14F-4D97-AF65-F5344CB8AC3E}">
        <p14:creationId xmlns:p14="http://schemas.microsoft.com/office/powerpoint/2010/main" val="490160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Diadoumen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27384"/>
            <a:ext cx="465455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99773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Højklassisk stil</a:t>
            </a:r>
          </a:p>
        </p:txBody>
      </p:sp>
      <p:sp>
        <p:nvSpPr>
          <p:cNvPr id="3" name="Pladsholder til indhold 2"/>
          <p:cNvSpPr>
            <a:spLocks noGrp="1"/>
          </p:cNvSpPr>
          <p:nvPr>
            <p:ph idx="1"/>
          </p:nvPr>
        </p:nvSpPr>
        <p:spPr>
          <a:xfrm>
            <a:off x="457200" y="1196752"/>
            <a:ext cx="8229600" cy="4929411"/>
          </a:xfrm>
        </p:spPr>
        <p:txBody>
          <a:bodyPr>
            <a:normAutofit/>
          </a:bodyPr>
          <a:lstStyle/>
          <a:p>
            <a:r>
              <a:rPr lang="da-DK" sz="2200" dirty="0"/>
              <a:t>Den strenge stils religiøsitet udviklede sig efter århundredets </a:t>
            </a:r>
            <a:r>
              <a:rPr lang="da-DK" sz="2200"/>
              <a:t>midte yderligere til </a:t>
            </a:r>
            <a:r>
              <a:rPr lang="da-DK" sz="2200" dirty="0"/>
              <a:t>en kunst, der ved siden af guderne begyndte at interessere sig for mennesket.</a:t>
            </a:r>
          </a:p>
          <a:p>
            <a:r>
              <a:rPr lang="da-DK" sz="2200" dirty="0"/>
              <a:t>Denne klassiske kunst var præget af harmoni, mådehold og ophøjet værdighed</a:t>
            </a:r>
          </a:p>
          <a:p>
            <a:r>
              <a:rPr lang="da-DK" sz="2200" dirty="0"/>
              <a:t>Kunstnerne søgte, ligesom tidens store dramatikere, at skildre idéen bag den ydre, omskiftelige virkelighed.</a:t>
            </a:r>
          </a:p>
          <a:p>
            <a:r>
              <a:rPr lang="da-DK" sz="2200" dirty="0"/>
              <a:t>Kunstværket blev således både naturalistisk og idealiserende</a:t>
            </a:r>
          </a:p>
          <a:p>
            <a:r>
              <a:rPr lang="da-DK" sz="2200" dirty="0"/>
              <a:t>Under den peloponnesiske krig mærkedes en tendens mod større ydre effekt</a:t>
            </a:r>
          </a:p>
          <a:p>
            <a:r>
              <a:rPr lang="da-DK" sz="2200" dirty="0"/>
              <a:t>Kunstnerne søgte nu også at skildre de menneskelige følelser – senklassisk – hellenistisk tid</a:t>
            </a:r>
          </a:p>
          <a:p>
            <a:endParaRPr lang="da-DK" sz="2200" dirty="0"/>
          </a:p>
        </p:txBody>
      </p:sp>
    </p:spTree>
    <p:extLst>
      <p:ext uri="{BB962C8B-B14F-4D97-AF65-F5344CB8AC3E}">
        <p14:creationId xmlns:p14="http://schemas.microsoft.com/office/powerpoint/2010/main" val="2197865675"/>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TotalTime>
  <Words>1620</Words>
  <Application>Microsoft Macintosh PowerPoint</Application>
  <PresentationFormat>Skærmshow (4:3)</PresentationFormat>
  <Paragraphs>137</Paragraphs>
  <Slides>30</Slides>
  <Notes>8</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30</vt:i4>
      </vt:variant>
    </vt:vector>
  </HeadingPairs>
  <TitlesOfParts>
    <vt:vector size="34" baseType="lpstr">
      <vt:lpstr>Arial</vt:lpstr>
      <vt:lpstr>Calibri</vt:lpstr>
      <vt:lpstr>Times New Roman</vt:lpstr>
      <vt:lpstr>Kontortema</vt:lpstr>
      <vt:lpstr>Højklassisk tid</vt:lpstr>
      <vt:lpstr>Højklassisk tid</vt:lpstr>
      <vt:lpstr>Akropolis </vt:lpstr>
      <vt:lpstr>PowerPoint-præsentation</vt:lpstr>
      <vt:lpstr>Athena Nike-templet, 427.24</vt:lpstr>
      <vt:lpstr>PowerPoint-præsentation</vt:lpstr>
      <vt:lpstr>Erechtheion, Akropolis, ca. 420 f.Kr.</vt:lpstr>
      <vt:lpstr>Erechtheion, Akropolis, ca. 420 f.Kr.</vt:lpstr>
      <vt:lpstr>PowerPoint-præsentation</vt:lpstr>
      <vt:lpstr>Den Chryselefantinske Athene-statue</vt:lpstr>
      <vt:lpstr>PowerPoint-præsentation</vt:lpstr>
      <vt:lpstr>PowerPoint-præsentation</vt:lpstr>
      <vt:lpstr>PowerPoint-præsentation</vt:lpstr>
      <vt:lpstr>Peloponnesiske krig</vt:lpstr>
      <vt:lpstr>Athens demokrati</vt:lpstr>
      <vt:lpstr>PowerPoint-præsentation</vt:lpstr>
      <vt:lpstr>Perikles ca. 495-429</vt:lpstr>
      <vt:lpstr>Sokrates 469-399</vt:lpstr>
      <vt:lpstr>Sofokles 496-406</vt:lpstr>
      <vt:lpstr>Platon 427-347</vt:lpstr>
      <vt:lpstr>Euripides ca. 480-406</vt:lpstr>
      <vt:lpstr>Aristofanes ca. 450-385</vt:lpstr>
      <vt:lpstr>Sofisterne</vt:lpstr>
      <vt:lpstr>Herodot ca. 485-425</vt:lpstr>
      <vt:lpstr>Thukydid ca. 460-400</vt:lpstr>
      <vt:lpstr>Billedhuggerne </vt:lpstr>
      <vt:lpstr>Polyklet</vt:lpstr>
      <vt:lpstr>PowerPoint-præsentation</vt:lpstr>
      <vt:lpstr>PowerPoint-præsentation</vt:lpstr>
      <vt:lpstr>Højklassisk stil</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Højklassisk tid</dc:title>
  <dc:creator>Lærer</dc:creator>
  <cp:lastModifiedBy>Esben Harboe Odgaard</cp:lastModifiedBy>
  <cp:revision>29</cp:revision>
  <dcterms:created xsi:type="dcterms:W3CDTF">2012-03-15T20:39:08Z</dcterms:created>
  <dcterms:modified xsi:type="dcterms:W3CDTF">2022-11-09T12:13:13Z</dcterms:modified>
</cp:coreProperties>
</file>