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72" r:id="rId6"/>
  </p:sldMasterIdLst>
  <p:notesMasterIdLst>
    <p:notesMasterId r:id="rId19"/>
  </p:notesMasterIdLst>
  <p:sldIdLst>
    <p:sldId id="256" r:id="rId7"/>
    <p:sldId id="276" r:id="rId8"/>
    <p:sldId id="274" r:id="rId9"/>
    <p:sldId id="268" r:id="rId10"/>
    <p:sldId id="269" r:id="rId11"/>
    <p:sldId id="272" r:id="rId12"/>
    <p:sldId id="278" r:id="rId13"/>
    <p:sldId id="257" r:id="rId14"/>
    <p:sldId id="273" r:id="rId15"/>
    <p:sldId id="277" r:id="rId16"/>
    <p:sldId id="266" r:id="rId17"/>
    <p:sldId id="275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D5D6C9-E4DE-5B43-9AC3-015AE098F446}" v="1" dt="2025-01-28T09:14:18.6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6050"/>
  </p:normalViewPr>
  <p:slideViewPr>
    <p:cSldViewPr snapToGrid="0" snapToObjects="1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s Malthe Rifbjerg Søvndal MRS" userId="1b58d0a7-33ec-4aeb-9712-69ec82eb12ff" providerId="ADAL" clId="{32D5D6C9-E4DE-5B43-9AC3-015AE098F446}"/>
    <pc:docChg chg="undo custSel addSld delSld modSld sldOrd">
      <pc:chgData name="Mads Malthe Rifbjerg Søvndal MRS" userId="1b58d0a7-33ec-4aeb-9712-69ec82eb12ff" providerId="ADAL" clId="{32D5D6C9-E4DE-5B43-9AC3-015AE098F446}" dt="2025-01-28T09:16:00.777" v="320" actId="20578"/>
      <pc:docMkLst>
        <pc:docMk/>
      </pc:docMkLst>
      <pc:sldChg chg="del">
        <pc:chgData name="Mads Malthe Rifbjerg Søvndal MRS" userId="1b58d0a7-33ec-4aeb-9712-69ec82eb12ff" providerId="ADAL" clId="{32D5D6C9-E4DE-5B43-9AC3-015AE098F446}" dt="2025-01-28T09:09:53.197" v="1" actId="2696"/>
        <pc:sldMkLst>
          <pc:docMk/>
          <pc:sldMk cId="4112702095" sldId="267"/>
        </pc:sldMkLst>
      </pc:sldChg>
      <pc:sldChg chg="del">
        <pc:chgData name="Mads Malthe Rifbjerg Søvndal MRS" userId="1b58d0a7-33ec-4aeb-9712-69ec82eb12ff" providerId="ADAL" clId="{32D5D6C9-E4DE-5B43-9AC3-015AE098F446}" dt="2025-01-28T09:09:49.923" v="0" actId="2696"/>
        <pc:sldMkLst>
          <pc:docMk/>
          <pc:sldMk cId="677103115" sldId="271"/>
        </pc:sldMkLst>
      </pc:sldChg>
      <pc:sldChg chg="addSp delSp modSp new mod ord">
        <pc:chgData name="Mads Malthe Rifbjerg Søvndal MRS" userId="1b58d0a7-33ec-4aeb-9712-69ec82eb12ff" providerId="ADAL" clId="{32D5D6C9-E4DE-5B43-9AC3-015AE098F446}" dt="2025-01-28T09:16:00.777" v="320" actId="20578"/>
        <pc:sldMkLst>
          <pc:docMk/>
          <pc:sldMk cId="864222206" sldId="278"/>
        </pc:sldMkLst>
        <pc:spChg chg="mod">
          <ac:chgData name="Mads Malthe Rifbjerg Søvndal MRS" userId="1b58d0a7-33ec-4aeb-9712-69ec82eb12ff" providerId="ADAL" clId="{32D5D6C9-E4DE-5B43-9AC3-015AE098F446}" dt="2025-01-28T09:10:23.178" v="10" actId="20577"/>
          <ac:spMkLst>
            <pc:docMk/>
            <pc:sldMk cId="864222206" sldId="278"/>
            <ac:spMk id="2" creationId="{EC50D05E-3955-292C-8970-7594C8A53EFA}"/>
          </ac:spMkLst>
        </pc:spChg>
        <pc:spChg chg="del">
          <ac:chgData name="Mads Malthe Rifbjerg Søvndal MRS" userId="1b58d0a7-33ec-4aeb-9712-69ec82eb12ff" providerId="ADAL" clId="{32D5D6C9-E4DE-5B43-9AC3-015AE098F446}" dt="2025-01-28T09:10:26.056" v="11" actId="478"/>
          <ac:spMkLst>
            <pc:docMk/>
            <pc:sldMk cId="864222206" sldId="278"/>
            <ac:spMk id="3" creationId="{2C93D184-A601-6D2C-2545-3CECE735A351}"/>
          </ac:spMkLst>
        </pc:spChg>
        <pc:graphicFrameChg chg="add mod modGraphic">
          <ac:chgData name="Mads Malthe Rifbjerg Søvndal MRS" userId="1b58d0a7-33ec-4aeb-9712-69ec82eb12ff" providerId="ADAL" clId="{32D5D6C9-E4DE-5B43-9AC3-015AE098F446}" dt="2025-01-28T09:15:26.686" v="315" actId="20577"/>
          <ac:graphicFrameMkLst>
            <pc:docMk/>
            <pc:sldMk cId="864222206" sldId="278"/>
            <ac:graphicFrameMk id="4" creationId="{A46126F1-79D0-4750-D92B-1E8AE17A15AE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93DB88-D127-45D1-9677-AC62D7ADD3C8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12A6D0F-5754-4716-9D8A-038F7404D116}">
      <dgm:prSet/>
      <dgm:spPr/>
      <dgm:t>
        <a:bodyPr/>
        <a:lstStyle/>
        <a:p>
          <a:r>
            <a:rPr lang="da-DK"/>
            <a:t>Signe Molde på udebane (30 min) </a:t>
          </a:r>
          <a:endParaRPr lang="en-US"/>
        </a:p>
      </dgm:t>
    </dgm:pt>
    <dgm:pt modelId="{E31B9F49-F6AA-4DC4-9C15-E5EAC0724629}" type="parTrans" cxnId="{CC4334FC-C58A-4D6E-A5B6-122F2928562F}">
      <dgm:prSet/>
      <dgm:spPr/>
      <dgm:t>
        <a:bodyPr/>
        <a:lstStyle/>
        <a:p>
          <a:endParaRPr lang="en-US"/>
        </a:p>
      </dgm:t>
    </dgm:pt>
    <dgm:pt modelId="{93F720F7-7D41-4F20-9101-E9CA63AFF132}" type="sibTrans" cxnId="{CC4334FC-C58A-4D6E-A5B6-122F2928562F}">
      <dgm:prSet/>
      <dgm:spPr/>
      <dgm:t>
        <a:bodyPr/>
        <a:lstStyle/>
        <a:p>
          <a:endParaRPr lang="en-US"/>
        </a:p>
      </dgm:t>
    </dgm:pt>
    <dgm:pt modelId="{2321C2F9-DF24-4D2A-AC16-566C4AB58CAE}">
      <dgm:prSet/>
      <dgm:spPr/>
      <dgm:t>
        <a:bodyPr/>
        <a:lstStyle/>
        <a:p>
          <a:r>
            <a:rPr lang="da-DK"/>
            <a:t>Er overvægt egentlig usundt? Samt kostråd (20 min) </a:t>
          </a:r>
          <a:endParaRPr lang="en-US"/>
        </a:p>
      </dgm:t>
    </dgm:pt>
    <dgm:pt modelId="{A8952DC0-B4D5-4237-B538-99D6DE7425A7}" type="parTrans" cxnId="{702F3376-4424-48E1-AFAB-DEA9390B2D7B}">
      <dgm:prSet/>
      <dgm:spPr/>
      <dgm:t>
        <a:bodyPr/>
        <a:lstStyle/>
        <a:p>
          <a:endParaRPr lang="en-US"/>
        </a:p>
      </dgm:t>
    </dgm:pt>
    <dgm:pt modelId="{B7889425-67B6-4B9A-8742-3D75737D09AF}" type="sibTrans" cxnId="{702F3376-4424-48E1-AFAB-DEA9390B2D7B}">
      <dgm:prSet/>
      <dgm:spPr/>
      <dgm:t>
        <a:bodyPr/>
        <a:lstStyle/>
        <a:p>
          <a:endParaRPr lang="en-US"/>
        </a:p>
      </dgm:t>
    </dgm:pt>
    <dgm:pt modelId="{B9CF0BC9-D2E2-44A6-8B0C-82D20C40F62F}">
      <dgm:prSet/>
      <dgm:spPr/>
      <dgm:t>
        <a:bodyPr/>
        <a:lstStyle/>
        <a:p>
          <a:r>
            <a:rPr lang="da-DK"/>
            <a:t>”En fed forretning” – hvorfor er det svært at bekæmpe overvægt? (20 min) </a:t>
          </a:r>
          <a:endParaRPr lang="en-US"/>
        </a:p>
      </dgm:t>
    </dgm:pt>
    <dgm:pt modelId="{3827D93D-7914-4322-BF42-8AAD5D41C8FE}" type="parTrans" cxnId="{8C407D2F-419A-418D-B525-F357EA32577B}">
      <dgm:prSet/>
      <dgm:spPr/>
      <dgm:t>
        <a:bodyPr/>
        <a:lstStyle/>
        <a:p>
          <a:endParaRPr lang="en-US"/>
        </a:p>
      </dgm:t>
    </dgm:pt>
    <dgm:pt modelId="{929BB8EF-4C6F-4D05-8A3E-9D6B70524AD7}" type="sibTrans" cxnId="{8C407D2F-419A-418D-B525-F357EA32577B}">
      <dgm:prSet/>
      <dgm:spPr/>
      <dgm:t>
        <a:bodyPr/>
        <a:lstStyle/>
        <a:p>
          <a:endParaRPr lang="en-US"/>
        </a:p>
      </dgm:t>
    </dgm:pt>
    <dgm:pt modelId="{B0EF7278-CCF5-422D-89B4-7F7113097194}">
      <dgm:prSet/>
      <dgm:spPr/>
      <dgm:t>
        <a:bodyPr/>
        <a:lstStyle/>
        <a:p>
          <a:r>
            <a:rPr lang="da-DK"/>
            <a:t>Overvægt – undervægt – kropspositivisme? (5 min)  </a:t>
          </a:r>
          <a:endParaRPr lang="en-US"/>
        </a:p>
      </dgm:t>
    </dgm:pt>
    <dgm:pt modelId="{2EC8D6DA-F59B-42F4-8155-3005877F73C0}" type="parTrans" cxnId="{D0D310FE-2178-4D1A-9DCD-6BF07015B48C}">
      <dgm:prSet/>
      <dgm:spPr/>
      <dgm:t>
        <a:bodyPr/>
        <a:lstStyle/>
        <a:p>
          <a:endParaRPr lang="en-US"/>
        </a:p>
      </dgm:t>
    </dgm:pt>
    <dgm:pt modelId="{D26A5A45-ADEA-4801-89C6-3C1BA24841C9}" type="sibTrans" cxnId="{D0D310FE-2178-4D1A-9DCD-6BF07015B48C}">
      <dgm:prSet/>
      <dgm:spPr/>
      <dgm:t>
        <a:bodyPr/>
        <a:lstStyle/>
        <a:p>
          <a:endParaRPr lang="en-US"/>
        </a:p>
      </dgm:t>
    </dgm:pt>
    <dgm:pt modelId="{E8B8D747-1804-174A-8E0A-3FEAFDF3D23D}" type="pres">
      <dgm:prSet presAssocID="{0493DB88-D127-45D1-9677-AC62D7ADD3C8}" presName="vert0" presStyleCnt="0">
        <dgm:presLayoutVars>
          <dgm:dir/>
          <dgm:animOne val="branch"/>
          <dgm:animLvl val="lvl"/>
        </dgm:presLayoutVars>
      </dgm:prSet>
      <dgm:spPr/>
    </dgm:pt>
    <dgm:pt modelId="{E2644490-6FEE-6542-8DF1-D615ED21CB7A}" type="pres">
      <dgm:prSet presAssocID="{012A6D0F-5754-4716-9D8A-038F7404D116}" presName="thickLine" presStyleLbl="alignNode1" presStyleIdx="0" presStyleCnt="4"/>
      <dgm:spPr/>
    </dgm:pt>
    <dgm:pt modelId="{FBF5702B-6E18-FD48-ACBD-64067A6B7505}" type="pres">
      <dgm:prSet presAssocID="{012A6D0F-5754-4716-9D8A-038F7404D116}" presName="horz1" presStyleCnt="0"/>
      <dgm:spPr/>
    </dgm:pt>
    <dgm:pt modelId="{8238C2CF-7440-514D-A0D3-A92B63AC0DDB}" type="pres">
      <dgm:prSet presAssocID="{012A6D0F-5754-4716-9D8A-038F7404D116}" presName="tx1" presStyleLbl="revTx" presStyleIdx="0" presStyleCnt="4"/>
      <dgm:spPr/>
    </dgm:pt>
    <dgm:pt modelId="{8642E6E9-72B1-6442-86FF-0EDA9F9F26FA}" type="pres">
      <dgm:prSet presAssocID="{012A6D0F-5754-4716-9D8A-038F7404D116}" presName="vert1" presStyleCnt="0"/>
      <dgm:spPr/>
    </dgm:pt>
    <dgm:pt modelId="{921294BE-67DE-B34C-AFC0-0C1E730B8D10}" type="pres">
      <dgm:prSet presAssocID="{2321C2F9-DF24-4D2A-AC16-566C4AB58CAE}" presName="thickLine" presStyleLbl="alignNode1" presStyleIdx="1" presStyleCnt="4"/>
      <dgm:spPr/>
    </dgm:pt>
    <dgm:pt modelId="{B3CDAD0E-AC20-1440-8ED3-631714013B18}" type="pres">
      <dgm:prSet presAssocID="{2321C2F9-DF24-4D2A-AC16-566C4AB58CAE}" presName="horz1" presStyleCnt="0"/>
      <dgm:spPr/>
    </dgm:pt>
    <dgm:pt modelId="{719C47BD-D408-5D4D-8D53-45FD59B1EC21}" type="pres">
      <dgm:prSet presAssocID="{2321C2F9-DF24-4D2A-AC16-566C4AB58CAE}" presName="tx1" presStyleLbl="revTx" presStyleIdx="1" presStyleCnt="4"/>
      <dgm:spPr/>
    </dgm:pt>
    <dgm:pt modelId="{29D87B7F-EA19-D840-AFDF-4BF84D0850EE}" type="pres">
      <dgm:prSet presAssocID="{2321C2F9-DF24-4D2A-AC16-566C4AB58CAE}" presName="vert1" presStyleCnt="0"/>
      <dgm:spPr/>
    </dgm:pt>
    <dgm:pt modelId="{B0C8C293-A368-DB40-A462-805478D6B324}" type="pres">
      <dgm:prSet presAssocID="{B9CF0BC9-D2E2-44A6-8B0C-82D20C40F62F}" presName="thickLine" presStyleLbl="alignNode1" presStyleIdx="2" presStyleCnt="4"/>
      <dgm:spPr/>
    </dgm:pt>
    <dgm:pt modelId="{29058ED3-E72E-FB4B-85D4-C6FD31ADE9A8}" type="pres">
      <dgm:prSet presAssocID="{B9CF0BC9-D2E2-44A6-8B0C-82D20C40F62F}" presName="horz1" presStyleCnt="0"/>
      <dgm:spPr/>
    </dgm:pt>
    <dgm:pt modelId="{D3FAED22-318B-864B-BC1D-3898CB17F6C7}" type="pres">
      <dgm:prSet presAssocID="{B9CF0BC9-D2E2-44A6-8B0C-82D20C40F62F}" presName="tx1" presStyleLbl="revTx" presStyleIdx="2" presStyleCnt="4"/>
      <dgm:spPr/>
    </dgm:pt>
    <dgm:pt modelId="{000AB398-789C-5B4A-ADB3-3F3EA00FD42A}" type="pres">
      <dgm:prSet presAssocID="{B9CF0BC9-D2E2-44A6-8B0C-82D20C40F62F}" presName="vert1" presStyleCnt="0"/>
      <dgm:spPr/>
    </dgm:pt>
    <dgm:pt modelId="{85E28F83-267D-D943-80B7-CEFEF49C062D}" type="pres">
      <dgm:prSet presAssocID="{B0EF7278-CCF5-422D-89B4-7F7113097194}" presName="thickLine" presStyleLbl="alignNode1" presStyleIdx="3" presStyleCnt="4"/>
      <dgm:spPr/>
    </dgm:pt>
    <dgm:pt modelId="{6F28F6FA-2543-D149-A83C-51F84DB85A0A}" type="pres">
      <dgm:prSet presAssocID="{B0EF7278-CCF5-422D-89B4-7F7113097194}" presName="horz1" presStyleCnt="0"/>
      <dgm:spPr/>
    </dgm:pt>
    <dgm:pt modelId="{7C2E4B06-BAC2-004C-A142-791FDDB14B4F}" type="pres">
      <dgm:prSet presAssocID="{B0EF7278-CCF5-422D-89B4-7F7113097194}" presName="tx1" presStyleLbl="revTx" presStyleIdx="3" presStyleCnt="4"/>
      <dgm:spPr/>
    </dgm:pt>
    <dgm:pt modelId="{ACFC502D-50C5-C748-B0E3-B13B014EA3DD}" type="pres">
      <dgm:prSet presAssocID="{B0EF7278-CCF5-422D-89B4-7F7113097194}" presName="vert1" presStyleCnt="0"/>
      <dgm:spPr/>
    </dgm:pt>
  </dgm:ptLst>
  <dgm:cxnLst>
    <dgm:cxn modelId="{8C407D2F-419A-418D-B525-F357EA32577B}" srcId="{0493DB88-D127-45D1-9677-AC62D7ADD3C8}" destId="{B9CF0BC9-D2E2-44A6-8B0C-82D20C40F62F}" srcOrd="2" destOrd="0" parTransId="{3827D93D-7914-4322-BF42-8AAD5D41C8FE}" sibTransId="{929BB8EF-4C6F-4D05-8A3E-9D6B70524AD7}"/>
    <dgm:cxn modelId="{5AAD4F48-B164-F14A-BE97-02DFFF199B30}" type="presOf" srcId="{012A6D0F-5754-4716-9D8A-038F7404D116}" destId="{8238C2CF-7440-514D-A0D3-A92B63AC0DDB}" srcOrd="0" destOrd="0" presId="urn:microsoft.com/office/officeart/2008/layout/LinedList"/>
    <dgm:cxn modelId="{FBA9005B-2CD6-4E46-AC7D-21142350AD02}" type="presOf" srcId="{0493DB88-D127-45D1-9677-AC62D7ADD3C8}" destId="{E8B8D747-1804-174A-8E0A-3FEAFDF3D23D}" srcOrd="0" destOrd="0" presId="urn:microsoft.com/office/officeart/2008/layout/LinedList"/>
    <dgm:cxn modelId="{702F3376-4424-48E1-AFAB-DEA9390B2D7B}" srcId="{0493DB88-D127-45D1-9677-AC62D7ADD3C8}" destId="{2321C2F9-DF24-4D2A-AC16-566C4AB58CAE}" srcOrd="1" destOrd="0" parTransId="{A8952DC0-B4D5-4237-B538-99D6DE7425A7}" sibTransId="{B7889425-67B6-4B9A-8742-3D75737D09AF}"/>
    <dgm:cxn modelId="{53C70A99-8523-2D48-98A8-A955662E8056}" type="presOf" srcId="{B0EF7278-CCF5-422D-89B4-7F7113097194}" destId="{7C2E4B06-BAC2-004C-A142-791FDDB14B4F}" srcOrd="0" destOrd="0" presId="urn:microsoft.com/office/officeart/2008/layout/LinedList"/>
    <dgm:cxn modelId="{68D017C2-0839-6C44-8965-D1911CA56C21}" type="presOf" srcId="{2321C2F9-DF24-4D2A-AC16-566C4AB58CAE}" destId="{719C47BD-D408-5D4D-8D53-45FD59B1EC21}" srcOrd="0" destOrd="0" presId="urn:microsoft.com/office/officeart/2008/layout/LinedList"/>
    <dgm:cxn modelId="{2686ABF3-C59A-D243-AAD7-0E6DD00D3764}" type="presOf" srcId="{B9CF0BC9-D2E2-44A6-8B0C-82D20C40F62F}" destId="{D3FAED22-318B-864B-BC1D-3898CB17F6C7}" srcOrd="0" destOrd="0" presId="urn:microsoft.com/office/officeart/2008/layout/LinedList"/>
    <dgm:cxn modelId="{CC4334FC-C58A-4D6E-A5B6-122F2928562F}" srcId="{0493DB88-D127-45D1-9677-AC62D7ADD3C8}" destId="{012A6D0F-5754-4716-9D8A-038F7404D116}" srcOrd="0" destOrd="0" parTransId="{E31B9F49-F6AA-4DC4-9C15-E5EAC0724629}" sibTransId="{93F720F7-7D41-4F20-9101-E9CA63AFF132}"/>
    <dgm:cxn modelId="{D0D310FE-2178-4D1A-9DCD-6BF07015B48C}" srcId="{0493DB88-D127-45D1-9677-AC62D7ADD3C8}" destId="{B0EF7278-CCF5-422D-89B4-7F7113097194}" srcOrd="3" destOrd="0" parTransId="{2EC8D6DA-F59B-42F4-8155-3005877F73C0}" sibTransId="{D26A5A45-ADEA-4801-89C6-3C1BA24841C9}"/>
    <dgm:cxn modelId="{DC2413DE-7625-FC45-8EE8-8528CDF4AA73}" type="presParOf" srcId="{E8B8D747-1804-174A-8E0A-3FEAFDF3D23D}" destId="{E2644490-6FEE-6542-8DF1-D615ED21CB7A}" srcOrd="0" destOrd="0" presId="urn:microsoft.com/office/officeart/2008/layout/LinedList"/>
    <dgm:cxn modelId="{D7ECF835-D8B8-CE40-9D00-5D65BF695899}" type="presParOf" srcId="{E8B8D747-1804-174A-8E0A-3FEAFDF3D23D}" destId="{FBF5702B-6E18-FD48-ACBD-64067A6B7505}" srcOrd="1" destOrd="0" presId="urn:microsoft.com/office/officeart/2008/layout/LinedList"/>
    <dgm:cxn modelId="{46E5115E-0E95-2A41-90E7-656C5E56FD01}" type="presParOf" srcId="{FBF5702B-6E18-FD48-ACBD-64067A6B7505}" destId="{8238C2CF-7440-514D-A0D3-A92B63AC0DDB}" srcOrd="0" destOrd="0" presId="urn:microsoft.com/office/officeart/2008/layout/LinedList"/>
    <dgm:cxn modelId="{9E533750-5D7A-5F48-B5C6-824D1A1C77B5}" type="presParOf" srcId="{FBF5702B-6E18-FD48-ACBD-64067A6B7505}" destId="{8642E6E9-72B1-6442-86FF-0EDA9F9F26FA}" srcOrd="1" destOrd="0" presId="urn:microsoft.com/office/officeart/2008/layout/LinedList"/>
    <dgm:cxn modelId="{FBDA2FDF-788A-5F41-9B49-C19DB45E554C}" type="presParOf" srcId="{E8B8D747-1804-174A-8E0A-3FEAFDF3D23D}" destId="{921294BE-67DE-B34C-AFC0-0C1E730B8D10}" srcOrd="2" destOrd="0" presId="urn:microsoft.com/office/officeart/2008/layout/LinedList"/>
    <dgm:cxn modelId="{7EC3A806-73D5-D048-9BE2-FB4B68F7F45E}" type="presParOf" srcId="{E8B8D747-1804-174A-8E0A-3FEAFDF3D23D}" destId="{B3CDAD0E-AC20-1440-8ED3-631714013B18}" srcOrd="3" destOrd="0" presId="urn:microsoft.com/office/officeart/2008/layout/LinedList"/>
    <dgm:cxn modelId="{A557AD53-4AD5-8148-A534-55DBA91B251E}" type="presParOf" srcId="{B3CDAD0E-AC20-1440-8ED3-631714013B18}" destId="{719C47BD-D408-5D4D-8D53-45FD59B1EC21}" srcOrd="0" destOrd="0" presId="urn:microsoft.com/office/officeart/2008/layout/LinedList"/>
    <dgm:cxn modelId="{5BCD6F54-4561-E54C-BEE5-FB5DBE53347B}" type="presParOf" srcId="{B3CDAD0E-AC20-1440-8ED3-631714013B18}" destId="{29D87B7F-EA19-D840-AFDF-4BF84D0850EE}" srcOrd="1" destOrd="0" presId="urn:microsoft.com/office/officeart/2008/layout/LinedList"/>
    <dgm:cxn modelId="{A5D52D58-03F1-3743-9F8E-884FCD70572E}" type="presParOf" srcId="{E8B8D747-1804-174A-8E0A-3FEAFDF3D23D}" destId="{B0C8C293-A368-DB40-A462-805478D6B324}" srcOrd="4" destOrd="0" presId="urn:microsoft.com/office/officeart/2008/layout/LinedList"/>
    <dgm:cxn modelId="{1466B995-3DE6-7548-B81B-D5B3051E53CD}" type="presParOf" srcId="{E8B8D747-1804-174A-8E0A-3FEAFDF3D23D}" destId="{29058ED3-E72E-FB4B-85D4-C6FD31ADE9A8}" srcOrd="5" destOrd="0" presId="urn:microsoft.com/office/officeart/2008/layout/LinedList"/>
    <dgm:cxn modelId="{232ED90F-AC21-5342-A3FC-EF5B1335575E}" type="presParOf" srcId="{29058ED3-E72E-FB4B-85D4-C6FD31ADE9A8}" destId="{D3FAED22-318B-864B-BC1D-3898CB17F6C7}" srcOrd="0" destOrd="0" presId="urn:microsoft.com/office/officeart/2008/layout/LinedList"/>
    <dgm:cxn modelId="{10788604-01CE-0A4A-907D-0C7AB545BC73}" type="presParOf" srcId="{29058ED3-E72E-FB4B-85D4-C6FD31ADE9A8}" destId="{000AB398-789C-5B4A-ADB3-3F3EA00FD42A}" srcOrd="1" destOrd="0" presId="urn:microsoft.com/office/officeart/2008/layout/LinedList"/>
    <dgm:cxn modelId="{8E4FE405-9C9A-A945-AF9D-E396C6092D9C}" type="presParOf" srcId="{E8B8D747-1804-174A-8E0A-3FEAFDF3D23D}" destId="{85E28F83-267D-D943-80B7-CEFEF49C062D}" srcOrd="6" destOrd="0" presId="urn:microsoft.com/office/officeart/2008/layout/LinedList"/>
    <dgm:cxn modelId="{E6B7F6B4-2473-514C-9E59-BDBA26954A88}" type="presParOf" srcId="{E8B8D747-1804-174A-8E0A-3FEAFDF3D23D}" destId="{6F28F6FA-2543-D149-A83C-51F84DB85A0A}" srcOrd="7" destOrd="0" presId="urn:microsoft.com/office/officeart/2008/layout/LinedList"/>
    <dgm:cxn modelId="{C4555766-7536-494F-A5B6-F3A164D646E1}" type="presParOf" srcId="{6F28F6FA-2543-D149-A83C-51F84DB85A0A}" destId="{7C2E4B06-BAC2-004C-A142-791FDDB14B4F}" srcOrd="0" destOrd="0" presId="urn:microsoft.com/office/officeart/2008/layout/LinedList"/>
    <dgm:cxn modelId="{C7FCC0BF-0E77-3943-8870-5F1F343BAAF4}" type="presParOf" srcId="{6F28F6FA-2543-D149-A83C-51F84DB85A0A}" destId="{ACFC502D-50C5-C748-B0E3-B13B014EA3D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644490-6FEE-6542-8DF1-D615ED21CB7A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8C2CF-7440-514D-A0D3-A92B63AC0DDB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/>
            <a:t>Signe Molde på udebane (30 min) </a:t>
          </a:r>
          <a:endParaRPr lang="en-US" sz="3300" kern="1200"/>
        </a:p>
      </dsp:txBody>
      <dsp:txXfrm>
        <a:off x="0" y="0"/>
        <a:ext cx="6900512" cy="1384035"/>
      </dsp:txXfrm>
    </dsp:sp>
    <dsp:sp modelId="{921294BE-67DE-B34C-AFC0-0C1E730B8D10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9C47BD-D408-5D4D-8D53-45FD59B1EC21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/>
            <a:t>Er overvægt egentlig usundt? Samt kostråd (20 min) </a:t>
          </a:r>
          <a:endParaRPr lang="en-US" sz="3300" kern="1200"/>
        </a:p>
      </dsp:txBody>
      <dsp:txXfrm>
        <a:off x="0" y="1384035"/>
        <a:ext cx="6900512" cy="1384035"/>
      </dsp:txXfrm>
    </dsp:sp>
    <dsp:sp modelId="{B0C8C293-A368-DB40-A462-805478D6B324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FAED22-318B-864B-BC1D-3898CB17F6C7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/>
            <a:t>”En fed forretning” – hvorfor er det svært at bekæmpe overvægt? (20 min) </a:t>
          </a:r>
          <a:endParaRPr lang="en-US" sz="3300" kern="1200"/>
        </a:p>
      </dsp:txBody>
      <dsp:txXfrm>
        <a:off x="0" y="2768070"/>
        <a:ext cx="6900512" cy="1384035"/>
      </dsp:txXfrm>
    </dsp:sp>
    <dsp:sp modelId="{85E28F83-267D-D943-80B7-CEFEF49C062D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E4B06-BAC2-004C-A142-791FDDB14B4F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/>
            <a:t>Overvægt – undervægt – kropspositivisme? (5 min)  </a:t>
          </a:r>
          <a:endParaRPr lang="en-US" sz="3300" kern="1200"/>
        </a:p>
      </dsp:txBody>
      <dsp:txXfrm>
        <a:off x="0" y="4152105"/>
        <a:ext cx="6900512" cy="1384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418D8-A822-624F-AAC5-92DF913B4115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E7EB8-EDBA-4448-9F4E-94644667B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4663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E7EB8-EDBA-4448-9F4E-94644667B6A1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4967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E7EB8-EDBA-4448-9F4E-94644667B6A1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0147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4EB83C-D916-4F4D-BE41-154E7B02B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AE0A0E-58AC-6D44-A9BA-5AB9E3288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592A64-06A1-E342-B54D-19CD93EEA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77351F-A2DA-7F40-8446-9FDBDE7E0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9539596-C5E4-144E-B97E-6A3272451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0585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B27EAF-2F4D-E449-811A-3F81F3221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00E72C-BE9A-734F-9A7D-FF71015C5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048144B-B5D4-4D45-90B8-BA7CC0AE4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AD87F3-BC14-E841-8DF9-C3D485A96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3A66395-9898-3F4C-A086-AC609B34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9978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CE51E-22E9-814C-9107-4D1A4EF37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7F98198-B359-634F-A007-B3AE354AA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DE89968-5140-5441-8D4E-F83EC0E4D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D1A54D-D6E0-AF4C-A99B-6438F09BE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292791-9796-2843-B97B-6AD620E6A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94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F63AD5-2C35-464A-AF6F-98051083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574CFA-934C-9E4E-A2B1-AB9F3436E0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AA11BB7-5C7F-5D4A-874C-C2F5B1C9A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C4DCF3D-7D7D-254C-8738-81912A2A4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74CF2E-4681-8E42-9215-1D0AE47CE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DD60092-65EE-4841-B2F6-5DBA20769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640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C7DD68-FBC0-DD4F-9838-5A9D17D65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FDD41C2-31ED-6143-BB3A-1AEEAEF74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9879B33-D0BA-7F4A-B58F-A226CAC147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C9711AE-CDB3-524C-AECD-43DE1DE88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45F9D10-B56D-6D4B-8BA6-E5FB352E9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6C52461-56B3-CF46-BB7F-910563DA9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25835C6-94F5-1149-8B0B-610C9F128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A8AE1B1-ECA6-1640-8C2D-DADC47473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909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67049-2146-0944-8294-D6A6B0DD0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79F6ACE-62DB-5747-8890-F26FBB08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6F504DD-402C-4842-8AD8-BA067BF2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3972AB0-E8D6-E848-BF75-2F8F395B2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7654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37F1119-D0DA-0D4F-948C-EDE9111BC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A73A213-ACF0-A546-942E-66655C19A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8BB95C9-073D-5F4E-B45C-FB47DBD7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80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DFEFEC-DF5E-0A43-BCEB-1BDC17B79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7152D0-5A3E-A448-BC61-3855B22F5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B6A512D-A858-BC4C-A612-359D9255B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7BE7D4A-F277-D74E-9C2F-9758040DF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0DCB35B-1024-CE4A-9464-B3C53F55B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491D1F6-46BB-844E-B7B8-0D97F97F8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3754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A45E86-766C-3B4A-AAB6-AE823A8E1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75D1CD9-E1D1-2A4F-BCE8-5A715E886E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679B658-3DF3-A140-A85F-BD2EA3B8B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9E229FC-292A-5642-B241-188715BB6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996208-64DB-5B4F-9E28-B2C380D49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C8ACE28-ECA9-C848-AC25-1794A6F0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0566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BB0225-6677-2741-9ED0-A4A1550B3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9D091EA-1377-D547-A32A-EBC28C21D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B172771-BCAC-ED4A-8589-F183A797E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15EAA5-7136-F44B-9A83-BE0539A8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7BF797-E60B-E849-AC9F-3A1DF7F54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112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F492073-7E3D-9B40-9328-84B6D6109F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BE71288-E477-3B4A-B270-920911D56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A2C79F-F9B3-174D-A6C7-7FE230FB2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691B3C-6FE3-974B-8901-40F1E9E2C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93D7EC6-E2C1-1541-AEF1-3ABF65E2C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1101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23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54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93" y="1709738"/>
            <a:ext cx="10617157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93" y="4589463"/>
            <a:ext cx="106171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728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8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3903"/>
            <a:ext cx="522033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737063"/>
            <a:ext cx="5220335" cy="34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390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37063"/>
            <a:ext cx="5183188" cy="34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06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95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2226364"/>
            <a:ext cx="3994785" cy="364262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33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20" y="457200"/>
            <a:ext cx="405400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8020" y="2250218"/>
            <a:ext cx="4054006" cy="361876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27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472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40" y="365125"/>
            <a:ext cx="779526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299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2355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77425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9536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7812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4067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87583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12609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859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12566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42365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965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2C6D169-1EE6-DD43-8253-4B1CC50C5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C0FFBBE-45E5-6C46-BC06-37626F0C1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E8A9CC-3CC6-8C44-8794-7612409A0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5FDF9-65CA-DF49-9480-0835491D295B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533D93-7AC6-D141-B816-8E8E918E1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1DECB67-C38D-2B4E-85D3-D2D06A0A0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4DEC8-2206-3642-A3BA-27F5C71957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428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D62DB5A-5AA0-4E7E-94AB-AD20F02CA8DF}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086ECE-EF43-4B07-9DD0-59679471A067}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2" y="365125"/>
            <a:ext cx="106375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2" y="1825625"/>
            <a:ext cx="106375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2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657AA7F-BE72-4467-897E-7A302F46504F}" type="datetimeFigureOut">
              <a:rPr lang="en-US" smtClean="0"/>
              <a:pPr/>
              <a:t>1/28/25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156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6020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2C5D1-881A-464B-88A7-AC140D194A52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56966-7509-6948-B86B-D8F4DCCF4E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386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.dk/drtv/se/signe-molde-paa-udebane_-det-er-ikke-usundt-at-vaere-tyk_33603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dhed.dk/borger/patienthaandbogen/hormoner-og-stofskifte/sygdomme/overvaegt-og-kost/overvaegt-og-fed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dhed.dk/borger/patienthaandbogen/hormoner-og-stofskifte/sygdomme/overvaegt-og-kost/overvaegt-og-fedm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dhed.dk/borger/patienthaandbogen/hormoner-og-stofskifte/sygdomme/overvaegt-og-kost/overvaegt-og-fedm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ltomkost.dk/raad-og-anbefalinger/de-officielle-kostraad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dr.dk/nyheder/indland/baelgfrugter-og-froe-paa-middagsbordet-ny-rapport-foreslaar-aendringer-af" TargetMode="External"/><Relationship Id="rId4" Type="http://schemas.openxmlformats.org/officeDocument/2006/relationships/hyperlink" Target="https://www.youtube.com/watch?v=ZpGtyq-d6Qo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7" name="Rectangle 106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enter for Vild Analyse: Hvad nu, hvis det er umuligt ikke at skamme sig  over sin krop? | Information">
            <a:extLst>
              <a:ext uri="{FF2B5EF4-FFF2-40B4-BE49-F238E27FC236}">
                <a16:creationId xmlns:a16="http://schemas.microsoft.com/office/drawing/2014/main" id="{5E47CC2C-D606-429F-1428-88AAE50421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3298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8" name="Rectangle 107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FA1254-293A-0B42-826F-FDD60296E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dirty="0" err="1"/>
              <a:t>Idrætsdeltagelse</a:t>
            </a:r>
            <a:r>
              <a:rPr lang="en-US" sz="4400" dirty="0"/>
              <a:t> </a:t>
            </a:r>
            <a:r>
              <a:rPr lang="en-US" sz="4400" dirty="0" err="1"/>
              <a:t>og</a:t>
            </a:r>
            <a:r>
              <a:rPr lang="en-US" sz="4400" dirty="0"/>
              <a:t> </a:t>
            </a:r>
            <a:r>
              <a:rPr lang="en-US" sz="4400" dirty="0" err="1"/>
              <a:t>sundhed</a:t>
            </a:r>
            <a:r>
              <a:rPr lang="en-US" sz="4400" dirty="0"/>
              <a:t> – </a:t>
            </a:r>
            <a:r>
              <a:rPr lang="en-US" sz="4400" dirty="0" err="1"/>
              <a:t>overvægt</a:t>
            </a:r>
            <a:r>
              <a:rPr lang="en-US" sz="4400" dirty="0"/>
              <a:t> </a:t>
            </a:r>
            <a:r>
              <a:rPr lang="en-US" sz="4400" dirty="0" err="1"/>
              <a:t>og</a:t>
            </a:r>
            <a:r>
              <a:rPr lang="en-US" sz="4400" dirty="0"/>
              <a:t> </a:t>
            </a:r>
            <a:r>
              <a:rPr lang="en-US" sz="4400" dirty="0" err="1"/>
              <a:t>kropspositivisme</a:t>
            </a:r>
            <a:r>
              <a:rPr lang="en-US" sz="4400" dirty="0"/>
              <a:t> </a:t>
            </a:r>
          </a:p>
        </p:txBody>
      </p:sp>
      <p:sp>
        <p:nvSpPr>
          <p:cNvPr id="1079" name="Rectangle 107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943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2345424-ED7C-50E7-17CF-3A16667B1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da-DK" sz="5400"/>
              <a:t>PROGRAM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C11EBD2A-F9DD-2798-A0D8-10E2E3FE7F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11335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0792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6346-C120-7E42-DE10-04978DB67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ER OVERVÆGT USUNDT?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B5E8F6-0951-1847-8212-908D8214A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https://www.dr.dk/drtv/se/signe-molde-paa-udebane_-det-er-ikke-usundt-at-vaere-tyk_336033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6237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1C63DE-36A9-5F5B-8AEC-09395A253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KLASSIFICERER VI OVERVÆGT?</a:t>
            </a:r>
          </a:p>
        </p:txBody>
      </p:sp>
      <p:pic>
        <p:nvPicPr>
          <p:cNvPr id="5" name="Billede 4" descr="Et billede, der indeholder tekst, brev&#10;&#10;Automatisk genereret beskrivelse">
            <a:extLst>
              <a:ext uri="{FF2B5EF4-FFF2-40B4-BE49-F238E27FC236}">
                <a16:creationId xmlns:a16="http://schemas.microsoft.com/office/drawing/2014/main" id="{D4B3FF9D-C0F5-7247-9920-FB3A92755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141" y="1470387"/>
            <a:ext cx="6456178" cy="4940952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A106B364-BB8C-B1B8-3B07-76FE5963B45C}"/>
              </a:ext>
            </a:extLst>
          </p:cNvPr>
          <p:cNvSpPr txBox="1"/>
          <p:nvPr/>
        </p:nvSpPr>
        <p:spPr>
          <a:xfrm>
            <a:off x="154547" y="6354375"/>
            <a:ext cx="8768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/>
              <a:t>KILDE: </a:t>
            </a:r>
            <a:r>
              <a:rPr lang="da-DK" sz="1200" dirty="0">
                <a:hlinkClick r:id="rId3"/>
              </a:rPr>
              <a:t>https://www.sundhed.dk/borger/patienthaandbogen/hormoner-og-stofskifte/sygdomme/overvaegt-og-kost/overvaegt-og-fedme/</a:t>
            </a:r>
            <a:r>
              <a:rPr lang="da-DK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703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3FE267-8DD2-DE97-781B-19A2BD5E2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ER OVERVÆGT ET PROBLEM I DANMARK? </a:t>
            </a:r>
          </a:p>
        </p:txBody>
      </p:sp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79A56FB-B51E-40D4-8BD1-F3D3F4243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1803400"/>
            <a:ext cx="7772400" cy="2505962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4BB9E078-1A69-05BC-0FB5-2186C27889C7}"/>
              </a:ext>
            </a:extLst>
          </p:cNvPr>
          <p:cNvSpPr txBox="1"/>
          <p:nvPr/>
        </p:nvSpPr>
        <p:spPr>
          <a:xfrm>
            <a:off x="154547" y="6354375"/>
            <a:ext cx="8768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/>
              <a:t>KILDE: </a:t>
            </a:r>
            <a:r>
              <a:rPr lang="da-DK" sz="1200" dirty="0">
                <a:hlinkClick r:id="rId3"/>
              </a:rPr>
              <a:t>https://www.sundhed.dk/borger/patienthaandbogen/hormoner-og-stofskifte/sygdomme/overvaegt-og-kost/overvaegt-og-fedme/</a:t>
            </a:r>
            <a:r>
              <a:rPr lang="da-DK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044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E4486F-7F61-4E62-0CCB-C3F72E845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ÅRSAGER </a:t>
            </a:r>
          </a:p>
        </p:txBody>
      </p:sp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02C53C10-15A0-2190-FB39-02113D017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844" y="1854559"/>
            <a:ext cx="9008486" cy="346043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B7165770-BC75-7417-2475-34CC42A37BE1}"/>
              </a:ext>
            </a:extLst>
          </p:cNvPr>
          <p:cNvSpPr txBox="1"/>
          <p:nvPr/>
        </p:nvSpPr>
        <p:spPr>
          <a:xfrm>
            <a:off x="154547" y="6354375"/>
            <a:ext cx="8768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/>
              <a:t>KILDE: </a:t>
            </a:r>
            <a:r>
              <a:rPr lang="da-DK" sz="1200" dirty="0">
                <a:hlinkClick r:id="rId3"/>
              </a:rPr>
              <a:t>https://www.sundhed.dk/borger/patienthaandbogen/hormoner-og-stofskifte/sygdomme/overvaegt-og-kost/overvaegt-og-fedme/</a:t>
            </a:r>
            <a:r>
              <a:rPr lang="da-DK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749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50D05E-3955-292C-8970-7594C8A53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 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A46126F1-79D0-4750-D92B-1E8AE17A1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114158"/>
              </p:ext>
            </p:extLst>
          </p:nvPr>
        </p:nvGraphicFramePr>
        <p:xfrm>
          <a:off x="142240" y="2158322"/>
          <a:ext cx="11330432" cy="2364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304">
                  <a:extLst>
                    <a:ext uri="{9D8B030D-6E8A-4147-A177-3AD203B41FA5}">
                      <a16:colId xmlns:a16="http://schemas.microsoft.com/office/drawing/2014/main" val="3871958817"/>
                    </a:ext>
                  </a:extLst>
                </a:gridCol>
                <a:gridCol w="1416304">
                  <a:extLst>
                    <a:ext uri="{9D8B030D-6E8A-4147-A177-3AD203B41FA5}">
                      <a16:colId xmlns:a16="http://schemas.microsoft.com/office/drawing/2014/main" val="1943013491"/>
                    </a:ext>
                  </a:extLst>
                </a:gridCol>
                <a:gridCol w="1416304">
                  <a:extLst>
                    <a:ext uri="{9D8B030D-6E8A-4147-A177-3AD203B41FA5}">
                      <a16:colId xmlns:a16="http://schemas.microsoft.com/office/drawing/2014/main" val="4264805768"/>
                    </a:ext>
                  </a:extLst>
                </a:gridCol>
                <a:gridCol w="1416304">
                  <a:extLst>
                    <a:ext uri="{9D8B030D-6E8A-4147-A177-3AD203B41FA5}">
                      <a16:colId xmlns:a16="http://schemas.microsoft.com/office/drawing/2014/main" val="592858215"/>
                    </a:ext>
                  </a:extLst>
                </a:gridCol>
                <a:gridCol w="1416304">
                  <a:extLst>
                    <a:ext uri="{9D8B030D-6E8A-4147-A177-3AD203B41FA5}">
                      <a16:colId xmlns:a16="http://schemas.microsoft.com/office/drawing/2014/main" val="2585908503"/>
                    </a:ext>
                  </a:extLst>
                </a:gridCol>
                <a:gridCol w="1416304">
                  <a:extLst>
                    <a:ext uri="{9D8B030D-6E8A-4147-A177-3AD203B41FA5}">
                      <a16:colId xmlns:a16="http://schemas.microsoft.com/office/drawing/2014/main" val="3434097907"/>
                    </a:ext>
                  </a:extLst>
                </a:gridCol>
                <a:gridCol w="1416304">
                  <a:extLst>
                    <a:ext uri="{9D8B030D-6E8A-4147-A177-3AD203B41FA5}">
                      <a16:colId xmlns:a16="http://schemas.microsoft.com/office/drawing/2014/main" val="3612293748"/>
                    </a:ext>
                  </a:extLst>
                </a:gridCol>
                <a:gridCol w="1416304">
                  <a:extLst>
                    <a:ext uri="{9D8B030D-6E8A-4147-A177-3AD203B41FA5}">
                      <a16:colId xmlns:a16="http://schemas.microsoft.com/office/drawing/2014/main" val="2220914298"/>
                    </a:ext>
                  </a:extLst>
                </a:gridCol>
              </a:tblGrid>
              <a:tr h="863547">
                <a:tc>
                  <a:txBody>
                    <a:bodyPr/>
                    <a:lstStyle/>
                    <a:p>
                      <a:r>
                        <a:rPr lang="da-DK" dirty="0"/>
                        <a:t>GRUPPE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47197"/>
                  </a:ext>
                </a:extLst>
              </a:tr>
              <a:tr h="500309">
                <a:tc>
                  <a:txBody>
                    <a:bodyPr/>
                    <a:lstStyle/>
                    <a:p>
                      <a:r>
                        <a:rPr lang="da-DK" dirty="0"/>
                        <a:t>Asger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Julia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Amalie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Frida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Melanie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Nikoline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Annesofie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658821"/>
                  </a:ext>
                </a:extLst>
              </a:tr>
              <a:tr h="500309">
                <a:tc>
                  <a:txBody>
                    <a:bodyPr/>
                    <a:lstStyle/>
                    <a:p>
                      <a:r>
                        <a:rPr lang="da-DK" dirty="0"/>
                        <a:t>Noah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Gustav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Jonas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Lukas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Nikolaj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Marcus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Dina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943955"/>
                  </a:ext>
                </a:extLst>
              </a:tr>
              <a:tr h="500309">
                <a:tc>
                  <a:txBody>
                    <a:bodyPr/>
                    <a:lstStyle/>
                    <a:p>
                      <a:r>
                        <a:rPr lang="da-DK" dirty="0"/>
                        <a:t>Freja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Emma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Johanne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Malou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Mathias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Signe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Marie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127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22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KRAM-faktorerne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405731"/>
            <a:ext cx="10515600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000" dirty="0"/>
              <a:t>Forklar hvad KRAM-faktorerne er. Inddrag tabellen herunder.</a:t>
            </a:r>
          </a:p>
          <a:p>
            <a:pPr marL="457200" indent="-457200">
              <a:buFont typeface="+mj-lt"/>
              <a:buAutoNum type="arabicPeriod"/>
            </a:pPr>
            <a:endParaRPr lang="da-DK" sz="2000" dirty="0"/>
          </a:p>
          <a:p>
            <a:pPr marL="457200" indent="-457200">
              <a:buFont typeface="+mj-lt"/>
              <a:buAutoNum type="arabicPeriod"/>
            </a:pPr>
            <a:endParaRPr lang="da-DK" sz="2000" dirty="0"/>
          </a:p>
          <a:p>
            <a:pPr marL="457200" indent="-457200">
              <a:buFont typeface="+mj-lt"/>
              <a:buAutoNum type="arabicPeriod"/>
            </a:pPr>
            <a:endParaRPr lang="da-DK" sz="2000" dirty="0"/>
          </a:p>
          <a:p>
            <a:pPr marL="457200" indent="-457200">
              <a:buFont typeface="+mj-lt"/>
              <a:buAutoNum type="arabicPeriod"/>
            </a:pPr>
            <a:endParaRPr lang="da-DK" sz="2000" dirty="0"/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Forklar figur 1.10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0" y="1797533"/>
            <a:ext cx="7924800" cy="1598279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3916115"/>
            <a:ext cx="6134100" cy="288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237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267E3E-CE82-5A52-43A3-4EA930B13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KONSEKVENSER</a:t>
            </a:r>
          </a:p>
        </p:txBody>
      </p:sp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5E3A8FE-D138-E8B7-B866-843AD5C6A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526" y="669702"/>
            <a:ext cx="7051448" cy="578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0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267E3E-CE82-5A52-43A3-4EA930B13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KONSEKVENSER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DFCD7882-0123-FF19-276E-88FE38D438A3}"/>
              </a:ext>
            </a:extLst>
          </p:cNvPr>
          <p:cNvSpPr txBox="1"/>
          <p:nvPr/>
        </p:nvSpPr>
        <p:spPr>
          <a:xfrm>
            <a:off x="4646052" y="736893"/>
            <a:ext cx="662296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sz="3600" b="0" i="0" dirty="0">
                <a:solidFill>
                  <a:srgbClr val="FF0000"/>
                </a:solidFill>
                <a:effectLst/>
                <a:latin typeface="Titillium Web" panose="020F0502020204030204" pitchFamily="34" charset="0"/>
              </a:rPr>
              <a:t>Den årlige ekstraomkostning til behandling og pleje af personer med svær overvægt vurderes at være 1,8 mia. </a:t>
            </a:r>
            <a:r>
              <a:rPr lang="da-DK" sz="3600" b="0" i="0" dirty="0" err="1">
                <a:solidFill>
                  <a:srgbClr val="FF0000"/>
                </a:solidFill>
                <a:effectLst/>
                <a:latin typeface="Titillium Web" panose="020F0502020204030204" pitchFamily="34" charset="0"/>
              </a:rPr>
              <a:t>kr</a:t>
            </a:r>
            <a:r>
              <a:rPr lang="da-DK" sz="3600" b="0" i="0" dirty="0">
                <a:solidFill>
                  <a:srgbClr val="FF0000"/>
                </a:solidFill>
                <a:effectLst/>
                <a:latin typeface="Titillium Web" panose="020F0502020204030204" pitchFamily="34" charset="0"/>
              </a:rPr>
              <a:t> sammenlignet med normalvægtige.  </a:t>
            </a:r>
          </a:p>
          <a:p>
            <a:br>
              <a:rPr lang="da-DK" sz="3600" dirty="0">
                <a:solidFill>
                  <a:srgbClr val="FF0000"/>
                </a:solidFill>
              </a:rPr>
            </a:br>
            <a:endParaRPr lang="da-DK" sz="3600" dirty="0">
              <a:solidFill>
                <a:srgbClr val="FF0000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222B541-B8DB-9411-23ED-3FBDCE771793}"/>
              </a:ext>
            </a:extLst>
          </p:cNvPr>
          <p:cNvSpPr txBox="1"/>
          <p:nvPr/>
        </p:nvSpPr>
        <p:spPr>
          <a:xfrm>
            <a:off x="4325237" y="4018746"/>
            <a:ext cx="69437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Spørgsmål til diskussion:</a:t>
            </a:r>
          </a:p>
          <a:p>
            <a:pPr marL="342900" lvl="0" indent="-342900" algn="l">
              <a:buFont typeface="Calibri" panose="020F0502020204030204" pitchFamily="34" charset="0"/>
              <a:buChar char="-"/>
            </a:pPr>
            <a:r>
              <a:rPr lang="da-DK" sz="2000" dirty="0">
                <a:effectLst/>
              </a:rPr>
              <a:t>Hvad er farligst for sundheden? Overvægt eller stigmatisering af overvægtige?  </a:t>
            </a:r>
            <a:endParaRPr lang="da-DK" sz="2800" dirty="0">
              <a:effectLst/>
            </a:endParaRPr>
          </a:p>
          <a:p>
            <a:pPr marL="342900" lvl="0" indent="-342900" algn="l">
              <a:buFont typeface="Calibri" panose="020F0502020204030204" pitchFamily="34" charset="0"/>
              <a:buChar char="-"/>
            </a:pPr>
            <a:r>
              <a:rPr lang="da-DK" sz="2000" dirty="0">
                <a:effectLst/>
              </a:rPr>
              <a:t>Er det rigtigt, at vi stoler mere på tynde mennesker og giver tynde mennesker mere taletid? Brug Bourdieus begreber.</a:t>
            </a:r>
          </a:p>
          <a:p>
            <a:pPr marL="342900" lvl="0" indent="-342900" algn="l">
              <a:buFont typeface="Calibri" panose="020F0502020204030204" pitchFamily="34" charset="0"/>
              <a:buChar char="-"/>
            </a:pPr>
            <a:r>
              <a:rPr lang="da-DK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Findes der er internaliseret og strukturel ‘tykfobi’? </a:t>
            </a:r>
          </a:p>
          <a:p>
            <a:pPr marL="342900" lvl="0" indent="-342900" algn="l">
              <a:buFont typeface="Calibri" panose="020F0502020204030204" pitchFamily="34" charset="0"/>
              <a:buChar char="-"/>
            </a:pPr>
            <a:r>
              <a:rPr lang="da-DK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Skyldes ekstraregningen mentale eller fysiske skavanker? Er det overvægten eller</a:t>
            </a:r>
            <a:r>
              <a:rPr lang="da-DK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stigmatisering af overvægtige der er dyr for samfundet?</a:t>
            </a:r>
            <a:endParaRPr lang="da-DK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a-DK" sz="2000" dirty="0"/>
              <a:t> 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81318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82927"/>
            <a:ext cx="10515600" cy="1325563"/>
          </a:xfrm>
        </p:spPr>
        <p:txBody>
          <a:bodyPr/>
          <a:lstStyle/>
          <a:p>
            <a:r>
              <a:rPr lang="da-DK" b="1" dirty="0"/>
              <a:t>Kostrådene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286068"/>
            <a:ext cx="5181600" cy="4351338"/>
          </a:xfrm>
        </p:spPr>
        <p:txBody>
          <a:bodyPr>
            <a:normAutofit/>
          </a:bodyPr>
          <a:lstStyle/>
          <a:p>
            <a:r>
              <a:rPr lang="da-DK" dirty="0"/>
              <a:t>Forklar kort figur 1.6. Gå ind og se, hvordan de officielle kostråd ser ud i dag (se link 1) - har noget ændret sig (hvorfor/hvorfor ikke)?</a:t>
            </a:r>
          </a:p>
          <a:p>
            <a:r>
              <a:rPr lang="da-DK" dirty="0"/>
              <a:t>Se filmen (link 2) og sammenfat hvilke parametre der er i spil, når man laver kostrådene.</a:t>
            </a:r>
            <a:endParaRPr lang="da-DK" sz="800" dirty="0"/>
          </a:p>
          <a:p>
            <a:r>
              <a:rPr lang="da-DK" dirty="0"/>
              <a:t>Læs artiklen (link 3) - Hvem er afsenderen? Hvem kommenterer på undersøgelsen? Hvad er budskabet? Flere vigtige pointer?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053" y="1508490"/>
            <a:ext cx="5727893" cy="3523047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1466753" y="5578130"/>
            <a:ext cx="8864600" cy="1197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Link 1: 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https://altomkost.dk/raad-og-anbefalinger/de-officielle-kostraad/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Link 2: 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https://www.youtube.com/watch?v=ZpGtyq-d6Qo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Link 3: 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https://www.dr.dk/nyheder/indland/baelgfrugter-og-froe-paa-middagsbordet-ny-rapport-foreslaar-aendringer-af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18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E22207-948B-7396-4033-94B7F577C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LÆS ARTIKLEN OG FORSØG AT SVARE PÅ, HVORFOR DET ER SVÆRT AT BEKÆMPE OVERVÆGT </a:t>
            </a:r>
          </a:p>
        </p:txBody>
      </p:sp>
      <p:pic>
        <p:nvPicPr>
          <p:cNvPr id="5" name="Billede 4" descr="Et billede, der indeholder diagram&#10;&#10;Automatisk genereret beskrivelse">
            <a:extLst>
              <a:ext uri="{FF2B5EF4-FFF2-40B4-BE49-F238E27FC236}">
                <a16:creationId xmlns:a16="http://schemas.microsoft.com/office/drawing/2014/main" id="{79DBD410-B106-94B6-8012-53434E110D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3" r="3914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39067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elebrationVTI">
  <a:themeElements>
    <a:clrScheme name="AnalogousFromLightSeedRightStep">
      <a:dk1>
        <a:srgbClr val="000000"/>
      </a:dk1>
      <a:lt1>
        <a:srgbClr val="FFFFFF"/>
      </a:lt1>
      <a:dk2>
        <a:srgbClr val="2C2441"/>
      </a:dk2>
      <a:lt2>
        <a:srgbClr val="E2E6E8"/>
      </a:lt2>
      <a:accent1>
        <a:srgbClr val="BE9A87"/>
      </a:accent1>
      <a:accent2>
        <a:srgbClr val="AEA077"/>
      </a:accent2>
      <a:accent3>
        <a:srgbClr val="A0A77E"/>
      </a:accent3>
      <a:accent4>
        <a:srgbClr val="8BAB75"/>
      </a:accent4>
      <a:accent5>
        <a:srgbClr val="81AD81"/>
      </a:accent5>
      <a:accent6>
        <a:srgbClr val="77AE8E"/>
      </a:accent6>
      <a:hlink>
        <a:srgbClr val="5B879C"/>
      </a:hlink>
      <a:folHlink>
        <a:srgbClr val="7F7F7F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brationVTI" id="{BAD6E4D6-FB5F-472A-BAD2-154760D77BE0}" vid="{59D360FE-6438-46F1-A5A6-11415132A23A}"/>
    </a:ext>
  </a:extLst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c9c017-56e4-40db-953a-986d842f7b06" xsi:nil="true"/>
    <lcf76f155ced4ddcb4097134ff3c332f xmlns="febb90c7-3665-4c1f-9f05-90391176a98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AFFE51B931F4397AE05E8D6C49325" ma:contentTypeVersion="15" ma:contentTypeDescription="Opret et nyt dokument." ma:contentTypeScope="" ma:versionID="4ca9358e900a122eae197b94b5d15cf3">
  <xsd:schema xmlns:xsd="http://www.w3.org/2001/XMLSchema" xmlns:xs="http://www.w3.org/2001/XMLSchema" xmlns:p="http://schemas.microsoft.com/office/2006/metadata/properties" xmlns:ns2="febb90c7-3665-4c1f-9f05-90391176a982" xmlns:ns3="eec9c017-56e4-40db-953a-986d842f7b06" targetNamespace="http://schemas.microsoft.com/office/2006/metadata/properties" ma:root="true" ma:fieldsID="6f29de1cb0cc26cc3449ae15c0dc155a" ns2:_="" ns3:_="">
    <xsd:import namespace="febb90c7-3665-4c1f-9f05-90391176a982"/>
    <xsd:import namespace="eec9c017-56e4-40db-953a-986d842f7b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b90c7-3665-4c1f-9f05-90391176a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9c017-56e4-40db-953a-986d842f7b0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b9c352-2ff1-47ed-9162-206a934021c4}" ma:internalName="TaxCatchAll" ma:showField="CatchAllData" ma:web="eec9c017-56e4-40db-953a-986d842f7b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E8868B-B09F-40CA-BF60-6DF384807638}">
  <ds:schemaRefs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eec9c017-56e4-40db-953a-986d842f7b06"/>
    <ds:schemaRef ds:uri="febb90c7-3665-4c1f-9f05-90391176a982"/>
  </ds:schemaRefs>
</ds:datastoreItem>
</file>

<file path=customXml/itemProps2.xml><?xml version="1.0" encoding="utf-8"?>
<ds:datastoreItem xmlns:ds="http://schemas.openxmlformats.org/officeDocument/2006/customXml" ds:itemID="{F6DE88C0-94AE-4E33-A77A-57A43E9FD6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E7B931-817C-4358-A411-91118949FE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bb90c7-3665-4c1f-9f05-90391176a982"/>
    <ds:schemaRef ds:uri="eec9c017-56e4-40db-953a-986d842f7b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444</Words>
  <Application>Microsoft Macintosh PowerPoint</Application>
  <PresentationFormat>Widescreen</PresentationFormat>
  <Paragraphs>76</Paragraphs>
  <Slides>12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3</vt:i4>
      </vt:variant>
      <vt:variant>
        <vt:lpstr>Slidetitler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Gill Sans Nova</vt:lpstr>
      <vt:lpstr>Titillium Web</vt:lpstr>
      <vt:lpstr>Office-tema</vt:lpstr>
      <vt:lpstr>CelebrationVTI</vt:lpstr>
      <vt:lpstr>Kontortema</vt:lpstr>
      <vt:lpstr>Idrætsdeltagelse og sundhed – overvægt og kropspositivisme </vt:lpstr>
      <vt:lpstr>PROGRAM </vt:lpstr>
      <vt:lpstr>ER OVERVÆGT USUNDT? </vt:lpstr>
      <vt:lpstr>HVORDAN KLASSIFICERER VI OVERVÆGT?</vt:lpstr>
      <vt:lpstr>ER OVERVÆGT ET PROBLEM I DANMARK? </vt:lpstr>
      <vt:lpstr>ÅRSAGER </vt:lpstr>
      <vt:lpstr>GRUPPER </vt:lpstr>
      <vt:lpstr>KRAM-faktorerne</vt:lpstr>
      <vt:lpstr>KONSEKVENSER</vt:lpstr>
      <vt:lpstr>KONSEKVENSER</vt:lpstr>
      <vt:lpstr>Kostrådene</vt:lpstr>
      <vt:lpstr>LÆS ARTIKLEN OG FORSØG AT SVARE PÅ, HVORFOR DET ER SVÆRT AT BEKÆMPE OVERVÆGT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Andreas Maarbjerg Qvist</dc:creator>
  <cp:lastModifiedBy>Mads Malthe Rifbjerg Søvndal MRS</cp:lastModifiedBy>
  <cp:revision>6</cp:revision>
  <dcterms:created xsi:type="dcterms:W3CDTF">2023-02-07T06:42:46Z</dcterms:created>
  <dcterms:modified xsi:type="dcterms:W3CDTF">2025-01-28T09:16:03Z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0x010100BF8AFFE51B931F4397AE05E8D6C49325</vt:lpwstr>
  </property>
  <property fmtid="{D5CDD505-2E9C-101B-9397-08002B2CF9AE}" pid="3" name="MediaServiceImageTags">
    <vt:lpwstr/>
  </property>
</Properties>
</file>