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5"/>
    <p:restoredTop sz="94681"/>
  </p:normalViewPr>
  <p:slideViewPr>
    <p:cSldViewPr snapToGrid="0">
      <p:cViewPr varScale="1">
        <p:scale>
          <a:sx n="85" d="100"/>
          <a:sy n="85" d="100"/>
        </p:scale>
        <p:origin x="192" y="8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22CF40-A79A-EF6C-E146-230876A843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E7AC3F60-04D1-439C-72BA-67D12243C0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4ABDADD-7907-1439-DE32-A627E139B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81AB0-56EF-314E-82CE-6BE6D1D3AD75}" type="datetimeFigureOut">
              <a:rPr lang="da-DK" smtClean="0"/>
              <a:t>27.02.2025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66586AD-E67B-5090-D7B0-3574CC568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20AC121-2EF8-3FC8-8974-CAA8EC1D1A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DF002-2358-EE45-9383-1ACC6444D39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7819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905A30-F229-5AD4-15A8-970821DF3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1D312B9-CDBB-2143-2E7D-CB6A8F1B59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6467B52-D511-EFAF-07DC-7A23425D8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81AB0-56EF-314E-82CE-6BE6D1D3AD75}" type="datetimeFigureOut">
              <a:rPr lang="da-DK" smtClean="0"/>
              <a:t>27.02.2025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FCA74F8-82E0-51C8-CA64-1A2B728C4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387DB88-82C8-EDE7-10CD-EC612AB65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DF002-2358-EE45-9383-1ACC6444D39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853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3E0E7F-216B-8EDC-9DFA-BF22FD9D0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A6AE3CD-95A6-9C12-7E39-27F0CF3E32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8A14C4D-F4FF-4672-CCCA-0657C4074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81AB0-56EF-314E-82CE-6BE6D1D3AD75}" type="datetimeFigureOut">
              <a:rPr lang="da-DK" smtClean="0"/>
              <a:t>27.02.2025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D07AE7F-CCCC-540A-C010-17D42C603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46201A9-A623-C4F5-207F-8F2A207B0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DF002-2358-EE45-9383-1ACC6444D39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9900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A853F8-B14A-E268-36EA-0D5F3304D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9866447-F4B0-3D0D-0F16-8A4F9307BE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8CA3BA75-EFD4-C02D-7E65-DE20D5EF2B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FAC5329-D3A2-5412-65E1-FBC11925C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81AB0-56EF-314E-82CE-6BE6D1D3AD75}" type="datetimeFigureOut">
              <a:rPr lang="da-DK" smtClean="0"/>
              <a:t>27.02.2025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2CC11DB-5307-8222-9799-C017590E3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BBB5C23-9D3A-2806-767E-39B6D9BFB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DF002-2358-EE45-9383-1ACC6444D39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0575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CE952E-866A-E79D-90B3-A75492025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20A5A65-B369-F6FB-FEFB-8549D7AD63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73E4187A-14AE-FB10-C825-2FF0968C24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1759F485-CE6A-BA2A-6FD1-FCD4D67C85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FFC7435C-E17E-34AE-68D3-B5D946378E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7F2F6666-6B84-70C4-9015-D5B141845E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81AB0-56EF-314E-82CE-6BE6D1D3AD75}" type="datetimeFigureOut">
              <a:rPr lang="da-DK" smtClean="0"/>
              <a:t>27.02.2025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08C5272B-8206-E991-ED54-1A3EB8FAA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CEB1EC88-DCD5-D29C-3871-D87BC88C5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DF002-2358-EE45-9383-1ACC6444D39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30242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F4BC1C-FFD0-BA96-A888-C5CAE7F81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5C8411D5-D6D3-A6C1-F4DE-1BF6DB91C9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81AB0-56EF-314E-82CE-6BE6D1D3AD75}" type="datetimeFigureOut">
              <a:rPr lang="da-DK" smtClean="0"/>
              <a:t>27.02.2025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0C586FB6-79FA-46AA-22A5-898E1A307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B68CDF44-BAF8-AAD0-AD60-9FEFCB20D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DF002-2358-EE45-9383-1ACC6444D39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042079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09ED3896-C220-80FA-E299-E82F78B949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81AB0-56EF-314E-82CE-6BE6D1D3AD75}" type="datetimeFigureOut">
              <a:rPr lang="da-DK" smtClean="0"/>
              <a:t>27.02.2025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191CCBBD-F711-9ABF-D594-2D1ACB3A5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E44CE30C-81B8-33E1-13EA-D9BD01E99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DF002-2358-EE45-9383-1ACC6444D39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969742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891F56-6FE7-2FD6-F7A6-71670027C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21C38DC-577E-0726-13B5-0666F09A6E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D4294CFB-6296-F3D2-8539-A69F6E1C66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72CAD1C-229A-6D7C-468F-389729F00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81AB0-56EF-314E-82CE-6BE6D1D3AD75}" type="datetimeFigureOut">
              <a:rPr lang="da-DK" smtClean="0"/>
              <a:t>27.02.2025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118012C-029C-02CD-4A2B-4EF963A33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6BB6A64-D238-759E-5D83-87F67FDC3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DF002-2358-EE45-9383-1ACC6444D39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83078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10687C-BA85-F348-0BEC-30115E44A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69FAEFF1-0590-26DA-709E-4E51B2F5A5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090E8342-BCB9-6C64-F4BF-1FE6ABE89E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8AB1CE4-0F1A-37C2-CE88-A322076AA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81AB0-56EF-314E-82CE-6BE6D1D3AD75}" type="datetimeFigureOut">
              <a:rPr lang="da-DK" smtClean="0"/>
              <a:t>27.02.2025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7E29ABAA-0EAC-A2F6-2A23-756D9807E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3399EC3-09A9-C6BB-8F04-4EA4A24F0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DF002-2358-EE45-9383-1ACC6444D39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16337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84B90E-D126-E34D-A085-196E593A7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4FD0E30A-C88B-D0D9-D1CF-0362D18930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A8B11AD-9813-45D5-6FCD-037FCDA1E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81AB0-56EF-314E-82CE-6BE6D1D3AD75}" type="datetimeFigureOut">
              <a:rPr lang="da-DK" smtClean="0"/>
              <a:t>27.02.2025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D99F3F5-493B-2BFB-7D03-EB7AC30B9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3FA362B-B20E-2757-5B28-A4DE19FC2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DF002-2358-EE45-9383-1ACC6444D39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89447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399E764F-A3A7-F183-262E-E7D96AE0F7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78187B97-097E-9D5E-873F-B265D214A2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0197CAF-3893-F92D-4716-733474E95A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81AB0-56EF-314E-82CE-6BE6D1D3AD75}" type="datetimeFigureOut">
              <a:rPr lang="da-DK" smtClean="0"/>
              <a:t>27.02.2025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37F2A1C-417B-DF8C-0C8A-DFABC2A25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0FA5E5B-4137-DD5E-6AD4-41AF1A0FF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DF002-2358-EE45-9383-1ACC6444D39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09589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DE5FC009-8158-48DD-FC50-723449564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DA7CB91-2624-9823-F6FD-48FE58C08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2E86F82-6B72-23CA-9149-1B159C2FB0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8081AB0-56EF-314E-82CE-6BE6D1D3AD75}" type="datetimeFigureOut">
              <a:rPr lang="da-DK" smtClean="0"/>
              <a:t>27.02.2025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B6458DB-67F7-2F89-03F2-AF43A92C9C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412FF7E-EDE1-E62B-F4FA-77A8D6DCD5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A2DF002-2358-EE45-9383-1ACC6444D39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09610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EA0DAB-A408-63B7-9E70-117CA2BACC9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Perikles’ gravtale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A092A42D-FA78-EE53-A3E0-0292F835022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Opsamling</a:t>
            </a:r>
          </a:p>
        </p:txBody>
      </p:sp>
    </p:spTree>
    <p:extLst>
      <p:ext uri="{BB962C8B-B14F-4D97-AF65-F5344CB8AC3E}">
        <p14:creationId xmlns:p14="http://schemas.microsoft.com/office/powerpoint/2010/main" val="7750322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25D94F-8B9C-1E03-F063-01AF324C0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highlight>
                  <a:srgbClr val="00FFFF"/>
                </a:highlight>
              </a:rPr>
              <a:t>… udtrykker, at handling (gr. </a:t>
            </a:r>
            <a:r>
              <a:rPr lang="da-DK" i="1" dirty="0" err="1">
                <a:highlight>
                  <a:srgbClr val="00FFFF"/>
                </a:highlight>
              </a:rPr>
              <a:t>ergon</a:t>
            </a:r>
            <a:r>
              <a:rPr lang="da-DK" dirty="0">
                <a:highlight>
                  <a:srgbClr val="00FFFF"/>
                </a:highlight>
              </a:rPr>
              <a:t>) er bedre end ord (gr. </a:t>
            </a:r>
            <a:r>
              <a:rPr lang="da-DK" i="1" dirty="0">
                <a:highlight>
                  <a:srgbClr val="00FFFF"/>
                </a:highlight>
              </a:rPr>
              <a:t>logos</a:t>
            </a:r>
            <a:r>
              <a:rPr lang="da-DK" dirty="0">
                <a:highlight>
                  <a:srgbClr val="00FFFF"/>
                </a:highlight>
              </a:rPr>
              <a:t>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12C677C-A23B-684E-1654-8A908E29C3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>
                <a:effectLst/>
                <a:latin typeface="TimesNewRomanPSMT"/>
              </a:rPr>
              <a:t>Kap. 35: ”Jeg vilde nu synes det var nok, om man viste sin respekt i </a:t>
            </a:r>
            <a:r>
              <a:rPr lang="da-DK" b="1" dirty="0">
                <a:effectLst/>
                <a:latin typeface="TimesNewRomanPSMT"/>
              </a:rPr>
              <a:t>gerning</a:t>
            </a:r>
            <a:r>
              <a:rPr lang="da-DK" dirty="0">
                <a:effectLst/>
                <a:latin typeface="TimesNewRomanPSMT"/>
              </a:rPr>
              <a:t> for de mænd der har vist deres mod i </a:t>
            </a:r>
            <a:r>
              <a:rPr lang="da-DK" b="1" dirty="0">
                <a:effectLst/>
                <a:latin typeface="TimesNewRomanPSMT"/>
              </a:rPr>
              <a:t>gerning</a:t>
            </a:r>
            <a:r>
              <a:rPr lang="da-DK" dirty="0">
                <a:effectLst/>
                <a:latin typeface="TimesNewRomanPSMT"/>
              </a:rPr>
              <a:t>, med de offentlige ceremonier som I kan se finder sted </a:t>
            </a:r>
            <a:r>
              <a:rPr lang="da-DK" dirty="0" err="1">
                <a:effectLst/>
                <a:latin typeface="TimesNewRomanPSMT"/>
              </a:rPr>
              <a:t>ogsa</a:t>
            </a:r>
            <a:r>
              <a:rPr lang="da-DK" dirty="0">
                <a:effectLst/>
                <a:latin typeface="TimesNewRomanPSMT"/>
              </a:rPr>
              <a:t>̊ nu ved denne grav;”</a:t>
            </a:r>
          </a:p>
          <a:p>
            <a:r>
              <a:rPr lang="da-DK" dirty="0">
                <a:effectLst/>
                <a:latin typeface="TimesNewRomanPSMT"/>
              </a:rPr>
              <a:t>Kap. 40: ”Vi er jo de eneste der anser den </a:t>
            </a:r>
            <a:r>
              <a:rPr lang="da-DK" u="sng" dirty="0">
                <a:effectLst/>
                <a:latin typeface="TimesNewRomanPSMT"/>
              </a:rPr>
              <a:t>der ikke tager del i det offentlige liv, ikke blot for uengageret, men for unyttig, </a:t>
            </a:r>
            <a:r>
              <a:rPr lang="da-DK" dirty="0">
                <a:effectLst/>
                <a:latin typeface="TimesNewRomanPSMT"/>
              </a:rPr>
              <a:t>og det er os selv der dels afgør dels gennemtænker problemerne på rette </a:t>
            </a:r>
            <a:r>
              <a:rPr lang="da-DK" dirty="0" err="1">
                <a:effectLst/>
                <a:latin typeface="TimesNewRomanPSMT"/>
              </a:rPr>
              <a:t>måde</a:t>
            </a:r>
            <a:r>
              <a:rPr lang="da-DK" dirty="0">
                <a:effectLst/>
                <a:latin typeface="TimesNewRomanPSMT"/>
              </a:rPr>
              <a:t>, i den overbevisning at </a:t>
            </a:r>
            <a:r>
              <a:rPr lang="da-DK" b="1" dirty="0">
                <a:effectLst/>
                <a:latin typeface="TimesNewRomanPSMT"/>
              </a:rPr>
              <a:t>ord</a:t>
            </a:r>
            <a:r>
              <a:rPr lang="da-DK" dirty="0">
                <a:effectLst/>
                <a:latin typeface="TimesNewRomanPSMT"/>
              </a:rPr>
              <a:t> ikke er skadelige for </a:t>
            </a:r>
            <a:r>
              <a:rPr lang="da-DK" b="1" dirty="0">
                <a:effectLst/>
                <a:latin typeface="TimesNewRomanPSMT"/>
              </a:rPr>
              <a:t>handling</a:t>
            </a:r>
            <a:r>
              <a:rPr lang="da-DK" dirty="0">
                <a:effectLst/>
                <a:latin typeface="TimesNewRomanPSMT"/>
              </a:rPr>
              <a:t>, men at det skadelige snarere </a:t>
            </a:r>
            <a:r>
              <a:rPr lang="da-DK" dirty="0" err="1">
                <a:effectLst/>
                <a:latin typeface="TimesNewRomanPSMT"/>
              </a:rPr>
              <a:t>be­står</a:t>
            </a:r>
            <a:r>
              <a:rPr lang="da-DK" dirty="0">
                <a:effectLst/>
                <a:latin typeface="TimesNewRomanPSMT"/>
              </a:rPr>
              <a:t> i ikke at lade sig belære i </a:t>
            </a:r>
            <a:r>
              <a:rPr lang="da-DK" b="1" dirty="0">
                <a:effectLst/>
                <a:latin typeface="TimesNewRomanPSMT"/>
              </a:rPr>
              <a:t>ord</a:t>
            </a:r>
            <a:r>
              <a:rPr lang="da-DK" dirty="0">
                <a:effectLst/>
                <a:latin typeface="TimesNewRomanPSMT"/>
              </a:rPr>
              <a:t> før man tager de nødvendige skridt i </a:t>
            </a:r>
            <a:r>
              <a:rPr lang="da-DK" b="1" dirty="0">
                <a:effectLst/>
                <a:latin typeface="TimesNewRomanPSMT"/>
              </a:rPr>
              <a:t>handling</a:t>
            </a:r>
            <a:r>
              <a:rPr lang="da-DK" dirty="0">
                <a:effectLst/>
                <a:latin typeface="TimesNewRomanPSMT"/>
              </a:rPr>
              <a:t>. ”</a:t>
            </a:r>
            <a:endParaRPr lang="da-DK" dirty="0"/>
          </a:p>
          <a:p>
            <a:endParaRPr lang="da-DK" sz="3600" dirty="0"/>
          </a:p>
          <a:p>
            <a:pPr marL="0" indent="0">
              <a:buNone/>
            </a:pPr>
            <a:endParaRPr lang="da-DK" sz="3600" dirty="0"/>
          </a:p>
        </p:txBody>
      </p:sp>
    </p:spTree>
    <p:extLst>
      <p:ext uri="{BB962C8B-B14F-4D97-AF65-F5344CB8AC3E}">
        <p14:creationId xmlns:p14="http://schemas.microsoft.com/office/powerpoint/2010/main" val="4759781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D5447B-0A24-1F2F-3E28-375F026225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E941DA-2EE0-B69B-8F88-8D57614BA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highlight>
                  <a:srgbClr val="00FF00"/>
                </a:highlight>
              </a:rPr>
              <a:t>… taler om andre stater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0C0FFE3-9412-5BF0-018C-6E3589257B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62462"/>
          </a:xfrm>
        </p:spPr>
        <p:txBody>
          <a:bodyPr>
            <a:normAutofit fontScale="92500" lnSpcReduction="10000"/>
          </a:bodyPr>
          <a:lstStyle/>
          <a:p>
            <a:r>
              <a:rPr lang="da-DK" sz="3000" dirty="0">
                <a:effectLst/>
                <a:latin typeface="TimesNewRomanPSMT"/>
              </a:rPr>
              <a:t>Kap. 39: ”</a:t>
            </a:r>
            <a:r>
              <a:rPr lang="da-DK" sz="3000" dirty="0" err="1">
                <a:effectLst/>
                <a:latin typeface="TimesNewRomanPSMT"/>
              </a:rPr>
              <a:t>Ogsa</a:t>
            </a:r>
            <a:r>
              <a:rPr lang="da-DK" sz="3000" dirty="0">
                <a:effectLst/>
                <a:latin typeface="TimesNewRomanPSMT"/>
              </a:rPr>
              <a:t>̊ i vor militære </a:t>
            </a:r>
            <a:r>
              <a:rPr lang="da-DK" sz="3000" dirty="0" err="1">
                <a:effectLst/>
                <a:latin typeface="TimesNewRomanPSMT"/>
              </a:rPr>
              <a:t>praxis</a:t>
            </a:r>
            <a:r>
              <a:rPr lang="da-DK" sz="3000" dirty="0">
                <a:effectLst/>
                <a:latin typeface="TimesNewRomanPSMT"/>
              </a:rPr>
              <a:t> adskiller </a:t>
            </a:r>
            <a:r>
              <a:rPr lang="da-DK" sz="3000" b="1" dirty="0">
                <a:effectLst/>
                <a:latin typeface="TimesNewRomanPSMT"/>
              </a:rPr>
              <a:t>vi</a:t>
            </a:r>
            <a:r>
              <a:rPr lang="da-DK" sz="3000" dirty="0">
                <a:effectLst/>
                <a:latin typeface="TimesNewRomanPSMT"/>
              </a:rPr>
              <a:t> os fra </a:t>
            </a:r>
            <a:r>
              <a:rPr lang="da-DK" sz="3000" b="1" dirty="0">
                <a:effectLst/>
                <a:latin typeface="TimesNewRomanPSMT"/>
              </a:rPr>
              <a:t>vore modstandere</a:t>
            </a:r>
            <a:r>
              <a:rPr lang="da-DK" sz="3000" dirty="0">
                <a:effectLst/>
                <a:latin typeface="TimesNewRomanPSMT"/>
              </a:rPr>
              <a:t>: For det første </a:t>
            </a:r>
            <a:r>
              <a:rPr lang="da-DK" sz="3000" dirty="0" err="1">
                <a:effectLst/>
                <a:latin typeface="TimesNewRomanPSMT"/>
              </a:rPr>
              <a:t>står</a:t>
            </a:r>
            <a:r>
              <a:rPr lang="da-DK" sz="3000" dirty="0">
                <a:effectLst/>
                <a:latin typeface="TimesNewRomanPSMT"/>
              </a:rPr>
              <a:t> vor by </a:t>
            </a:r>
            <a:r>
              <a:rPr lang="da-DK" sz="3000" dirty="0" err="1">
                <a:effectLst/>
                <a:latin typeface="TimesNewRomanPSMT"/>
              </a:rPr>
              <a:t>åben</a:t>
            </a:r>
            <a:r>
              <a:rPr lang="da-DK" sz="3000" dirty="0">
                <a:effectLst/>
                <a:latin typeface="TimesNewRomanPSMT"/>
              </a:rPr>
              <a:t> for alle, og vi forviser aldrig fremmede for at forhindre nogen i at høre eller se noget som nogle af vore fjender kan have nytte af at se </a:t>
            </a:r>
            <a:r>
              <a:rPr lang="da-DK" sz="3000" dirty="0" err="1">
                <a:effectLst/>
                <a:latin typeface="TimesNewRomanPSMT"/>
              </a:rPr>
              <a:t>når</a:t>
            </a:r>
            <a:r>
              <a:rPr lang="da-DK" sz="3000" dirty="0">
                <a:effectLst/>
                <a:latin typeface="TimesNewRomanPSMT"/>
              </a:rPr>
              <a:t> de kan få adgang dertil;”</a:t>
            </a:r>
          </a:p>
          <a:p>
            <a:r>
              <a:rPr lang="da-DK" sz="3000" dirty="0">
                <a:effectLst/>
                <a:latin typeface="TimesNewRomanPS"/>
              </a:rPr>
              <a:t>Kap. 39: </a:t>
            </a:r>
            <a:r>
              <a:rPr lang="da-DK" sz="3000" b="1" dirty="0">
                <a:effectLst/>
                <a:latin typeface="TimesNewRomanPS"/>
              </a:rPr>
              <a:t>De</a:t>
            </a:r>
            <a:r>
              <a:rPr lang="da-DK" sz="3000" dirty="0">
                <a:effectLst/>
                <a:latin typeface="TimesNewRomanPS"/>
              </a:rPr>
              <a:t> </a:t>
            </a:r>
            <a:r>
              <a:rPr lang="da-DK" sz="3000" dirty="0" err="1">
                <a:effectLst/>
                <a:latin typeface="TimesNewRomanPSMT"/>
              </a:rPr>
              <a:t>opnår</a:t>
            </a:r>
            <a:r>
              <a:rPr lang="da-DK" sz="3000" dirty="0">
                <a:effectLst/>
                <a:latin typeface="TimesNewRomanPSMT"/>
              </a:rPr>
              <a:t> deres mands­mod ved møjsommelig øvelse fra den tidligste ungdom; </a:t>
            </a:r>
            <a:r>
              <a:rPr lang="da-DK" sz="3000" b="1" dirty="0">
                <a:effectLst/>
                <a:latin typeface="TimesNewRomanPS"/>
              </a:rPr>
              <a:t>vi</a:t>
            </a:r>
            <a:r>
              <a:rPr lang="da-DK" sz="3000" dirty="0">
                <a:effectLst/>
                <a:latin typeface="TimesNewRomanPS"/>
              </a:rPr>
              <a:t> </a:t>
            </a:r>
            <a:r>
              <a:rPr lang="da-DK" sz="3000" dirty="0">
                <a:effectLst/>
                <a:latin typeface="TimesNewRomanPSMT"/>
              </a:rPr>
              <a:t>lever ubun­det, men møder dog de farer der svarer til vor styrke lige </a:t>
            </a:r>
            <a:r>
              <a:rPr lang="da-DK" sz="3000" dirty="0" err="1">
                <a:effectLst/>
                <a:latin typeface="TimesNewRomanPSMT"/>
              </a:rPr>
              <a:t>sa</a:t>
            </a:r>
            <a:r>
              <a:rPr lang="da-DK" sz="3000" dirty="0">
                <a:effectLst/>
                <a:latin typeface="TimesNewRomanPSMT"/>
              </a:rPr>
              <a:t>̊ godt. </a:t>
            </a:r>
          </a:p>
          <a:p>
            <a:r>
              <a:rPr lang="da-DK" sz="3000" dirty="0">
                <a:effectLst/>
                <a:latin typeface="TimesNewRomanPSMT"/>
              </a:rPr>
              <a:t>Kap. 40: </a:t>
            </a:r>
            <a:r>
              <a:rPr lang="da-DK" sz="3000" b="1" dirty="0">
                <a:effectLst/>
                <a:latin typeface="TimesNewRomanPSMT"/>
              </a:rPr>
              <a:t>Vi</a:t>
            </a:r>
            <a:r>
              <a:rPr lang="da-DK" sz="3000" dirty="0">
                <a:effectLst/>
                <a:latin typeface="TimesNewRomanPSMT"/>
              </a:rPr>
              <a:t> vinder ikke vore venner ved </a:t>
            </a:r>
            <a:r>
              <a:rPr lang="da-DK" sz="3000" b="1" dirty="0">
                <a:effectLst/>
                <a:latin typeface="TimesNewRomanPSMT"/>
              </a:rPr>
              <a:t>deres</a:t>
            </a:r>
            <a:r>
              <a:rPr lang="da-DK" sz="3000" dirty="0">
                <a:effectLst/>
                <a:latin typeface="TimesNewRomanPSMT"/>
              </a:rPr>
              <a:t> godgørenhed men ved vor egen. </a:t>
            </a:r>
          </a:p>
          <a:p>
            <a:pPr marL="0" indent="0">
              <a:buNone/>
            </a:pPr>
            <a:r>
              <a:rPr lang="da-DK" sz="3000" dirty="0">
                <a:latin typeface="TimesNewRomanPSMT"/>
              </a:rPr>
              <a:t>NB! </a:t>
            </a:r>
            <a:r>
              <a:rPr lang="da-DK" sz="3000" dirty="0" err="1">
                <a:latin typeface="TimesNewRomanPSMT"/>
              </a:rPr>
              <a:t>Périkles</a:t>
            </a:r>
            <a:r>
              <a:rPr lang="da-DK" sz="3000" dirty="0">
                <a:latin typeface="TimesNewRomanPSMT"/>
              </a:rPr>
              <a:t> taler mest i antiteser (modsætninger), når han taler om andre stater.</a:t>
            </a:r>
            <a:endParaRPr lang="da-DK" sz="3000" dirty="0"/>
          </a:p>
          <a:p>
            <a:endParaRPr lang="da-DK" sz="3000" dirty="0"/>
          </a:p>
        </p:txBody>
      </p:sp>
    </p:spTree>
    <p:extLst>
      <p:ext uri="{BB962C8B-B14F-4D97-AF65-F5344CB8AC3E}">
        <p14:creationId xmlns:p14="http://schemas.microsoft.com/office/powerpoint/2010/main" val="31457647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333C37-BA3C-AD14-16D0-916CCB1A41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28CCB4-4019-E4CE-B91E-49AA80724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highlight>
                  <a:srgbClr val="FF0000"/>
                </a:highlight>
              </a:rPr>
              <a:t>… taler om at de døde har ofret sig for staten og dens værdier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4084BB5-F810-0F37-E3F9-C878A577B4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sz="3000" dirty="0">
                <a:effectLst/>
                <a:latin typeface="TimesNewRomanPSMT"/>
              </a:rPr>
              <a:t>Kap. 42: ”…den lovsang jeg har sunget til Athens pris har disse mænd og deres lige smykket med deres ædle </a:t>
            </a:r>
            <a:r>
              <a:rPr lang="da-DK" sz="3000" dirty="0" err="1">
                <a:effectLst/>
                <a:latin typeface="TimesNewRomanPSMT"/>
              </a:rPr>
              <a:t>dåd</a:t>
            </a:r>
            <a:r>
              <a:rPr lang="da-DK" sz="3000" dirty="0">
                <a:effectLst/>
                <a:latin typeface="TimesNewRomanPSMT"/>
              </a:rPr>
              <a:t>;"</a:t>
            </a:r>
            <a:endParaRPr lang="da-DK" sz="3000" dirty="0"/>
          </a:p>
          <a:p>
            <a:r>
              <a:rPr lang="da-DK" sz="3000" dirty="0">
                <a:effectLst/>
                <a:latin typeface="TimesNewRomanPSMT"/>
              </a:rPr>
              <a:t>Kap. 43: ”Dette er disse mænds indsats, og den er deres by værdig.” </a:t>
            </a:r>
            <a:endParaRPr lang="da-DK" sz="3000" dirty="0"/>
          </a:p>
          <a:p>
            <a:r>
              <a:rPr lang="da-DK" sz="3000" dirty="0">
                <a:effectLst/>
                <a:latin typeface="TimesNewRomanPSMT"/>
              </a:rPr>
              <a:t>Kap. 43: ”I fællesskab gav de jo deres liv, og hver for sig fik de en lovtale der aldrig ældes og en grav med et stateligt minde - ikke </a:t>
            </a:r>
            <a:r>
              <a:rPr lang="da-DK" sz="3000" dirty="0" err="1">
                <a:effectLst/>
                <a:latin typeface="TimesNewRomanPSMT"/>
              </a:rPr>
              <a:t>sa</a:t>
            </a:r>
            <a:r>
              <a:rPr lang="da-DK" sz="3000" dirty="0">
                <a:effectLst/>
                <a:latin typeface="TimesNewRomanPSMT"/>
              </a:rPr>
              <a:t>̊ meget den grav de lig­ger i, nej, den der bevarer deres ry hos enhver der møder det, erindret til evig tid, </a:t>
            </a:r>
            <a:r>
              <a:rPr lang="da-DK" sz="3000" dirty="0" err="1">
                <a:effectLst/>
                <a:latin typeface="TimesNewRomanPSMT"/>
              </a:rPr>
              <a:t>både</a:t>
            </a:r>
            <a:r>
              <a:rPr lang="da-DK" sz="3000" dirty="0">
                <a:effectLst/>
                <a:latin typeface="TimesNewRomanPSMT"/>
              </a:rPr>
              <a:t> </a:t>
            </a:r>
            <a:r>
              <a:rPr lang="da-DK" sz="3000" dirty="0" err="1">
                <a:effectLst/>
                <a:latin typeface="TimesNewRomanPSMT"/>
              </a:rPr>
              <a:t>når</a:t>
            </a:r>
            <a:r>
              <a:rPr lang="da-DK" sz="3000" dirty="0">
                <a:effectLst/>
                <a:latin typeface="TimesNewRomanPSMT"/>
              </a:rPr>
              <a:t> ord og gerning byder sig.”</a:t>
            </a:r>
            <a:endParaRPr lang="da-DK" sz="3000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561698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3DCD87-2428-C82F-08C9-F5367C4D59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C44580-5BBB-4E29-41EC-A3CFCCB0B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highlight>
                  <a:srgbClr val="FFFF00"/>
                </a:highlight>
              </a:rPr>
              <a:t>… opfordrer tilhørerne til at gøre noget efterfølgende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F717CB6-CFA7-23AC-F9D3-ECD3FF7551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da-DK" sz="2400" dirty="0"/>
              <a:t>Kap. 44: ”</a:t>
            </a:r>
            <a:r>
              <a:rPr lang="da-DK" sz="2400" dirty="0">
                <a:effectLst/>
                <a:latin typeface="TimesNewRomanPSMT"/>
              </a:rPr>
              <a:t> </a:t>
            </a:r>
            <a:r>
              <a:rPr lang="da-DK" sz="2400" b="1" dirty="0">
                <a:effectLst/>
                <a:latin typeface="TimesNewRomanPSMT"/>
              </a:rPr>
              <a:t>I</a:t>
            </a:r>
            <a:r>
              <a:rPr lang="da-DK" sz="2400" dirty="0">
                <a:effectLst/>
                <a:latin typeface="TimesNewRomanPSMT"/>
              </a:rPr>
              <a:t> [forældrene] </a:t>
            </a:r>
            <a:r>
              <a:rPr lang="da-DK" sz="2400" b="1" dirty="0">
                <a:effectLst/>
                <a:latin typeface="TimesNewRomanPSMT"/>
              </a:rPr>
              <a:t>ma</a:t>
            </a:r>
            <a:r>
              <a:rPr lang="da-DK" sz="2400" dirty="0">
                <a:effectLst/>
                <a:latin typeface="TimesNewRomanPSMT"/>
              </a:rPr>
              <a:t>̊ </a:t>
            </a:r>
            <a:r>
              <a:rPr lang="da-DK" sz="2400" dirty="0" err="1">
                <a:effectLst/>
                <a:latin typeface="TimesNewRomanPSMT"/>
              </a:rPr>
              <a:t>ogsa</a:t>
            </a:r>
            <a:r>
              <a:rPr lang="da-DK" sz="2400" dirty="0">
                <a:effectLst/>
                <a:latin typeface="TimesNewRomanPSMT"/>
              </a:rPr>
              <a:t>̊ </a:t>
            </a:r>
            <a:r>
              <a:rPr lang="da-DK" sz="2400" b="1" dirty="0">
                <a:effectLst/>
                <a:latin typeface="TimesNewRomanPSMT"/>
              </a:rPr>
              <a:t>hente styrke </a:t>
            </a:r>
            <a:r>
              <a:rPr lang="da-DK" sz="2400" dirty="0">
                <a:effectLst/>
                <a:latin typeface="TimesNewRomanPSMT"/>
              </a:rPr>
              <a:t>i </a:t>
            </a:r>
            <a:r>
              <a:rPr lang="da-DK" sz="2400" dirty="0" err="1">
                <a:effectLst/>
                <a:latin typeface="TimesNewRomanPSMT"/>
              </a:rPr>
              <a:t>håbet</a:t>
            </a:r>
            <a:r>
              <a:rPr lang="da-DK" sz="2400" dirty="0">
                <a:effectLst/>
                <a:latin typeface="TimesNewRomanPSMT"/>
              </a:rPr>
              <a:t> om andre børn, de af jer der endnu har alderen til at avle børn; for i familierne vil de nye børn kunne få nogle til at glemme dem der ikke lever, og byen vil det bringe gavn på to </a:t>
            </a:r>
            <a:r>
              <a:rPr lang="da-DK" sz="2400" dirty="0" err="1">
                <a:effectLst/>
                <a:latin typeface="TimesNewRomanPSMT"/>
              </a:rPr>
              <a:t>måder</a:t>
            </a:r>
            <a:r>
              <a:rPr lang="da-DK" sz="2400" dirty="0">
                <a:effectLst/>
                <a:latin typeface="TimesNewRomanPSMT"/>
              </a:rPr>
              <a:t>: Dels ved at den ikke bliver affolket, og dels ved den sikkerhed der skabes;”</a:t>
            </a:r>
          </a:p>
          <a:p>
            <a:r>
              <a:rPr lang="da-DK" sz="2400" dirty="0">
                <a:latin typeface="TimesNewRomanPSMT"/>
              </a:rPr>
              <a:t>Kap. 44: ”</a:t>
            </a:r>
            <a:r>
              <a:rPr lang="da-DK" sz="2400" dirty="0">
                <a:effectLst/>
                <a:latin typeface="TimesNewRomanPSMT"/>
              </a:rPr>
              <a:t> Og </a:t>
            </a:r>
            <a:r>
              <a:rPr lang="da-DK" sz="2400" b="1" dirty="0">
                <a:effectLst/>
                <a:latin typeface="TimesNewRomanPSMT"/>
              </a:rPr>
              <a:t>I der ikke er unge længere</a:t>
            </a:r>
            <a:r>
              <a:rPr lang="da-DK" sz="2400" dirty="0">
                <a:effectLst/>
                <a:latin typeface="TimesNewRomanPSMT"/>
              </a:rPr>
              <a:t>, </a:t>
            </a:r>
            <a:r>
              <a:rPr lang="da-DK" sz="2400" b="1" dirty="0">
                <a:effectLst/>
                <a:latin typeface="TimesNewRomanPSMT"/>
              </a:rPr>
              <a:t>regn</a:t>
            </a:r>
            <a:r>
              <a:rPr lang="da-DK" sz="2400" dirty="0">
                <a:effectLst/>
                <a:latin typeface="TimesNewRomanPSMT"/>
              </a:rPr>
              <a:t> I jer som gevinst at I har været lykkelige i det meste af jeres liv, og at jeres liv nu vil blive kort, og </a:t>
            </a:r>
            <a:r>
              <a:rPr lang="da-DK" sz="2400" b="1" dirty="0">
                <a:effectLst/>
                <a:latin typeface="TimesNewRomanPSMT"/>
              </a:rPr>
              <a:t>lad </a:t>
            </a:r>
            <a:r>
              <a:rPr lang="da-DK" sz="2400" dirty="0">
                <a:effectLst/>
                <a:latin typeface="TimesNewRomanPSMT"/>
              </a:rPr>
              <a:t>disse mænds ry lette jeres byrde.”</a:t>
            </a:r>
            <a:endParaRPr lang="da-DK" sz="2400" dirty="0"/>
          </a:p>
          <a:p>
            <a:r>
              <a:rPr lang="da-DK" sz="2400" dirty="0"/>
              <a:t>Kap. 45: ”</a:t>
            </a:r>
            <a:r>
              <a:rPr lang="da-DK" sz="2400" dirty="0">
                <a:effectLst/>
                <a:latin typeface="TimesNewRomanPSMT"/>
              </a:rPr>
              <a:t>Hvis jeg </a:t>
            </a:r>
            <a:r>
              <a:rPr lang="da-DK" sz="2400" dirty="0" err="1">
                <a:effectLst/>
                <a:latin typeface="TimesNewRomanPSMT"/>
              </a:rPr>
              <a:t>ogsa</a:t>
            </a:r>
            <a:r>
              <a:rPr lang="da-DK" sz="2400" dirty="0">
                <a:effectLst/>
                <a:latin typeface="TimesNewRomanPSMT"/>
              </a:rPr>
              <a:t>̊ skal sige et ord om ædle egenskaber hos kvinder, de kvinder som nu bliver enker, vil jeg samle det hele i et kort </a:t>
            </a:r>
            <a:r>
              <a:rPr lang="da-DK" sz="2400" dirty="0" err="1">
                <a:effectLst/>
                <a:latin typeface="TimesNewRomanPSMT"/>
              </a:rPr>
              <a:t>råd</a:t>
            </a:r>
            <a:r>
              <a:rPr lang="da-DK" sz="2400" dirty="0">
                <a:effectLst/>
                <a:latin typeface="TimesNewRomanPSMT"/>
              </a:rPr>
              <a:t>: Stor er jeres berøm­melse, </a:t>
            </a:r>
            <a:r>
              <a:rPr lang="da-DK" sz="2400" b="1" dirty="0">
                <a:effectLst/>
                <a:latin typeface="TimesNewRomanPSMT"/>
              </a:rPr>
              <a:t>hvis I ikke fornedrer den natur der er jeres,…”</a:t>
            </a:r>
            <a:endParaRPr lang="da-DK" sz="2400" b="1" dirty="0"/>
          </a:p>
        </p:txBody>
      </p:sp>
    </p:spTree>
    <p:extLst>
      <p:ext uri="{BB962C8B-B14F-4D97-AF65-F5344CB8AC3E}">
        <p14:creationId xmlns:p14="http://schemas.microsoft.com/office/powerpoint/2010/main" val="26255978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FF140E-4E22-7E01-256D-E30432EEF8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9001A9-E5E5-B6FE-D349-2139994EA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highlight>
                  <a:srgbClr val="FF00FF"/>
                </a:highlight>
              </a:rPr>
              <a:t>… fremhæver en positiv egenskab ved athenerne eller Athen.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CD78AD8-B510-FDD0-8630-04B59AC5F2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sz="3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Kap. 39: ” vi stoler nemlig ikke </a:t>
            </a:r>
            <a:r>
              <a:rPr lang="da-DK" sz="3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da-DK" sz="3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̊ meget på intriger og list som på den </a:t>
            </a:r>
            <a:r>
              <a:rPr lang="da-DK" sz="3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dådkraft</a:t>
            </a:r>
            <a:r>
              <a:rPr lang="da-DK" sz="3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der </a:t>
            </a:r>
            <a:r>
              <a:rPr lang="da-DK" sz="3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udgår</a:t>
            </a:r>
            <a:r>
              <a:rPr lang="da-DK" sz="3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a-DK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fra os selv.”</a:t>
            </a:r>
            <a:endParaRPr lang="da-DK" sz="30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a-DK" sz="3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Kap. 40: ”Rigdom er for os et grundlag for </a:t>
            </a:r>
            <a:r>
              <a:rPr lang="da-DK" sz="3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dåd</a:t>
            </a:r>
            <a:r>
              <a:rPr lang="da-DK" sz="3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mere end et smykke for ord; fattigdom er ingen skam for den der </a:t>
            </a:r>
            <a:r>
              <a:rPr lang="da-DK" sz="3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vedstår</a:t>
            </a:r>
            <a:r>
              <a:rPr lang="da-DK" sz="3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den, men større skam for den der ikke flyr den ved </a:t>
            </a:r>
            <a:r>
              <a:rPr lang="da-DK" sz="3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dåd</a:t>
            </a:r>
            <a:r>
              <a:rPr lang="da-DK" sz="3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.”</a:t>
            </a:r>
            <a:endParaRPr lang="da-DK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a-DK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Kap. 41: ”</a:t>
            </a:r>
            <a:r>
              <a:rPr lang="da-DK" sz="3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Alt i alt er vor by i sin hele art en lære for Hellas, og jeg tror </a:t>
            </a:r>
            <a:r>
              <a:rPr lang="da-DK" sz="3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ogsa</a:t>
            </a:r>
            <a:r>
              <a:rPr lang="da-DK" sz="3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̊ Athen er det sted hvor den enkelte borger, med fuld </a:t>
            </a:r>
            <a:r>
              <a:rPr lang="da-DK" sz="3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rådighed</a:t>
            </a:r>
            <a:r>
              <a:rPr lang="da-DK" sz="3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over sig selv, kan forene de fleste former for virksomhed og den alsidigste glæde ved livets skønhed i </a:t>
            </a:r>
            <a:r>
              <a:rPr lang="da-DK" sz="3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een</a:t>
            </a:r>
            <a:r>
              <a:rPr lang="da-DK" sz="3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person.”</a:t>
            </a:r>
            <a:endParaRPr lang="da-DK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3479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8C67E2-BCF6-AEF0-A693-CFE3FA45DE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Appellerer til </a:t>
            </a:r>
            <a:r>
              <a:rPr lang="da-DK" dirty="0" err="1"/>
              <a:t>pathos</a:t>
            </a:r>
            <a:r>
              <a:rPr lang="da-DK" dirty="0"/>
              <a:t> (følelser)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E225314-6452-6DB4-98A1-8B8DFEBB8A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Kap. 43: ”I skal hel­ </a:t>
            </a:r>
            <a:r>
              <a:rPr lang="da-DK" sz="24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lere</a:t>
            </a:r>
            <a:r>
              <a:rPr lang="da-DK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da-DK" sz="24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praxis</a:t>
            </a:r>
            <a:r>
              <a:rPr lang="da-DK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daglig have for øje byens magt og blive dens elskere, og </a:t>
            </a:r>
            <a:r>
              <a:rPr lang="da-DK" sz="24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når</a:t>
            </a:r>
            <a:r>
              <a:rPr lang="da-DK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dens storhed gør indtryk på jer, skal I tænke på at det var dristig­ hed, pligterkendelse og ærekærhed i gerning der fyldte de mænd som vandt sig dette rige, og hændte det end at noget glippede for dem, ja </a:t>
            </a:r>
            <a:r>
              <a:rPr lang="da-DK" sz="24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da-DK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̊ mente de sidst af alt de kunde unddrage Athen det mod de selv besad, og de gav det bort som deres skønneste gave til byen.”</a:t>
            </a:r>
          </a:p>
          <a:p>
            <a:r>
              <a:rPr lang="da-DK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Kap. 44: ”I </a:t>
            </a:r>
            <a:r>
              <a:rPr lang="da-DK" sz="24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véd</a:t>
            </a:r>
            <a:r>
              <a:rPr lang="da-DK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jo at jeres liv er faldet i en tid fuld af urolige begivenheder; og den har haft en lykkelig lod, der som de nu </a:t>
            </a:r>
            <a:r>
              <a:rPr lang="da-DK" sz="24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får</a:t>
            </a:r>
            <a:r>
              <a:rPr lang="da-DK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den smukkeste død, eller som I, den smukkeste sorg, og hvem et liv i lykke og en </a:t>
            </a:r>
            <a:r>
              <a:rPr lang="da-DK" sz="24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tilsva</a:t>
            </a:r>
            <a:r>
              <a:rPr lang="da-DK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rende død er blevet </a:t>
            </a:r>
            <a:r>
              <a:rPr lang="da-DK" sz="24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tilmålt</a:t>
            </a:r>
            <a:r>
              <a:rPr lang="da-DK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.”</a:t>
            </a: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276063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7CFD12-67FD-3466-885D-E45C3980E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0B8A58-E31A-AB8B-BA8B-C133DE8D42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Appellerer til logos (fornuft)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66B4192-592C-4447-6E65-02BD9C4574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Kap. 37: ”</a:t>
            </a:r>
            <a:r>
              <a:rPr lang="da-DK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Dens navn er demokrati, fordi styret ikke er samlet hos nogle få men hos flertallet; men medens lovene giver alle lige ret i private sager, er det vurderingen af hver enkelt borger og hans anseelse på et eller andet felt, en kvalitetsvurdering mere end en fordeling på skift, der bestemmer om han foretrækkes i offentlige hverv; </a:t>
            </a:r>
            <a:r>
              <a:rPr lang="da-DK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ejheller</a:t>
            </a:r>
            <a:r>
              <a:rPr lang="da-DK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danner fattigdom hos </a:t>
            </a:r>
            <a:r>
              <a:rPr lang="da-DK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een</a:t>
            </a:r>
            <a:r>
              <a:rPr lang="da-DK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der kan gøre byen gavn nogen hindring ved at holde hans gode kvaliteter skjult.” </a:t>
            </a:r>
          </a:p>
          <a:p>
            <a:r>
              <a:rPr lang="da-DK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Kap. 40: ”</a:t>
            </a:r>
            <a:r>
              <a:rPr lang="da-DK" sz="2000" dirty="0">
                <a:effectLst/>
                <a:latin typeface="TimesNewRomanPSMT"/>
              </a:rPr>
              <a:t>Den der har vist en anden en venlighed er en </a:t>
            </a:r>
            <a:r>
              <a:rPr lang="da-DK" sz="2000" dirty="0" err="1">
                <a:effectLst/>
                <a:latin typeface="TimesNewRomanPSMT"/>
              </a:rPr>
              <a:t>pålideligere</a:t>
            </a:r>
            <a:r>
              <a:rPr lang="da-DK" sz="2000" dirty="0">
                <a:effectLst/>
                <a:latin typeface="TimesNewRomanPSMT"/>
              </a:rPr>
              <a:t> ven, fordi han bevarer venligheden som et tilgodehavende gennem sin gode vilje overfor modtageren; skyldneren er en mindre aktiv ven, fordi han </a:t>
            </a:r>
            <a:r>
              <a:rPr lang="da-DK" sz="2000" dirty="0" err="1">
                <a:effectLst/>
                <a:latin typeface="TimesNewRomanPSMT"/>
              </a:rPr>
              <a:t>véd</a:t>
            </a:r>
            <a:r>
              <a:rPr lang="da-DK" sz="2000" dirty="0">
                <a:effectLst/>
                <a:latin typeface="TimesNewRomanPSMT"/>
              </a:rPr>
              <a:t> at han skal give den anden sin ædelhed, ikke som en venlighed men som afbetaling af skyld.”</a:t>
            </a:r>
            <a:endParaRPr lang="da-DK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930514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F1DB6D-3BF3-B079-EBAA-ECBFB7F13A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44FB29-24B1-AE0D-997E-746597FEE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Appellerer til </a:t>
            </a:r>
            <a:r>
              <a:rPr lang="da-DK" dirty="0" err="1"/>
              <a:t>ethos</a:t>
            </a:r>
            <a:r>
              <a:rPr lang="da-DK" dirty="0"/>
              <a:t> (karakter)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CDF3C8D-3FDA-FCB5-9549-9ED0501871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Kap. 39: ” vi stoler nemlig ikke </a:t>
            </a:r>
            <a:r>
              <a:rPr lang="da-DK" sz="2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da-DK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̊ meget på intriger og list som på den </a:t>
            </a:r>
            <a:r>
              <a:rPr lang="da-DK" sz="2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dådkraft</a:t>
            </a:r>
            <a:r>
              <a:rPr lang="da-DK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der </a:t>
            </a:r>
            <a:r>
              <a:rPr lang="da-DK" sz="2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udgår</a:t>
            </a:r>
            <a:r>
              <a:rPr lang="da-DK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a-DK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fra os selv.”</a:t>
            </a:r>
            <a:endParaRPr lang="da-DK" sz="28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a-DK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Kap. 40: ”Rigdom er for os et grundlag for </a:t>
            </a:r>
            <a:r>
              <a:rPr lang="da-DK" sz="2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dåd</a:t>
            </a:r>
            <a:r>
              <a:rPr lang="da-DK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mere end et smykke for ord; fattigdom er ingen skam for den der </a:t>
            </a:r>
            <a:r>
              <a:rPr lang="da-DK" sz="2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vedstår</a:t>
            </a:r>
            <a:r>
              <a:rPr lang="da-DK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den, men større skam for den der ikke flyr den ved </a:t>
            </a:r>
            <a:r>
              <a:rPr lang="da-DK" sz="2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dåd</a:t>
            </a:r>
            <a:r>
              <a:rPr lang="da-DK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.”</a:t>
            </a:r>
            <a:endParaRPr lang="da-DK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a-DK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Kap. 41: ”</a:t>
            </a:r>
            <a:r>
              <a:rPr lang="da-DK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Alt i alt er vor by i sin hele art en lære for Hellas, og jeg tror </a:t>
            </a:r>
            <a:r>
              <a:rPr lang="da-DK" sz="2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ogsa</a:t>
            </a:r>
            <a:r>
              <a:rPr lang="da-DK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̊ Athen er det sted hvor den enkelte borger, med fuld </a:t>
            </a:r>
            <a:r>
              <a:rPr lang="da-DK" sz="2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rådighed</a:t>
            </a:r>
            <a:r>
              <a:rPr lang="da-DK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over sig selv, kan forene de fleste former for virksomhed og den alsidigste glæde ved livets skønhed i </a:t>
            </a:r>
            <a:r>
              <a:rPr lang="da-DK" sz="2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een</a:t>
            </a:r>
            <a:r>
              <a:rPr lang="da-DK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person.”</a:t>
            </a:r>
            <a:endParaRPr lang="da-DK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16865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479777-B355-3AC8-309E-C6D111CA3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… og til sidst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5F484E8-FA8C-D9E7-0033-38871A9B0D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Talen nævner kun ét navn, nemlig Homer – og det kun for at affeje ham. Athens modstander, Sparta (</a:t>
            </a:r>
            <a:r>
              <a:rPr lang="da-DK" dirty="0" err="1"/>
              <a:t>lakedaimonierne</a:t>
            </a:r>
            <a:r>
              <a:rPr lang="da-DK" dirty="0"/>
              <a:t>), nævnes også kun én gang ved navn. Uden navne bliver den tidløs og almengyldig for eftertiden, og vil teoretisk set kunne bruges til en hvilken som helst soldaterbegravelse i Athen. </a:t>
            </a:r>
          </a:p>
          <a:p>
            <a:r>
              <a:rPr lang="da-DK" dirty="0"/>
              <a:t>Talen har et meget højt stilleje (</a:t>
            </a:r>
            <a:r>
              <a:rPr lang="da-DK" dirty="0" err="1"/>
              <a:t>ie</a:t>
            </a:r>
            <a:r>
              <a:rPr lang="da-DK" dirty="0"/>
              <a:t>. den er vanskelig at læse rent sprogligt). Det er fordi den er tilpasset den højtidelige situation (en begravelse).</a:t>
            </a:r>
          </a:p>
          <a:p>
            <a:r>
              <a:rPr lang="da-DK" dirty="0"/>
              <a:t>I talen er det tydeligt, at staten er vigtigere end individet hos Perikles i modsætning til Homer.</a:t>
            </a:r>
          </a:p>
        </p:txBody>
      </p:sp>
    </p:spTree>
    <p:extLst>
      <p:ext uri="{BB962C8B-B14F-4D97-AF65-F5344CB8AC3E}">
        <p14:creationId xmlns:p14="http://schemas.microsoft.com/office/powerpoint/2010/main" val="1536665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A0870E-AAA2-476F-B87A-3A04E27F0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Og nu…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27D30EA-0B96-4D78-5BC3-3141D73784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Sammenlign Platons kritik af demokratiet fra statsskibslignelsen med pro-demokraten Perikles’ gravtale. 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Hvad kritiserer Platon demokratiet for?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Får Perikles svaret igen på Platons kritik (hvis vi nu leger at Platon kommer før Perikles)?</a:t>
            </a: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772680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1414</Words>
  <Application>Microsoft Macintosh PowerPoint</Application>
  <PresentationFormat>Widescreen</PresentationFormat>
  <Paragraphs>40</Paragraphs>
  <Slides>11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11</vt:i4>
      </vt:variant>
    </vt:vector>
  </HeadingPairs>
  <TitlesOfParts>
    <vt:vector size="18" baseType="lpstr">
      <vt:lpstr>Aptos</vt:lpstr>
      <vt:lpstr>Aptos Display</vt:lpstr>
      <vt:lpstr>Arial</vt:lpstr>
      <vt:lpstr>Times New Roman</vt:lpstr>
      <vt:lpstr>TimesNewRomanPS</vt:lpstr>
      <vt:lpstr>TimesNewRomanPSMT</vt:lpstr>
      <vt:lpstr>Office-tema</vt:lpstr>
      <vt:lpstr>Perikles’ gravtale</vt:lpstr>
      <vt:lpstr>… udtrykker, at handling (gr. ergon) er bedre end ord (gr. logos)</vt:lpstr>
      <vt:lpstr>… taler om andre stater</vt:lpstr>
      <vt:lpstr>… taler om at de døde har ofret sig for staten og dens værdier</vt:lpstr>
      <vt:lpstr>… opfordrer tilhørerne til at gøre noget efterfølgende</vt:lpstr>
      <vt:lpstr>… fremhæver en positiv egenskab ved athenerne eller Athen.</vt:lpstr>
      <vt:lpstr>Appellerer til pathos (følelser)</vt:lpstr>
      <vt:lpstr>Appellerer til logos (fornuft)</vt:lpstr>
      <vt:lpstr>Appellerer til ethos (karakter)</vt:lpstr>
      <vt:lpstr>… og til sidst</vt:lpstr>
      <vt:lpstr>Og nu…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Esben Harboe Odgaard EHO</dc:creator>
  <cp:lastModifiedBy>Esben Harboe Odgaard EHO</cp:lastModifiedBy>
  <cp:revision>5</cp:revision>
  <dcterms:created xsi:type="dcterms:W3CDTF">2025-02-27T09:46:24Z</dcterms:created>
  <dcterms:modified xsi:type="dcterms:W3CDTF">2025-02-27T11:45:10Z</dcterms:modified>
</cp:coreProperties>
</file>