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notesMasterIdLst>
    <p:notesMasterId r:id="rId103"/>
  </p:notesMasterIdLst>
  <p:handoutMasterIdLst>
    <p:handoutMasterId r:id="rId104"/>
  </p:handoutMasterIdLst>
  <p:sldIdLst>
    <p:sldId id="256" r:id="rId2"/>
    <p:sldId id="410" r:id="rId3"/>
    <p:sldId id="369" r:id="rId4"/>
    <p:sldId id="478" r:id="rId5"/>
    <p:sldId id="642" r:id="rId6"/>
    <p:sldId id="598" r:id="rId7"/>
    <p:sldId id="599" r:id="rId8"/>
    <p:sldId id="600" r:id="rId9"/>
    <p:sldId id="371" r:id="rId10"/>
    <p:sldId id="482" r:id="rId11"/>
    <p:sldId id="483" r:id="rId12"/>
    <p:sldId id="484" r:id="rId13"/>
    <p:sldId id="485" r:id="rId14"/>
    <p:sldId id="486" r:id="rId15"/>
    <p:sldId id="495" r:id="rId16"/>
    <p:sldId id="496" r:id="rId17"/>
    <p:sldId id="497" r:id="rId18"/>
    <p:sldId id="498" r:id="rId19"/>
    <p:sldId id="507" r:id="rId20"/>
    <p:sldId id="508" r:id="rId21"/>
    <p:sldId id="517" r:id="rId22"/>
    <p:sldId id="518" r:id="rId23"/>
    <p:sldId id="519" r:id="rId24"/>
    <p:sldId id="520" r:id="rId25"/>
    <p:sldId id="521" r:id="rId26"/>
    <p:sldId id="522" r:id="rId27"/>
    <p:sldId id="523" r:id="rId28"/>
    <p:sldId id="597" r:id="rId29"/>
    <p:sldId id="524" r:id="rId30"/>
    <p:sldId id="525" r:id="rId31"/>
    <p:sldId id="527" r:id="rId32"/>
    <p:sldId id="526" r:id="rId33"/>
    <p:sldId id="528" r:id="rId34"/>
    <p:sldId id="529" r:id="rId35"/>
    <p:sldId id="530" r:id="rId36"/>
    <p:sldId id="537" r:id="rId37"/>
    <p:sldId id="540" r:id="rId38"/>
    <p:sldId id="549" r:id="rId39"/>
    <p:sldId id="641" r:id="rId40"/>
    <p:sldId id="640" r:id="rId41"/>
    <p:sldId id="639" r:id="rId42"/>
    <p:sldId id="638" r:id="rId43"/>
    <p:sldId id="550" r:id="rId44"/>
    <p:sldId id="627" r:id="rId45"/>
    <p:sldId id="628" r:id="rId46"/>
    <p:sldId id="629" r:id="rId47"/>
    <p:sldId id="630" r:id="rId48"/>
    <p:sldId id="631" r:id="rId49"/>
    <p:sldId id="632" r:id="rId50"/>
    <p:sldId id="633" r:id="rId51"/>
    <p:sldId id="635" r:id="rId52"/>
    <p:sldId id="634" r:id="rId53"/>
    <p:sldId id="637" r:id="rId54"/>
    <p:sldId id="636" r:id="rId55"/>
    <p:sldId id="555" r:id="rId56"/>
    <p:sldId id="559" r:id="rId57"/>
    <p:sldId id="560" r:id="rId58"/>
    <p:sldId id="561" r:id="rId59"/>
    <p:sldId id="562" r:id="rId60"/>
    <p:sldId id="563" r:id="rId61"/>
    <p:sldId id="564" r:id="rId62"/>
    <p:sldId id="565" r:id="rId63"/>
    <p:sldId id="572" r:id="rId64"/>
    <p:sldId id="571" r:id="rId65"/>
    <p:sldId id="573" r:id="rId66"/>
    <p:sldId id="531" r:id="rId67"/>
    <p:sldId id="601" r:id="rId68"/>
    <p:sldId id="602" r:id="rId69"/>
    <p:sldId id="532" r:id="rId70"/>
    <p:sldId id="603" r:id="rId71"/>
    <p:sldId id="604" r:id="rId72"/>
    <p:sldId id="605" r:id="rId73"/>
    <p:sldId id="606" r:id="rId74"/>
    <p:sldId id="533" r:id="rId75"/>
    <p:sldId id="535" r:id="rId76"/>
    <p:sldId id="534" r:id="rId77"/>
    <p:sldId id="536" r:id="rId78"/>
    <p:sldId id="574" r:id="rId79"/>
    <p:sldId id="575" r:id="rId80"/>
    <p:sldId id="577" r:id="rId81"/>
    <p:sldId id="576" r:id="rId82"/>
    <p:sldId id="578" r:id="rId83"/>
    <p:sldId id="579" r:id="rId84"/>
    <p:sldId id="580" r:id="rId85"/>
    <p:sldId id="582" r:id="rId86"/>
    <p:sldId id="583" r:id="rId87"/>
    <p:sldId id="584" r:id="rId88"/>
    <p:sldId id="585" r:id="rId89"/>
    <p:sldId id="586" r:id="rId90"/>
    <p:sldId id="587" r:id="rId91"/>
    <p:sldId id="588" r:id="rId92"/>
    <p:sldId id="589" r:id="rId93"/>
    <p:sldId id="590" r:id="rId94"/>
    <p:sldId id="591" r:id="rId95"/>
    <p:sldId id="592" r:id="rId96"/>
    <p:sldId id="593" r:id="rId97"/>
    <p:sldId id="594" r:id="rId98"/>
    <p:sldId id="613" r:id="rId99"/>
    <p:sldId id="595" r:id="rId100"/>
    <p:sldId id="596" r:id="rId101"/>
    <p:sldId id="285" r:id="rId102"/>
  </p:sldIdLst>
  <p:sldSz cx="9144000" cy="6858000" type="screen4x3"/>
  <p:notesSz cx="6858000" cy="9144000"/>
  <p:defaultTextStyle>
    <a:defPPr>
      <a:defRPr lang="da-DK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/>
    <p:restoredTop sz="94658"/>
  </p:normalViewPr>
  <p:slideViewPr>
    <p:cSldViewPr>
      <p:cViewPr varScale="1">
        <p:scale>
          <a:sx n="120" d="100"/>
          <a:sy n="120" d="100"/>
        </p:scale>
        <p:origin x="13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theme" Target="theme/theme1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notesMaster" Target="notesMasters/notesMaster1.xml"/><Relationship Id="rId108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20091671-A04C-4CEA-B5E0-6A5866CC9C1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0F366070-56E9-4E22-92D0-CD4DEA94B2B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A18254EC-7EF2-41DE-9593-F19A921E72B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7004E5A0-729E-4591-9D51-3CB0BA3EB58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2A6EF99-C0D8-6440-8013-1E00107D3D26}" type="slidenum">
              <a:rPr lang="da-DK" altLang="da-DK"/>
              <a:pPr/>
              <a:t>‹nr.›</a:t>
            </a:fld>
            <a:endParaRPr lang="da-DK" alt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7EAC82CD-3C13-475A-BC57-DCF967DEBB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ACC7BF3D-1E58-41AB-A77F-CBA09CFBA07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11F0C25-E3DA-B4A9-8FDC-A804D2646AE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id="{AC7A8733-7796-40AE-8EE4-7F0D2ECB02B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AE4281C8-E9C9-4B29-B3F6-01C261630F1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id="{3BA178F7-B43F-4FA3-B684-E9605F2A1E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FF66E16-76B6-2049-AB2E-34C2F75E772D}" type="slidenum">
              <a:rPr lang="da-DK" altLang="da-DK"/>
              <a:pPr/>
              <a:t>‹nr.›</a:t>
            </a:fld>
            <a:endParaRPr lang="da-DK" alt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6905965-F2F8-88D4-2CCB-AC4A083AD7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3D1F5CB-9B9B-8043-B269-86B2F666D845}" type="slidenum">
              <a:rPr lang="da-DK" altLang="da-DK"/>
              <a:pPr>
                <a:spcBef>
                  <a:spcPct val="0"/>
                </a:spcBef>
              </a:pPr>
              <a:t>1</a:t>
            </a:fld>
            <a:endParaRPr lang="da-DK" altLang="da-DK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ACAA06B-57E0-C311-CC7D-C7C343BF2F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4A1EE90D-A8C7-40F3-8208-D52DD71F6D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da-DK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>
            <a:extLst>
              <a:ext uri="{FF2B5EF4-FFF2-40B4-BE49-F238E27FC236}">
                <a16:creationId xmlns:a16="http://schemas.microsoft.com/office/drawing/2014/main" id="{7282C4C3-89AC-95BA-B77A-D78DFF6AF4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08BFD02-5402-0F47-98D4-DBF1995B6F02}" type="slidenum">
              <a:rPr lang="da-DK" altLang="da-DK"/>
              <a:pPr>
                <a:spcBef>
                  <a:spcPct val="0"/>
                </a:spcBef>
              </a:pPr>
              <a:t>101</a:t>
            </a:fld>
            <a:endParaRPr lang="da-DK" altLang="da-DK"/>
          </a:p>
        </p:txBody>
      </p:sp>
      <p:sp>
        <p:nvSpPr>
          <p:cNvPr id="119811" name="Rectangle 2">
            <a:extLst>
              <a:ext uri="{FF2B5EF4-FFF2-40B4-BE49-F238E27FC236}">
                <a16:creationId xmlns:a16="http://schemas.microsoft.com/office/drawing/2014/main" id="{8C49ACE5-C19D-B71F-BCF3-A1161686AC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FA1EAD45-C789-460D-AE05-2B950D112F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da-DK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641169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940755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348400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788721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79113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4285998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809312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72867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da-DK"/>
              <a:t>Klik for at redigere i masteren</a:t>
            </a:r>
          </a:p>
        </p:txBody>
      </p:sp>
    </p:spTree>
    <p:extLst>
      <p:ext uri="{BB962C8B-B14F-4D97-AF65-F5344CB8AC3E}">
        <p14:creationId xmlns:p14="http://schemas.microsoft.com/office/powerpoint/2010/main" val="4271379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0914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69825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280100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>
            <a:extLst>
              <a:ext uri="{FF2B5EF4-FFF2-40B4-BE49-F238E27FC236}">
                <a16:creationId xmlns:a16="http://schemas.microsoft.com/office/drawing/2014/main" id="{C9A7E96B-EA35-255E-1B54-F6D3C8C7B9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lum bright="-18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333375"/>
            <a:ext cx="1125538" cy="85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E41F4F4-E991-8516-FFE3-1F3ADDF9CC0E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468313" y="1773238"/>
            <a:ext cx="8280400" cy="1470025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a-DK" altLang="da-DK" b="1">
                <a:solidFill>
                  <a:srgbClr val="FF3300"/>
                </a:solidFill>
                <a:latin typeface="Verdana" panose="020B0604030504040204" pitchFamily="34" charset="0"/>
              </a:rPr>
              <a:t>Grupperede observationssæt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E31AB2E-CE2A-EAC8-99E6-AC9B19497A9F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539750" y="3502025"/>
            <a:ext cx="7993063" cy="2447925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a-DK" altLang="da-DK" dirty="0">
                <a:solidFill>
                  <a:srgbClr val="33CC33"/>
                </a:solidFill>
                <a:latin typeface="Verdana" panose="020B0604030504040204" pitchFamily="34" charset="0"/>
              </a:rPr>
              <a:t>Hvordan laves grupperede </a:t>
            </a:r>
            <a:r>
              <a:rPr lang="da-DK" altLang="da-DK" dirty="0" err="1">
                <a:solidFill>
                  <a:srgbClr val="33CC33"/>
                </a:solidFill>
                <a:latin typeface="Verdana" panose="020B0604030504040204" pitchFamily="34" charset="0"/>
              </a:rPr>
              <a:t>obs.sæt</a:t>
            </a:r>
            <a:r>
              <a:rPr lang="da-DK" altLang="da-DK" dirty="0">
                <a:solidFill>
                  <a:srgbClr val="33CC33"/>
                </a:solidFill>
                <a:latin typeface="Verdana" panose="020B0604030504040204" pitchFamily="34" charset="0"/>
              </a:rPr>
              <a:t>?</a:t>
            </a:r>
          </a:p>
          <a:p>
            <a:pPr eaLnBrk="1" hangingPunct="1"/>
            <a:r>
              <a:rPr lang="da-DK" altLang="da-DK" dirty="0">
                <a:solidFill>
                  <a:srgbClr val="33CC33"/>
                </a:solidFill>
                <a:latin typeface="Verdana" panose="020B0604030504040204" pitchFamily="34" charset="0"/>
              </a:rPr>
              <a:t>Hvordan laves Histogram?</a:t>
            </a:r>
          </a:p>
          <a:p>
            <a:pPr eaLnBrk="1" hangingPunct="1"/>
            <a:r>
              <a:rPr lang="da-DK" altLang="da-DK" dirty="0">
                <a:solidFill>
                  <a:srgbClr val="33CC33"/>
                </a:solidFill>
                <a:latin typeface="Verdana" panose="020B0604030504040204" pitchFamily="34" charset="0"/>
              </a:rPr>
              <a:t>Hvordan laves en sumkurve?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ED1BF5A8-1D71-B845-41F1-3D8633006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572532" name="Group 116">
            <a:extLst>
              <a:ext uri="{FF2B5EF4-FFF2-40B4-BE49-F238E27FC236}">
                <a16:creationId xmlns:a16="http://schemas.microsoft.com/office/drawing/2014/main" id="{B1BF5870-CB1D-4E81-A980-BF829099F4E2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175254"/>
        </p:xfrm>
        <a:graphic>
          <a:graphicData uri="http://schemas.openxmlformats.org/drawingml/2006/table">
            <a:tbl>
              <a:tblPr/>
              <a:tblGrid>
                <a:gridCol w="112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5701" name="Text Box 89">
            <a:extLst>
              <a:ext uri="{FF2B5EF4-FFF2-40B4-BE49-F238E27FC236}">
                <a16:creationId xmlns:a16="http://schemas.microsoft.com/office/drawing/2014/main" id="{228E443E-3EAA-9F17-5C9D-87D73CD51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</a:t>
            </a:r>
          </a:p>
        </p:txBody>
      </p:sp>
      <p:sp>
        <p:nvSpPr>
          <p:cNvPr id="25702" name="Text Box 91">
            <a:extLst>
              <a:ext uri="{FF2B5EF4-FFF2-40B4-BE49-F238E27FC236}">
                <a16:creationId xmlns:a16="http://schemas.microsoft.com/office/drawing/2014/main" id="{FD9C7E5F-0D16-E2D2-866F-D544B8D37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933825"/>
            <a:ext cx="3887787" cy="58420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Første kolonne er observations-interval eller bare </a:t>
            </a:r>
            <a:r>
              <a:rPr lang="ja-JP" altLang="da-DK" sz="1600"/>
              <a:t>”</a:t>
            </a:r>
            <a:r>
              <a:rPr lang="da-DK" altLang="ja-JP" sz="1600">
                <a:solidFill>
                  <a:srgbClr val="FF0000"/>
                </a:solidFill>
                <a:latin typeface="Verdana" panose="020B0604030504040204" pitchFamily="34" charset="0"/>
              </a:rPr>
              <a:t>Interval</a:t>
            </a:r>
            <a:r>
              <a:rPr lang="ja-JP" altLang="da-DK" sz="1600"/>
              <a:t>”</a:t>
            </a:r>
            <a:endParaRPr lang="da-DK" altLang="da-DK" sz="16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B12A21E1-BCCC-B57C-A19F-CBAE54566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Lidt om intervaller</a:t>
            </a:r>
          </a:p>
        </p:txBody>
      </p:sp>
      <p:sp>
        <p:nvSpPr>
          <p:cNvPr id="117763" name="Text Box 3">
            <a:extLst>
              <a:ext uri="{FF2B5EF4-FFF2-40B4-BE49-F238E27FC236}">
                <a16:creationId xmlns:a16="http://schemas.microsoft.com/office/drawing/2014/main" id="{9F9E8839-2FF1-444C-5328-C12389610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77963"/>
            <a:ext cx="64087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31286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83515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35743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81463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27183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72903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18623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solidFill>
                  <a:srgbClr val="FF0000"/>
                </a:solidFill>
                <a:latin typeface="Verdana" panose="020B0604030504040204" pitchFamily="34" charset="0"/>
              </a:rPr>
              <a:t>Matematisk tilgang til intervaller:</a:t>
            </a:r>
          </a:p>
        </p:txBody>
      </p:sp>
      <p:graphicFrame>
        <p:nvGraphicFramePr>
          <p:cNvPr id="700523" name="Group 107">
            <a:extLst>
              <a:ext uri="{FF2B5EF4-FFF2-40B4-BE49-F238E27FC236}">
                <a16:creationId xmlns:a16="http://schemas.microsoft.com/office/drawing/2014/main" id="{886E00AB-C7BE-4558-8A24-0EFC4A91DDD3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2278063"/>
          <a:ext cx="8075612" cy="3455988"/>
        </p:xfrm>
        <a:graphic>
          <a:graphicData uri="http://schemas.openxmlformats.org/drawingml/2006/table">
            <a:tbl>
              <a:tblPr/>
              <a:tblGrid>
                <a:gridCol w="2019300">
                  <a:extLst>
                    <a:ext uri="{9D8B030D-6E8A-4147-A177-3AD203B41FA5}">
                      <a16:colId xmlns:a16="http://schemas.microsoft.com/office/drawing/2014/main" val="682885928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3802870382"/>
                    </a:ext>
                  </a:extLst>
                </a:gridCol>
                <a:gridCol w="2017712">
                  <a:extLst>
                    <a:ext uri="{9D8B030D-6E8A-4147-A177-3AD203B41FA5}">
                      <a16:colId xmlns:a16="http://schemas.microsoft.com/office/drawing/2014/main" val="3341513916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3883463540"/>
                    </a:ext>
                  </a:extLst>
                </a:gridCol>
              </a:tblGrid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Klamme-parenteser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CB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Uligheder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CB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Grafisk (tallinje)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CB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Forklaring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C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246661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[20,30]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20 ≤ x </a:t>
                      </a:r>
                      <a:r>
                        <a:rPr kumimoji="0" lang="en-US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≤ 30</a:t>
                      </a:r>
                      <a:endParaRPr kumimoji="0" lang="da-DK" altLang="da-DK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 20                        30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Fra og med 20 og til og med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8496061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]20,30]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20 </a:t>
                      </a:r>
                      <a:r>
                        <a:rPr kumimoji="0" lang="en-US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&lt; x ≤ 30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da-DK" alt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20                        30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Fra 20 og til og med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188723"/>
                  </a:ext>
                </a:extLst>
              </a:tr>
              <a:tr h="7207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[20,30[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20 ≤ x </a:t>
                      </a:r>
                      <a:r>
                        <a:rPr kumimoji="0" lang="en-US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&lt; 30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 20                        30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Fra og med 20 og til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295798"/>
                  </a:ext>
                </a:extLst>
              </a:tr>
              <a:tr h="7921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]20,30[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20 </a:t>
                      </a:r>
                      <a:r>
                        <a:rPr kumimoji="0" lang="en-US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&lt; x &lt; 30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da-DK" alt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20                        30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Fra 20 og til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914871"/>
                  </a:ext>
                </a:extLst>
              </a:tr>
            </a:tbl>
          </a:graphicData>
        </a:graphic>
      </p:graphicFrame>
      <p:sp>
        <p:nvSpPr>
          <p:cNvPr id="117796" name="Oval 66">
            <a:extLst>
              <a:ext uri="{FF2B5EF4-FFF2-40B4-BE49-F238E27FC236}">
                <a16:creationId xmlns:a16="http://schemas.microsoft.com/office/drawing/2014/main" id="{567BE3FE-4402-3FF2-1FE1-856CFD847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1238" y="3863975"/>
            <a:ext cx="144462" cy="1444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7797" name="Line 64">
            <a:extLst>
              <a:ext uri="{FF2B5EF4-FFF2-40B4-BE49-F238E27FC236}">
                <a16:creationId xmlns:a16="http://schemas.microsoft.com/office/drawing/2014/main" id="{CBA76C24-2836-47D8-7BBF-42460C0D177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60925" y="3286125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7798" name="Oval 65">
            <a:extLst>
              <a:ext uri="{FF2B5EF4-FFF2-40B4-BE49-F238E27FC236}">
                <a16:creationId xmlns:a16="http://schemas.microsoft.com/office/drawing/2014/main" id="{54FCA477-97D5-DFCB-E074-3C636BA28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214688"/>
            <a:ext cx="144463" cy="14446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7799" name="Oval 67">
            <a:extLst>
              <a:ext uri="{FF2B5EF4-FFF2-40B4-BE49-F238E27FC236}">
                <a16:creationId xmlns:a16="http://schemas.microsoft.com/office/drawing/2014/main" id="{DC641281-AAA4-BF3D-B0F8-A54A9678C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3214688"/>
            <a:ext cx="144463" cy="14446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7800" name="Line 85">
            <a:extLst>
              <a:ext uri="{FF2B5EF4-FFF2-40B4-BE49-F238E27FC236}">
                <a16:creationId xmlns:a16="http://schemas.microsoft.com/office/drawing/2014/main" id="{FFF805B5-65D3-69F9-A408-915BD0E167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64113" y="3933825"/>
            <a:ext cx="133350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7801" name="Oval 86">
            <a:extLst>
              <a:ext uri="{FF2B5EF4-FFF2-40B4-BE49-F238E27FC236}">
                <a16:creationId xmlns:a16="http://schemas.microsoft.com/office/drawing/2014/main" id="{EA58512F-BF90-44DB-711B-586D9F7D4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862388"/>
            <a:ext cx="144463" cy="14446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7802" name="Oval 88">
            <a:extLst>
              <a:ext uri="{FF2B5EF4-FFF2-40B4-BE49-F238E27FC236}">
                <a16:creationId xmlns:a16="http://schemas.microsoft.com/office/drawing/2014/main" id="{73F38ADA-A1E2-C9C4-CD75-85D00A699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1238" y="4583113"/>
            <a:ext cx="144462" cy="14446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7803" name="Line 89">
            <a:extLst>
              <a:ext uri="{FF2B5EF4-FFF2-40B4-BE49-F238E27FC236}">
                <a16:creationId xmlns:a16="http://schemas.microsoft.com/office/drawing/2014/main" id="{E08713D3-AB85-EDCA-1FDD-2A5CB20C19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64113" y="4652963"/>
            <a:ext cx="133350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7804" name="Oval 90">
            <a:extLst>
              <a:ext uri="{FF2B5EF4-FFF2-40B4-BE49-F238E27FC236}">
                <a16:creationId xmlns:a16="http://schemas.microsoft.com/office/drawing/2014/main" id="{001826AA-4158-0369-A520-3509931F3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4581525"/>
            <a:ext cx="144463" cy="14446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7805" name="Oval 91">
            <a:extLst>
              <a:ext uri="{FF2B5EF4-FFF2-40B4-BE49-F238E27FC236}">
                <a16:creationId xmlns:a16="http://schemas.microsoft.com/office/drawing/2014/main" id="{1B48E28C-32D6-32C5-6DE8-76A6FBB14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1238" y="5302250"/>
            <a:ext cx="144462" cy="1444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7806" name="Line 92">
            <a:extLst>
              <a:ext uri="{FF2B5EF4-FFF2-40B4-BE49-F238E27FC236}">
                <a16:creationId xmlns:a16="http://schemas.microsoft.com/office/drawing/2014/main" id="{2610B5D1-AD58-F2A5-FA36-D2D8BB49E5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64113" y="5372100"/>
            <a:ext cx="133350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7807" name="Oval 93">
            <a:extLst>
              <a:ext uri="{FF2B5EF4-FFF2-40B4-BE49-F238E27FC236}">
                <a16:creationId xmlns:a16="http://schemas.microsoft.com/office/drawing/2014/main" id="{F7FFBA9A-4DBB-5218-BD06-E193A2F70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5300663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6" name="Picture 462">
            <a:extLst>
              <a:ext uri="{FF2B5EF4-FFF2-40B4-BE49-F238E27FC236}">
                <a16:creationId xmlns:a16="http://schemas.microsoft.com/office/drawing/2014/main" id="{059485C6-9800-0612-D063-5E5FD2259A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83"/>
          <a:stretch>
            <a:fillRect/>
          </a:stretch>
        </p:blipFill>
        <p:spPr bwMode="auto">
          <a:xfrm>
            <a:off x="5076825" y="4365625"/>
            <a:ext cx="3743325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787" name="Text Box 459">
            <a:extLst>
              <a:ext uri="{FF2B5EF4-FFF2-40B4-BE49-F238E27FC236}">
                <a16:creationId xmlns:a16="http://schemas.microsoft.com/office/drawing/2014/main" id="{80480E51-2934-B283-CB84-08F2E7608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412875"/>
            <a:ext cx="3887787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162 - 183 - 171 - 157 - 170 - 166 - 192 - 177 - 183 - 185 - 179 - 164 - 168 - 169 - 175 - 148 - 188 - 173 - 172 - 180 - 193 - 177 - 177 - 165 - 174 - 171 - 167</a:t>
            </a:r>
          </a:p>
        </p:txBody>
      </p:sp>
      <p:pic>
        <p:nvPicPr>
          <p:cNvPr id="118788" name="Picture 458">
            <a:extLst>
              <a:ext uri="{FF2B5EF4-FFF2-40B4-BE49-F238E27FC236}">
                <a16:creationId xmlns:a16="http://schemas.microsoft.com/office/drawing/2014/main" id="{2B7F0E28-E868-95D7-B6F5-1EDE0E7042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60350"/>
            <a:ext cx="4465638" cy="253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789" name="Picture 261">
            <a:extLst>
              <a:ext uri="{FF2B5EF4-FFF2-40B4-BE49-F238E27FC236}">
                <a16:creationId xmlns:a16="http://schemas.microsoft.com/office/drawing/2014/main" id="{EDD50A6F-6F02-5227-D421-6671B11C3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292600"/>
            <a:ext cx="3095625" cy="245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790" name="Rectangle 2">
            <a:extLst>
              <a:ext uri="{FF2B5EF4-FFF2-40B4-BE49-F238E27FC236}">
                <a16:creationId xmlns:a16="http://schemas.microsoft.com/office/drawing/2014/main" id="{3148A149-8658-1F69-7ACE-6208DF078FEE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900113" y="3141663"/>
            <a:ext cx="7200900" cy="136683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a-DK" altLang="da-DK" sz="4000" b="1">
                <a:solidFill>
                  <a:srgbClr val="FF0000"/>
                </a:solidFill>
                <a:latin typeface="Verdana" panose="020B0604030504040204" pitchFamily="34" charset="0"/>
              </a:rPr>
              <a:t>Grupperede observationssæt</a:t>
            </a:r>
          </a:p>
        </p:txBody>
      </p:sp>
      <p:sp>
        <p:nvSpPr>
          <p:cNvPr id="118791" name="Text Box 460">
            <a:extLst>
              <a:ext uri="{FF2B5EF4-FFF2-40B4-BE49-F238E27FC236}">
                <a16:creationId xmlns:a16="http://schemas.microsoft.com/office/drawing/2014/main" id="{4750BCF7-06D8-D890-92FF-99B03FBD906D}"/>
              </a:ext>
            </a:extLst>
          </p:cNvPr>
          <p:cNvSpPr txBox="1">
            <a:spLocks noChangeArrowheads="1"/>
          </p:cNvSpPr>
          <p:nvPr/>
        </p:nvSpPr>
        <p:spPr bwMode="auto">
          <a:xfrm rot="2961279">
            <a:off x="6931025" y="2365376"/>
            <a:ext cx="21288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>
                <a:latin typeface="Verdana" panose="020B0604030504040204" pitchFamily="34" charset="0"/>
              </a:rPr>
              <a:t>Typeintervallet</a:t>
            </a:r>
          </a:p>
        </p:txBody>
      </p:sp>
      <p:sp>
        <p:nvSpPr>
          <p:cNvPr id="118792" name="Text Box 461">
            <a:extLst>
              <a:ext uri="{FF2B5EF4-FFF2-40B4-BE49-F238E27FC236}">
                <a16:creationId xmlns:a16="http://schemas.microsoft.com/office/drawing/2014/main" id="{2160F628-D267-1C71-B9DC-BEAA4C0FB1B2}"/>
              </a:ext>
            </a:extLst>
          </p:cNvPr>
          <p:cNvSpPr txBox="1">
            <a:spLocks noChangeArrowheads="1"/>
          </p:cNvSpPr>
          <p:nvPr/>
        </p:nvSpPr>
        <p:spPr bwMode="auto">
          <a:xfrm rot="460799">
            <a:off x="2484438" y="5157788"/>
            <a:ext cx="2427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400" b="1">
                <a:solidFill>
                  <a:srgbClr val="009900"/>
                </a:solidFill>
                <a:latin typeface="Verdana" panose="020B0604030504040204" pitchFamily="34" charset="0"/>
              </a:rPr>
              <a:t>Kvartilsættet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51AB0D8-274D-C610-629C-914502DE6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573554" name="Group 114">
            <a:extLst>
              <a:ext uri="{FF2B5EF4-FFF2-40B4-BE49-F238E27FC236}">
                <a16:creationId xmlns:a16="http://schemas.microsoft.com/office/drawing/2014/main" id="{4EC0EBC6-18A4-4ED1-AB90-729A41D41456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175254"/>
        </p:xfrm>
        <a:graphic>
          <a:graphicData uri="http://schemas.openxmlformats.org/drawingml/2006/table">
            <a:tbl>
              <a:tblPr/>
              <a:tblGrid>
                <a:gridCol w="112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6725" name="Text Box 89">
            <a:extLst>
              <a:ext uri="{FF2B5EF4-FFF2-40B4-BE49-F238E27FC236}">
                <a16:creationId xmlns:a16="http://schemas.microsoft.com/office/drawing/2014/main" id="{8D4BCE54-E656-DC01-2A6D-C807B3E99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</a:t>
            </a:r>
          </a:p>
        </p:txBody>
      </p:sp>
      <p:sp>
        <p:nvSpPr>
          <p:cNvPr id="26726" name="Text Box 90">
            <a:extLst>
              <a:ext uri="{FF2B5EF4-FFF2-40B4-BE49-F238E27FC236}">
                <a16:creationId xmlns:a16="http://schemas.microsoft.com/office/drawing/2014/main" id="{664BBB6F-6889-650D-CAAC-389AFD908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933825"/>
            <a:ext cx="3887787" cy="254000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Her skrives de forskellige, valgte intervaller på formen: ]150,155].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Klammeparenteserne, ], angiver, om intervalendepunktet er med i intervallet eller ikke med.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Klammeparentesen illustrerer en hånd, der griber om de tal, der er med, og vender væk fra tal, der ikke er med…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30469EEC-8A14-4B17-4B75-53DC01BAA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574595" name="Group 131">
            <a:extLst>
              <a:ext uri="{FF2B5EF4-FFF2-40B4-BE49-F238E27FC236}">
                <a16:creationId xmlns:a16="http://schemas.microsoft.com/office/drawing/2014/main" id="{E93F6D21-6EC9-48B7-8C7D-F5D1D5C7DC08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175254"/>
        </p:xfrm>
        <a:graphic>
          <a:graphicData uri="http://schemas.openxmlformats.org/drawingml/2006/table">
            <a:tbl>
              <a:tblPr/>
              <a:tblGrid>
                <a:gridCol w="112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7749" name="Text Box 89">
            <a:extLst>
              <a:ext uri="{FF2B5EF4-FFF2-40B4-BE49-F238E27FC236}">
                <a16:creationId xmlns:a16="http://schemas.microsoft.com/office/drawing/2014/main" id="{DEFE3385-297E-FDDA-9CCE-19829C889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</a:t>
            </a:r>
          </a:p>
        </p:txBody>
      </p:sp>
      <p:sp>
        <p:nvSpPr>
          <p:cNvPr id="27750" name="Text Box 90">
            <a:extLst>
              <a:ext uri="{FF2B5EF4-FFF2-40B4-BE49-F238E27FC236}">
                <a16:creationId xmlns:a16="http://schemas.microsoft.com/office/drawing/2014/main" id="{612AD0E2-F81D-1756-9708-55F64DC7B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933825"/>
            <a:ext cx="3887787" cy="1806575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På samme måde fortsættes med alle intervallerne.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Bemærk, at alle klammer vender samme vej, og at alle slutpunkter i et givent interval går igen som begyndelsespunktet i det næste interval!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83ADC98-B01D-B19B-AF53-19675AF2F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575609" name="Group 121">
            <a:extLst>
              <a:ext uri="{FF2B5EF4-FFF2-40B4-BE49-F238E27FC236}">
                <a16:creationId xmlns:a16="http://schemas.microsoft.com/office/drawing/2014/main" id="{1A58E54A-3C54-4015-92BF-A8F8F057493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175254"/>
        </p:xfrm>
        <a:graphic>
          <a:graphicData uri="http://schemas.openxmlformats.org/drawingml/2006/table">
            <a:tbl>
              <a:tblPr/>
              <a:tblGrid>
                <a:gridCol w="112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8773" name="Text Box 89">
            <a:extLst>
              <a:ext uri="{FF2B5EF4-FFF2-40B4-BE49-F238E27FC236}">
                <a16:creationId xmlns:a16="http://schemas.microsoft.com/office/drawing/2014/main" id="{CF9706F9-8A86-835A-A965-4897286C0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</a:t>
            </a:r>
          </a:p>
        </p:txBody>
      </p:sp>
      <p:sp>
        <p:nvSpPr>
          <p:cNvPr id="28774" name="Text Box 90">
            <a:extLst>
              <a:ext uri="{FF2B5EF4-FFF2-40B4-BE49-F238E27FC236}">
                <a16:creationId xmlns:a16="http://schemas.microsoft.com/office/drawing/2014/main" id="{451DCC6D-4360-CB59-637B-3E8994771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933825"/>
            <a:ext cx="3887787" cy="58420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Næste kolonne navngives: </a:t>
            </a:r>
            <a:r>
              <a:rPr lang="da-DK" altLang="da-DK" sz="1600">
                <a:solidFill>
                  <a:srgbClr val="FF0000"/>
                </a:solidFill>
                <a:latin typeface="Verdana" panose="020B0604030504040204" pitchFamily="34" charset="0"/>
              </a:rPr>
              <a:t>Interval-hyppighed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CB11B57-6703-E88D-B22A-7D1B8C983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576627" name="Group 115">
            <a:extLst>
              <a:ext uri="{FF2B5EF4-FFF2-40B4-BE49-F238E27FC236}">
                <a16:creationId xmlns:a16="http://schemas.microsoft.com/office/drawing/2014/main" id="{916396E9-0060-446C-A30F-0FA2283DAA4B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175254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9797" name="Text Box 89">
            <a:extLst>
              <a:ext uri="{FF2B5EF4-FFF2-40B4-BE49-F238E27FC236}">
                <a16:creationId xmlns:a16="http://schemas.microsoft.com/office/drawing/2014/main" id="{87073B5A-41F4-BCE4-DFB0-4703ADA13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</a:t>
            </a:r>
          </a:p>
        </p:txBody>
      </p:sp>
      <p:sp>
        <p:nvSpPr>
          <p:cNvPr id="29798" name="Text Box 90">
            <a:extLst>
              <a:ext uri="{FF2B5EF4-FFF2-40B4-BE49-F238E27FC236}">
                <a16:creationId xmlns:a16="http://schemas.microsoft.com/office/drawing/2014/main" id="{B3E41F00-624B-A066-1FD6-95F5D3339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933825"/>
            <a:ext cx="3887787" cy="10731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I denne kolonne skrives, hvor mange af dataene i observations-sættet, der hører hjemme i de respektive intervaller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FAAD090-B7B2-67F5-3E37-7B4C2FD3A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585840" name="Group 112">
            <a:extLst>
              <a:ext uri="{FF2B5EF4-FFF2-40B4-BE49-F238E27FC236}">
                <a16:creationId xmlns:a16="http://schemas.microsoft.com/office/drawing/2014/main" id="{ACAE06FA-2262-4812-B37B-A12BDE7DD21A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175254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0821" name="Text Box 89">
            <a:extLst>
              <a:ext uri="{FF2B5EF4-FFF2-40B4-BE49-F238E27FC236}">
                <a16:creationId xmlns:a16="http://schemas.microsoft.com/office/drawing/2014/main" id="{37E5287A-CBDE-C9D4-F9FE-A4BF4A5AC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162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183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171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157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170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166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rgbClr val="FF0000"/>
                </a:solidFill>
                <a:latin typeface="Verdana" panose="020B0604030504040204" pitchFamily="34" charset="0"/>
              </a:rPr>
              <a:t>192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177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183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185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179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164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168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169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175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154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188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173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172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180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rgbClr val="FF0000"/>
                </a:solidFill>
                <a:latin typeface="Verdana" panose="020B0604030504040204" pitchFamily="34" charset="0"/>
              </a:rPr>
              <a:t>193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177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177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165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174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171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807FB199-A3F5-AD19-1454-9725ED0E6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586865" name="Group 113">
            <a:extLst>
              <a:ext uri="{FF2B5EF4-FFF2-40B4-BE49-F238E27FC236}">
                <a16:creationId xmlns:a16="http://schemas.microsoft.com/office/drawing/2014/main" id="{96FD4DE6-DB78-4921-84FD-12B2A0F5A02D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175254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1845" name="Text Box 89">
            <a:extLst>
              <a:ext uri="{FF2B5EF4-FFF2-40B4-BE49-F238E27FC236}">
                <a16:creationId xmlns:a16="http://schemas.microsoft.com/office/drawing/2014/main" id="{7E9545C9-AC28-23AC-D76E-237CB6E60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162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183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171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157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170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166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192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177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183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185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179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164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168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169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175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154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188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173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172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180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193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177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177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165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174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171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167</a:t>
            </a:r>
          </a:p>
        </p:txBody>
      </p:sp>
      <p:sp>
        <p:nvSpPr>
          <p:cNvPr id="31846" name="Text Box 90">
            <a:extLst>
              <a:ext uri="{FF2B5EF4-FFF2-40B4-BE49-F238E27FC236}">
                <a16:creationId xmlns:a16="http://schemas.microsoft.com/office/drawing/2014/main" id="{CD0FB188-FF9C-73B7-0F7A-8622625F2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933825"/>
            <a:ext cx="3887787" cy="1317625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Man kan checke, om man har talt rigtigt ved at lægge tallene i Interval-hyppigheds-kolonnen sammen. Så skulle man gerne få </a:t>
            </a:r>
            <a:r>
              <a:rPr lang="da-DK" altLang="da-DK" sz="1600" b="1">
                <a:solidFill>
                  <a:srgbClr val="CC0000"/>
                </a:solidFill>
                <a:latin typeface="Verdana" panose="020B0604030504040204" pitchFamily="34" charset="0"/>
              </a:rPr>
              <a:t>27</a:t>
            </a:r>
            <a:r>
              <a:rPr lang="da-DK" altLang="da-DK" sz="1600">
                <a:latin typeface="Verdana" panose="020B0604030504040204" pitchFamily="34" charset="0"/>
              </a:rPr>
              <a:t> (= antal data)</a:t>
            </a:r>
          </a:p>
        </p:txBody>
      </p:sp>
      <p:sp>
        <p:nvSpPr>
          <p:cNvPr id="31847" name="Line 114">
            <a:extLst>
              <a:ext uri="{FF2B5EF4-FFF2-40B4-BE49-F238E27FC236}">
                <a16:creationId xmlns:a16="http://schemas.microsoft.com/office/drawing/2014/main" id="{4363DC75-56BE-1400-C44F-44F7E26424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27313" y="5157788"/>
            <a:ext cx="208915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2DBD6A8-2191-2E71-85D9-527000354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587889" name="Group 113">
            <a:extLst>
              <a:ext uri="{FF2B5EF4-FFF2-40B4-BE49-F238E27FC236}">
                <a16:creationId xmlns:a16="http://schemas.microsoft.com/office/drawing/2014/main" id="{B46BAEB0-9966-4E13-8EAB-046D66FBEC43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175254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2869" name="Text Box 89">
            <a:extLst>
              <a:ext uri="{FF2B5EF4-FFF2-40B4-BE49-F238E27FC236}">
                <a16:creationId xmlns:a16="http://schemas.microsoft.com/office/drawing/2014/main" id="{9BF274D9-5495-A6FB-AD77-9CC77C3EB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162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183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171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157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170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166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192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177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183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185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179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164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168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169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175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154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188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173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172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180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193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177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177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165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174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171</a:t>
            </a:r>
            <a:r>
              <a:rPr lang="da-DK" altLang="da-DK">
                <a:latin typeface="Verdana" panose="020B0604030504040204" pitchFamily="34" charset="0"/>
              </a:rPr>
              <a:t> - </a:t>
            </a:r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167</a:t>
            </a:r>
          </a:p>
        </p:txBody>
      </p:sp>
      <p:sp>
        <p:nvSpPr>
          <p:cNvPr id="32870" name="Text Box 114">
            <a:extLst>
              <a:ext uri="{FF2B5EF4-FFF2-40B4-BE49-F238E27FC236}">
                <a16:creationId xmlns:a16="http://schemas.microsoft.com/office/drawing/2014/main" id="{4DE2138C-D2AB-D915-7A20-C775B7835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933825"/>
            <a:ext cx="3887787" cy="10731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Tredje kolonne navngives: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Interval-frekvens</a:t>
            </a:r>
            <a:r>
              <a:rPr lang="da-DK" altLang="da-DK" sz="1600">
                <a:latin typeface="Verdana" panose="020B0604030504040204" pitchFamily="34" charset="0"/>
              </a:rPr>
              <a:t>.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Her omregnes interval-hyppighederne til procent.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71684C1-EA8A-D48F-2EBA-0C2D0F190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588803" name="Group 3">
            <a:extLst>
              <a:ext uri="{FF2B5EF4-FFF2-40B4-BE49-F238E27FC236}">
                <a16:creationId xmlns:a16="http://schemas.microsoft.com/office/drawing/2014/main" id="{3699B3BA-220A-4CCD-B6E7-C9861A935934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175254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3893" name="Text Box 102">
            <a:extLst>
              <a:ext uri="{FF2B5EF4-FFF2-40B4-BE49-F238E27FC236}">
                <a16:creationId xmlns:a16="http://schemas.microsoft.com/office/drawing/2014/main" id="{B98FDCC5-DADC-3D5D-E30A-8FE254186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933825"/>
            <a:ext cx="3887787" cy="10731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Tredje kolonne navngives: Interval-frekvens.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Her omregnes interval-hyppighederne til procent.</a:t>
            </a:r>
          </a:p>
        </p:txBody>
      </p:sp>
      <p:grpSp>
        <p:nvGrpSpPr>
          <p:cNvPr id="33894" name="Group 103">
            <a:extLst>
              <a:ext uri="{FF2B5EF4-FFF2-40B4-BE49-F238E27FC236}">
                <a16:creationId xmlns:a16="http://schemas.microsoft.com/office/drawing/2014/main" id="{CF20A8F6-4D9E-00BF-A847-7CC6FF1AAA9B}"/>
              </a:ext>
            </a:extLst>
          </p:cNvPr>
          <p:cNvGrpSpPr>
            <a:grpSpLocks/>
          </p:cNvGrpSpPr>
          <p:nvPr/>
        </p:nvGrpSpPr>
        <p:grpSpPr bwMode="auto">
          <a:xfrm>
            <a:off x="6877050" y="1700213"/>
            <a:ext cx="1870075" cy="1331912"/>
            <a:chOff x="4332" y="1071"/>
            <a:chExt cx="1178" cy="839"/>
          </a:xfrm>
        </p:grpSpPr>
        <p:sp>
          <p:nvSpPr>
            <p:cNvPr id="33895" name="Text Box 104">
              <a:extLst>
                <a:ext uri="{FF2B5EF4-FFF2-40B4-BE49-F238E27FC236}">
                  <a16:creationId xmlns:a16="http://schemas.microsoft.com/office/drawing/2014/main" id="{077C7163-3F99-6F65-A705-D1252780F3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2" y="1071"/>
              <a:ext cx="1178" cy="839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defTabSz="4445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885825" indent="-342900" defTabSz="4445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408113" indent="-342900" defTabSz="4445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930400" indent="-342900" defTabSz="4445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452688" indent="-342900" defTabSz="4445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909888" indent="-342900" defTabSz="4445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3367088" indent="-342900" defTabSz="4445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824288" indent="-342900" defTabSz="4445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4281488" indent="-342900" defTabSz="4445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 </a:t>
              </a:r>
              <a:endParaRPr lang="en-US" altLang="da-DK">
                <a:latin typeface="Verdana" panose="020B0604030504040204" pitchFamily="34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en-US" altLang="da-DK">
                <a:latin typeface="Verdana" panose="020B0604030504040204" pitchFamily="34" charset="0"/>
              </a:endParaRPr>
            </a:p>
            <a:p>
              <a:pPr eaLnBrk="1" hangingPunct="1"/>
              <a:endParaRPr lang="en-US" altLang="da-DK">
                <a:latin typeface="Verdana" panose="020B0604030504040204" pitchFamily="34" charset="0"/>
              </a:endParaRPr>
            </a:p>
            <a:p>
              <a:pPr eaLnBrk="1" hangingPunct="1"/>
              <a:endParaRPr lang="en-US" altLang="da-DK">
                <a:latin typeface="Verdana" panose="020B0604030504040204" pitchFamily="34" charset="0"/>
              </a:endParaRPr>
            </a:p>
          </p:txBody>
        </p:sp>
        <p:grpSp>
          <p:nvGrpSpPr>
            <p:cNvPr id="33896" name="Group 105">
              <a:extLst>
                <a:ext uri="{FF2B5EF4-FFF2-40B4-BE49-F238E27FC236}">
                  <a16:creationId xmlns:a16="http://schemas.microsoft.com/office/drawing/2014/main" id="{63CDB68C-9F51-9392-DBFF-90C1193F49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58" y="1270"/>
              <a:ext cx="726" cy="419"/>
              <a:chOff x="3923" y="1270"/>
              <a:chExt cx="726" cy="419"/>
            </a:xfrm>
          </p:grpSpPr>
          <p:sp>
            <p:nvSpPr>
              <p:cNvPr id="33897" name="Text Box 106">
                <a:extLst>
                  <a:ext uri="{FF2B5EF4-FFF2-40B4-BE49-F238E27FC236}">
                    <a16:creationId xmlns:a16="http://schemas.microsoft.com/office/drawing/2014/main" id="{C237B430-C380-0F51-85FC-DBDDDD59A6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23" y="1270"/>
                <a:ext cx="726" cy="2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4445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defTabSz="4445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defTabSz="4445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defTabSz="4445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defTabSz="4445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445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445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445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445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a-DK" altLang="da-DK">
                    <a:latin typeface="Verdana" panose="020B0604030504040204" pitchFamily="34" charset="0"/>
                  </a:rPr>
                  <a:t> </a:t>
                </a:r>
                <a:r>
                  <a:rPr lang="da-DK" altLang="da-DK">
                    <a:solidFill>
                      <a:srgbClr val="FF0000"/>
                    </a:solidFill>
                    <a:latin typeface="Verdana" panose="020B0604030504040204" pitchFamily="34" charset="0"/>
                  </a:rPr>
                  <a:t>1</a:t>
                </a:r>
                <a:r>
                  <a:rPr lang="da-DK" altLang="da-DK">
                    <a:latin typeface="Verdana" panose="020B0604030504040204" pitchFamily="34" charset="0"/>
                  </a:rPr>
                  <a:t> </a:t>
                </a:r>
                <a:r>
                  <a:rPr lang="en-US" altLang="da-DK">
                    <a:latin typeface="Verdana" panose="020B0604030504040204" pitchFamily="34" charset="0"/>
                  </a:rPr>
                  <a:t>· 100</a:t>
                </a:r>
              </a:p>
            </p:txBody>
          </p:sp>
          <p:sp>
            <p:nvSpPr>
              <p:cNvPr id="33898" name="Line 107">
                <a:extLst>
                  <a:ext uri="{FF2B5EF4-FFF2-40B4-BE49-F238E27FC236}">
                    <a16:creationId xmlns:a16="http://schemas.microsoft.com/office/drawing/2014/main" id="{944850E1-4125-E6F0-4910-4D46F5E66E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9" y="1480"/>
                <a:ext cx="63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a-DK"/>
              </a:p>
            </p:txBody>
          </p:sp>
          <p:sp>
            <p:nvSpPr>
              <p:cNvPr id="33899" name="Text Box 108">
                <a:extLst>
                  <a:ext uri="{FF2B5EF4-FFF2-40B4-BE49-F238E27FC236}">
                    <a16:creationId xmlns:a16="http://schemas.microsoft.com/office/drawing/2014/main" id="{1AAB1E36-9336-0F0A-6249-3F8465D881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05" y="1458"/>
                <a:ext cx="36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4445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885825" indent="-342900" defTabSz="4445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408113" indent="-342900" defTabSz="4445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930400" indent="-342900" defTabSz="4445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452688" indent="-342900" defTabSz="4445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909888" indent="-342900" defTabSz="4445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3367088" indent="-342900" defTabSz="4445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824288" indent="-342900" defTabSz="4445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4281488" indent="-342900" defTabSz="4445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a-DK" altLang="da-DK">
                    <a:latin typeface="Verdana" panose="020B0604030504040204" pitchFamily="34" charset="0"/>
                  </a:rPr>
                  <a:t> 27</a:t>
                </a:r>
                <a:endParaRPr lang="en-US" altLang="da-DK">
                  <a:latin typeface="Verdana" panose="020B060403050404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65A374DF-1C88-690D-008A-5396C9062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599043" name="Group 3">
            <a:extLst>
              <a:ext uri="{FF2B5EF4-FFF2-40B4-BE49-F238E27FC236}">
                <a16:creationId xmlns:a16="http://schemas.microsoft.com/office/drawing/2014/main" id="{BB8CF86B-7D9D-4C9C-B1E5-9437DB28C095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175254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4917" name="Text Box 107">
            <a:extLst>
              <a:ext uri="{FF2B5EF4-FFF2-40B4-BE49-F238E27FC236}">
                <a16:creationId xmlns:a16="http://schemas.microsoft.com/office/drawing/2014/main" id="{8C7A856F-FC55-B87E-F404-A95F73694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429000"/>
            <a:ext cx="3887787" cy="20510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Check om du har regnet rigtigt ved at lægge tallene i denne kolonne sammen. Så skulle man gerne få </a:t>
            </a:r>
            <a:r>
              <a:rPr lang="da-DK" altLang="da-DK" sz="1600" b="1">
                <a:solidFill>
                  <a:srgbClr val="CC0000"/>
                </a:solidFill>
                <a:latin typeface="Verdana" panose="020B0604030504040204" pitchFamily="34" charset="0"/>
              </a:rPr>
              <a:t>100</a:t>
            </a:r>
            <a:r>
              <a:rPr lang="da-DK" altLang="da-DK" sz="1600">
                <a:latin typeface="Verdana" panose="020B0604030504040204" pitchFamily="34" charset="0"/>
              </a:rPr>
              <a:t>.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Da der kan være tale om afrundede tal, når du udregner procenterne, kan summen afvige lidt fra 100.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Mellem 99,8 og 100,2 er OK!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A9D24DC-81A4-5A3F-02C9-EF1B6BE51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Grupperede observationssæt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672CB9FF-B5E5-9EA9-C893-E039DE027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171825"/>
            <a:ext cx="82089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a-DK" altLang="da-DK" sz="4400" b="1">
                <a:solidFill>
                  <a:srgbClr val="006600"/>
                </a:solidFill>
                <a:latin typeface="Verdana" panose="020B0604030504040204" pitchFamily="34" charset="0"/>
              </a:rPr>
              <a:t>1. skemaet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40583E82-6DEB-6EEB-9E4B-DF50D5D7B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00168" name="Group 104">
            <a:extLst>
              <a:ext uri="{FF2B5EF4-FFF2-40B4-BE49-F238E27FC236}">
                <a16:creationId xmlns:a16="http://schemas.microsoft.com/office/drawing/2014/main" id="{486E4FDF-A229-4655-B307-DF63E6A1199A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41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5941" name="Text Box 102">
            <a:extLst>
              <a:ext uri="{FF2B5EF4-FFF2-40B4-BE49-F238E27FC236}">
                <a16:creationId xmlns:a16="http://schemas.microsoft.com/office/drawing/2014/main" id="{26DC489A-AF5D-3C66-27C6-826FA8BD4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429000"/>
            <a:ext cx="3887787" cy="1806575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(valgfri) Fjerde kolonne navngives </a:t>
            </a:r>
            <a:r>
              <a:rPr lang="da-DK" altLang="da-DK" sz="1600">
                <a:solidFill>
                  <a:srgbClr val="FF0000"/>
                </a:solidFill>
                <a:latin typeface="Verdana" panose="020B0604030504040204" pitchFamily="34" charset="0"/>
              </a:rPr>
              <a:t>kumuleret interval-hyppighed</a:t>
            </a:r>
            <a:r>
              <a:rPr lang="da-DK" altLang="da-DK" sz="1600">
                <a:latin typeface="Verdana" panose="020B0604030504040204" pitchFamily="34" charset="0"/>
              </a:rPr>
              <a:t>.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Her skriver man, hvor ud for hvert interval, hvor mange data, der i observationssættet er mindre end eller lig tallet i intervallets slut-endepunkt.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2797E9C-DBF8-B738-8601-40EBFF8E1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09283" name="Group 3">
            <a:extLst>
              <a:ext uri="{FF2B5EF4-FFF2-40B4-BE49-F238E27FC236}">
                <a16:creationId xmlns:a16="http://schemas.microsoft.com/office/drawing/2014/main" id="{6217DAA9-E54A-4D87-9D5E-98B9CACA16CF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41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</a:t>
                      </a: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195</a:t>
                      </a: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6965" name="Text Box 101">
            <a:extLst>
              <a:ext uri="{FF2B5EF4-FFF2-40B4-BE49-F238E27FC236}">
                <a16:creationId xmlns:a16="http://schemas.microsoft.com/office/drawing/2014/main" id="{18150965-5616-3B60-B2CB-8119D5377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429000"/>
            <a:ext cx="3887787" cy="828675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Hvor mange gange forekommer værdien </a:t>
            </a:r>
            <a:r>
              <a:rPr lang="da-DK" altLang="da-DK" sz="1600">
                <a:solidFill>
                  <a:srgbClr val="FF0000"/>
                </a:solidFill>
                <a:latin typeface="Verdana" panose="020B0604030504040204" pitchFamily="34" charset="0"/>
              </a:rPr>
              <a:t>195</a:t>
            </a:r>
            <a:r>
              <a:rPr lang="da-DK" altLang="da-DK" sz="1600">
                <a:latin typeface="Verdana" panose="020B0604030504040204" pitchFamily="34" charset="0"/>
              </a:rPr>
              <a:t> eller en mindre værdi i observationssættet?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EE034A60-9685-5CDE-3B99-AA04C8BBFF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10307" name="Group 3">
            <a:extLst>
              <a:ext uri="{FF2B5EF4-FFF2-40B4-BE49-F238E27FC236}">
                <a16:creationId xmlns:a16="http://schemas.microsoft.com/office/drawing/2014/main" id="{9AE75910-1A21-45A7-8859-842368433B46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41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7989" name="Text Box 102">
            <a:extLst>
              <a:ext uri="{FF2B5EF4-FFF2-40B4-BE49-F238E27FC236}">
                <a16:creationId xmlns:a16="http://schemas.microsoft.com/office/drawing/2014/main" id="{F0B092CC-00BF-7B16-15A0-17647BE62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429000"/>
            <a:ext cx="3887787" cy="58420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Femte kolonne navngives </a:t>
            </a:r>
            <a:r>
              <a:rPr lang="da-DK" altLang="da-DK" sz="1600">
                <a:solidFill>
                  <a:srgbClr val="FF0000"/>
                </a:solidFill>
                <a:latin typeface="Verdana" panose="020B0604030504040204" pitchFamily="34" charset="0"/>
              </a:rPr>
              <a:t>kumuleret interval-frekvens</a:t>
            </a:r>
            <a:r>
              <a:rPr lang="da-DK" altLang="da-DK" sz="1600">
                <a:latin typeface="Verdana" panose="020B060403050404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F86CA60-7CE2-F482-25B6-419B6DD66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11331" name="Group 3">
            <a:extLst>
              <a:ext uri="{FF2B5EF4-FFF2-40B4-BE49-F238E27FC236}">
                <a16:creationId xmlns:a16="http://schemas.microsoft.com/office/drawing/2014/main" id="{9AB01952-EDC4-4A6F-AF10-69D8A278DB50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41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9013" name="Text Box 102">
            <a:extLst>
              <a:ext uri="{FF2B5EF4-FFF2-40B4-BE49-F238E27FC236}">
                <a16:creationId xmlns:a16="http://schemas.microsoft.com/office/drawing/2014/main" id="{380B0587-A2E8-37CA-303D-1B30E6DA9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429000"/>
            <a:ext cx="3887787" cy="156210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Værdierne i denne kolonne findes på samme måde, som man fandt værdierne i Interval-frekvens-kolonnen, altså ved at omsætte Kumuleret interval-hyppigheds-værdierne til %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A90C277B-45F8-BFC8-3B0C-1775AF2FA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12355" name="Group 3">
            <a:extLst>
              <a:ext uri="{FF2B5EF4-FFF2-40B4-BE49-F238E27FC236}">
                <a16:creationId xmlns:a16="http://schemas.microsoft.com/office/drawing/2014/main" id="{B877EEAA-2AEE-44BA-878D-DE772EB41B2D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41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11067924-9197-B184-C1D2-6C4278585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13379" name="Group 3">
            <a:extLst>
              <a:ext uri="{FF2B5EF4-FFF2-40B4-BE49-F238E27FC236}">
                <a16:creationId xmlns:a16="http://schemas.microsoft.com/office/drawing/2014/main" id="{649C3F61-8B8C-4A57-89FE-9AA8D2EC5E0D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41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Interval-midtpunkt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1061" name="Text Box 102">
            <a:extLst>
              <a:ext uri="{FF2B5EF4-FFF2-40B4-BE49-F238E27FC236}">
                <a16:creationId xmlns:a16="http://schemas.microsoft.com/office/drawing/2014/main" id="{D1851014-61CC-6298-5BB4-9FA9A7BAB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429000"/>
            <a:ext cx="3887787" cy="181610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Sjette kolonne navngives </a:t>
            </a:r>
            <a:r>
              <a:rPr lang="da-DK" altLang="da-DK" sz="1600">
                <a:solidFill>
                  <a:srgbClr val="FF0000"/>
                </a:solidFill>
                <a:latin typeface="Verdana" panose="020B0604030504040204" pitchFamily="34" charset="0"/>
              </a:rPr>
              <a:t>interval-midtpunkt</a:t>
            </a:r>
            <a:r>
              <a:rPr lang="da-DK" altLang="da-DK" sz="1600">
                <a:latin typeface="Verdana" panose="020B0604030504040204" pitchFamily="34" charset="0"/>
              </a:rPr>
              <a:t>.</a:t>
            </a:r>
            <a:br>
              <a:rPr lang="da-DK" altLang="da-DK" sz="1600">
                <a:latin typeface="Verdana" panose="020B0604030504040204" pitchFamily="34" charset="0"/>
              </a:rPr>
            </a:br>
            <a:r>
              <a:rPr lang="da-DK" altLang="da-DK" sz="1600">
                <a:latin typeface="Verdana" panose="020B0604030504040204" pitchFamily="34" charset="0"/>
              </a:rPr>
              <a:t>Denne kolonne bruges som en mellemregning til at beregne middeltallet. </a:t>
            </a:r>
            <a:r>
              <a:rPr lang="da-DK" altLang="da-DK" sz="1600">
                <a:solidFill>
                  <a:srgbClr val="0000FF"/>
                </a:solidFill>
                <a:latin typeface="Verdana" panose="020B0604030504040204" pitchFamily="34" charset="0"/>
              </a:rPr>
              <a:t>Sjette og syvende koloner er hjælp til at regne middelværdien</a:t>
            </a:r>
            <a:r>
              <a:rPr lang="da-DK" altLang="da-DK" sz="1600">
                <a:latin typeface="Verdana" panose="020B0604030504040204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634F73B3-05E8-C9A7-C77D-0BB636A0E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14502" name="Group 102">
            <a:extLst>
              <a:ext uri="{FF2B5EF4-FFF2-40B4-BE49-F238E27FC236}">
                <a16:creationId xmlns:a16="http://schemas.microsoft.com/office/drawing/2014/main" id="{580C138C-41BB-41A8-B65D-0D6E15A4E00C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41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Interval-midtpunkt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</a:t>
                      </a: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150</a:t>
                      </a: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,</a:t>
                      </a: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155</a:t>
                      </a: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152,5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2085" name="Text Box 101">
            <a:extLst>
              <a:ext uri="{FF2B5EF4-FFF2-40B4-BE49-F238E27FC236}">
                <a16:creationId xmlns:a16="http://schemas.microsoft.com/office/drawing/2014/main" id="{FBEA5B12-B9E4-7026-B55B-DE2C2DF3D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429000"/>
            <a:ext cx="3887787" cy="156210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I kolonnen angives midterste værdi i intervallet. Dette findes nemmest ved at lægge intervallets endepunkter sammen og dividere denne sum med 2.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F.eks. </a:t>
            </a:r>
            <a:r>
              <a:rPr lang="da-DK" altLang="da-DK" sz="1600">
                <a:solidFill>
                  <a:srgbClr val="FF0000"/>
                </a:solidFill>
                <a:latin typeface="Verdana" panose="020B0604030504040204" pitchFamily="34" charset="0"/>
              </a:rPr>
              <a:t>(150+155)/2 = 152,5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432646C-3614-17DC-BAE7-6B3C7855E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15427" name="Group 3">
            <a:extLst>
              <a:ext uri="{FF2B5EF4-FFF2-40B4-BE49-F238E27FC236}">
                <a16:creationId xmlns:a16="http://schemas.microsoft.com/office/drawing/2014/main" id="{DDABA45D-2B74-4CF5-B520-DE57B55E0A0B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41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Interval-midtpunkt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152,5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157,5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162,5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167,5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172,5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177,5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182,5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187,5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192,5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0A8B11F7-F8F8-301E-2BCC-7AA2D25FE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701443" name="Group 3">
            <a:extLst>
              <a:ext uri="{FF2B5EF4-FFF2-40B4-BE49-F238E27FC236}">
                <a16:creationId xmlns:a16="http://schemas.microsoft.com/office/drawing/2014/main" id="{6E6AEE9E-661F-4B8F-B28D-236095146CC9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41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interval-hyppighed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Interval-midtpunkt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</a:t>
                      </a: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150</a:t>
                      </a: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,</a:t>
                      </a: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155</a:t>
                      </a: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152,5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157,5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162,5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167,5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172,5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177,5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182,5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187,5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192,5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4133" name="Text Box 101">
            <a:extLst>
              <a:ext uri="{FF2B5EF4-FFF2-40B4-BE49-F238E27FC236}">
                <a16:creationId xmlns:a16="http://schemas.microsoft.com/office/drawing/2014/main" id="{C027B91F-FD84-1BFD-6F81-BF7FD9138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429000"/>
            <a:ext cx="3887787" cy="156210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dirty="0">
                <a:latin typeface="Verdana" panose="020B0604030504040204" pitchFamily="34" charset="0"/>
              </a:rPr>
              <a:t>Ideen med at finde midtpunktet for intervallet er, at vi i det følgende </a:t>
            </a:r>
            <a:r>
              <a:rPr lang="ja-JP" altLang="da-DK" sz="1600"/>
              <a:t>”</a:t>
            </a:r>
            <a:r>
              <a:rPr lang="da-DK" altLang="ja-JP" sz="1600" dirty="0">
                <a:latin typeface="Verdana" panose="020B0604030504040204" pitchFamily="34" charset="0"/>
              </a:rPr>
              <a:t>lader som om</a:t>
            </a:r>
            <a:r>
              <a:rPr lang="ja-JP" altLang="da-DK" sz="1600"/>
              <a:t>”</a:t>
            </a:r>
            <a:r>
              <a:rPr lang="da-DK" altLang="ja-JP" sz="1600" dirty="0">
                <a:latin typeface="Verdana" panose="020B0604030504040204" pitchFamily="34" charset="0"/>
              </a:rPr>
              <a:t>, at de forskellige data i intervallet alle er lig med dette midtpunkt (en slags gennemsnit for intervallets data.)</a:t>
            </a:r>
            <a:endParaRPr lang="da-DK" altLang="da-DK" sz="1600" dirty="0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50C8865F-AC5E-D01F-6FB1-D170F9846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16451" name="Group 3">
            <a:extLst>
              <a:ext uri="{FF2B5EF4-FFF2-40B4-BE49-F238E27FC236}">
                <a16:creationId xmlns:a16="http://schemas.microsoft.com/office/drawing/2014/main" id="{11E2B872-AB4A-4858-94C2-F358DDCC79EE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333227857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308081866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54942506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1801999938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73563265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383279234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580615333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945429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0620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590529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294664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064406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58051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762437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91188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798599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467619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1970620"/>
                  </a:ext>
                </a:extLst>
              </a:tr>
            </a:tbl>
          </a:graphicData>
        </a:graphic>
      </p:graphicFrame>
      <p:sp>
        <p:nvSpPr>
          <p:cNvPr id="45157" name="Text Box 101">
            <a:extLst>
              <a:ext uri="{FF2B5EF4-FFF2-40B4-BE49-F238E27FC236}">
                <a16:creationId xmlns:a16="http://schemas.microsoft.com/office/drawing/2014/main" id="{1A424765-83D7-04A2-8DB8-1E543A686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429000"/>
            <a:ext cx="3887787" cy="58420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Den sidste kolonne hedder</a:t>
            </a:r>
          </a:p>
          <a:p>
            <a:pPr eaLnBrk="1" hangingPunct="1"/>
            <a:r>
              <a:rPr lang="da-DK" altLang="da-DK" sz="1600">
                <a:solidFill>
                  <a:srgbClr val="FF0000"/>
                </a:solidFill>
                <a:latin typeface="Verdana" panose="020B0604030504040204" pitchFamily="34" charset="0"/>
              </a:rPr>
              <a:t>midtpunkt ∙ interval-hyppighed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>
            <a:extLst>
              <a:ext uri="{FF2B5EF4-FFF2-40B4-BE49-F238E27FC236}">
                <a16:creationId xmlns:a16="http://schemas.microsoft.com/office/drawing/2014/main" id="{5C83D138-DF5B-B5A1-EA90-367DAADD4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412875"/>
            <a:ext cx="4103688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 sz="2400" u="sng">
                <a:solidFill>
                  <a:srgbClr val="CC0000"/>
                </a:solidFill>
                <a:latin typeface="Verdana" panose="020B0604030504040204" pitchFamily="34" charset="0"/>
              </a:rPr>
              <a:t>Opgave: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Giv en statistisk analyse af nedenstående observation: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I en 10. klasse måler man højden af hver af eleverne. Man kommer frem til følgende resultat (alle højder angivet i cm):</a:t>
            </a:r>
          </a:p>
        </p:txBody>
      </p:sp>
      <p:sp>
        <p:nvSpPr>
          <p:cNvPr id="10243" name="Rectangle 5">
            <a:extLst>
              <a:ext uri="{FF2B5EF4-FFF2-40B4-BE49-F238E27FC236}">
                <a16:creationId xmlns:a16="http://schemas.microsoft.com/office/drawing/2014/main" id="{78C10A99-50B2-A3F2-0034-E2B467470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sp>
        <p:nvSpPr>
          <p:cNvPr id="10244" name="Text Box 6">
            <a:extLst>
              <a:ext uri="{FF2B5EF4-FFF2-40B4-BE49-F238E27FC236}">
                <a16:creationId xmlns:a16="http://schemas.microsoft.com/office/drawing/2014/main" id="{7A8708EE-FCB3-E7B8-9B4B-AAD74FBA0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23CBE4E7-A88A-F974-EA60-8DC62D2E0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17575" name="Group 103">
            <a:extLst>
              <a:ext uri="{FF2B5EF4-FFF2-40B4-BE49-F238E27FC236}">
                <a16:creationId xmlns:a16="http://schemas.microsoft.com/office/drawing/2014/main" id="{F8064885-D80E-41D5-9EBD-BF2DEBF9B733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454403899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31314773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3939519650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157448548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83824922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452468048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1201109359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141856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709321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66802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19908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168786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98466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27626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907724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231356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92746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3466168"/>
                  </a:ext>
                </a:extLst>
              </a:tr>
            </a:tbl>
          </a:graphicData>
        </a:graphic>
      </p:graphicFrame>
      <p:sp>
        <p:nvSpPr>
          <p:cNvPr id="46181" name="Text Box 102">
            <a:extLst>
              <a:ext uri="{FF2B5EF4-FFF2-40B4-BE49-F238E27FC236}">
                <a16:creationId xmlns:a16="http://schemas.microsoft.com/office/drawing/2014/main" id="{7EC90319-B2DD-D2E1-52A0-2E5F8F5CA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429000"/>
            <a:ext cx="3887787" cy="10731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Værdierne i denne kolonne findes ved at gange tallet i </a:t>
            </a:r>
            <a:r>
              <a:rPr lang="da-DK" altLang="da-DK" sz="1600">
                <a:solidFill>
                  <a:srgbClr val="FF0000"/>
                </a:solidFill>
                <a:latin typeface="Verdana" panose="020B0604030504040204" pitchFamily="34" charset="0"/>
              </a:rPr>
              <a:t>interval-midtpunkt-kolonnen </a:t>
            </a:r>
          </a:p>
          <a:p>
            <a:pPr eaLnBrk="1" hangingPunct="1"/>
            <a:endParaRPr lang="da-DK" altLang="da-DK" sz="1600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AD75EA53-179C-3527-03DF-16DD0BBD1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19622" name="Group 102">
            <a:extLst>
              <a:ext uri="{FF2B5EF4-FFF2-40B4-BE49-F238E27FC236}">
                <a16:creationId xmlns:a16="http://schemas.microsoft.com/office/drawing/2014/main" id="{AD3102E0-CBF7-4164-9E49-19C9469B5862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371684410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790824727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4176894940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361484146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277602888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6780845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3768148457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191890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023438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610796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05522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609438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69321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231996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47781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46392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935324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5251455"/>
                  </a:ext>
                </a:extLst>
              </a:tr>
            </a:tbl>
          </a:graphicData>
        </a:graphic>
      </p:graphicFrame>
      <p:sp>
        <p:nvSpPr>
          <p:cNvPr id="47205" name="Text Box 101">
            <a:extLst>
              <a:ext uri="{FF2B5EF4-FFF2-40B4-BE49-F238E27FC236}">
                <a16:creationId xmlns:a16="http://schemas.microsoft.com/office/drawing/2014/main" id="{23098B85-E461-B87A-A74C-E8812AEAF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429000"/>
            <a:ext cx="3887787" cy="10731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Værdierne i denne kolonne findes ved at gange tallet i interval-midtpunkt-kolonnen med tallet i </a:t>
            </a:r>
            <a:r>
              <a:rPr lang="da-DK" altLang="da-DK" sz="1600">
                <a:solidFill>
                  <a:srgbClr val="FF0000"/>
                </a:solidFill>
                <a:latin typeface="Verdana" panose="020B0604030504040204" pitchFamily="34" charset="0"/>
              </a:rPr>
              <a:t>interval-hyppighed-kolonnen</a:t>
            </a:r>
            <a:r>
              <a:rPr lang="da-DK" altLang="da-DK" sz="1600">
                <a:latin typeface="Verdana" panose="020B060403050404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295682DC-F65B-E684-FB5A-6FBC47619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18499" name="Group 3">
            <a:extLst>
              <a:ext uri="{FF2B5EF4-FFF2-40B4-BE49-F238E27FC236}">
                <a16:creationId xmlns:a16="http://schemas.microsoft.com/office/drawing/2014/main" id="{BF4E50F9-C195-4033-80B6-18B6FFA2E8F7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157991592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88272693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4257492251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541098139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16115783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281446154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4126823785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39309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44418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661001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10850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279977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1962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88614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443545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418633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15952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1498231"/>
                  </a:ext>
                </a:extLst>
              </a:tr>
            </a:tbl>
          </a:graphicData>
        </a:graphic>
      </p:graphicFrame>
      <p:sp>
        <p:nvSpPr>
          <p:cNvPr id="48229" name="Text Box 101">
            <a:extLst>
              <a:ext uri="{FF2B5EF4-FFF2-40B4-BE49-F238E27FC236}">
                <a16:creationId xmlns:a16="http://schemas.microsoft.com/office/drawing/2014/main" id="{F306B757-3A01-1E06-31E5-47CF439A1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429000"/>
            <a:ext cx="3887787" cy="1317625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Værdierne i denne kolonne findes ved at gange tallet i interval-midtpunkt-kolonnen med tallet i interval-hyppighed-kolonnen.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F.eks. </a:t>
            </a:r>
            <a:r>
              <a:rPr lang="da-DK" altLang="da-DK" sz="1600">
                <a:solidFill>
                  <a:srgbClr val="FF0000"/>
                </a:solidFill>
                <a:latin typeface="Verdana" panose="020B0604030504040204" pitchFamily="34" charset="0"/>
              </a:rPr>
              <a:t>1 ∙ 152,5 = 152,5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9756091C-239D-CBF4-C125-39E64C49C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20547" name="Group 3">
            <a:extLst>
              <a:ext uri="{FF2B5EF4-FFF2-40B4-BE49-F238E27FC236}">
                <a16:creationId xmlns:a16="http://schemas.microsoft.com/office/drawing/2014/main" id="{2F7E8469-E933-42DE-A891-04D43AC124DE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82320973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786509507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662939951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19464128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017557122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976842544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1330072797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37542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851993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14052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145739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80275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974467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690153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99486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721118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974602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4972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B05E0AC8-6BE8-08F4-33AC-3E3555020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22595" name="Group 3">
            <a:extLst>
              <a:ext uri="{FF2B5EF4-FFF2-40B4-BE49-F238E27FC236}">
                <a16:creationId xmlns:a16="http://schemas.microsoft.com/office/drawing/2014/main" id="{F570BB70-6E14-4D10-A2FC-B0499795C777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39921581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38620687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766435170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4009182338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19938432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853367348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956469093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8038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54213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38709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328838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351929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464018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18410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853013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867043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45969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4474148"/>
                  </a:ext>
                </a:extLst>
              </a:tr>
            </a:tbl>
          </a:graphicData>
        </a:graphic>
      </p:graphicFrame>
      <p:sp>
        <p:nvSpPr>
          <p:cNvPr id="50277" name="Text Box 101">
            <a:extLst>
              <a:ext uri="{FF2B5EF4-FFF2-40B4-BE49-F238E27FC236}">
                <a16:creationId xmlns:a16="http://schemas.microsoft.com/office/drawing/2014/main" id="{4A18F3C4-2E5D-397B-AA05-7A9049743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429000"/>
            <a:ext cx="3887787" cy="156210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Summen af tallene i denne kolonne findes ved at lægge kolonnens tal sammen.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(Middeltallet for observationssættet findes ved at dividere dette tal med antal data i observationssættet).</a:t>
            </a:r>
            <a:endParaRPr lang="da-DK" altLang="da-DK" sz="1600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45262090-1803-A476-F584-53EF29683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623619" name="Group 3">
            <a:extLst>
              <a:ext uri="{FF2B5EF4-FFF2-40B4-BE49-F238E27FC236}">
                <a16:creationId xmlns:a16="http://schemas.microsoft.com/office/drawing/2014/main" id="{1D6DA0BA-D5AF-4A4F-8E68-4964284A9500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3758339878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81990794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390698246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32892621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05934075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425457499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3830911556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172108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509324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15787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11922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29256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79245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980103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69215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41882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629645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5284162"/>
                  </a:ext>
                </a:extLst>
              </a:tr>
            </a:tbl>
          </a:graphicData>
        </a:graphic>
      </p:graphicFrame>
      <p:sp>
        <p:nvSpPr>
          <p:cNvPr id="51301" name="Text Box 102">
            <a:extLst>
              <a:ext uri="{FF2B5EF4-FFF2-40B4-BE49-F238E27FC236}">
                <a16:creationId xmlns:a16="http://schemas.microsoft.com/office/drawing/2014/main" id="{F7ED2F07-426A-3FAB-CA15-BAD8C9D81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6092825"/>
            <a:ext cx="1798637" cy="644525"/>
          </a:xfrm>
          <a:prstGeom prst="rect">
            <a:avLst/>
          </a:prstGeom>
          <a:solidFill>
            <a:srgbClr val="CC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chemeClr val="bg1"/>
                </a:solidFill>
                <a:latin typeface="Verdana" panose="020B0604030504040204" pitchFamily="34" charset="0"/>
              </a:rPr>
              <a:t>… og skemaet er færdigt!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9E5F5EAE-E0E1-7054-C902-56B14D603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Grupperede observationssæt</a:t>
            </a:r>
          </a:p>
        </p:txBody>
      </p:sp>
      <p:sp>
        <p:nvSpPr>
          <p:cNvPr id="52227" name="Text Box 3">
            <a:extLst>
              <a:ext uri="{FF2B5EF4-FFF2-40B4-BE49-F238E27FC236}">
                <a16:creationId xmlns:a16="http://schemas.microsoft.com/office/drawing/2014/main" id="{A3AA5BF0-342D-8933-3475-99EDA8F74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171825"/>
            <a:ext cx="82089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a-DK" altLang="da-DK" sz="4400" b="1">
                <a:solidFill>
                  <a:srgbClr val="006600"/>
                </a:solidFill>
                <a:latin typeface="Verdana" panose="020B0604030504040204" pitchFamily="34" charset="0"/>
              </a:rPr>
              <a:t>2. de to diagrammer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C28E6F79-6225-EF8D-ED4D-DD43BEC22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34984" name="Group 104">
            <a:extLst>
              <a:ext uri="{FF2B5EF4-FFF2-40B4-BE49-F238E27FC236}">
                <a16:creationId xmlns:a16="http://schemas.microsoft.com/office/drawing/2014/main" id="{9E3B6F70-DE34-4EB0-938F-0E8F74CE24DD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7991475" cy="4389459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189176936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17841585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846459661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23855715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738655038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2534304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1302140607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EB3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480069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EB3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44461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EB3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116279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EB3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148799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EB3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992301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EB3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516837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EB3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49820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EB3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55782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EB3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954860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EB3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528084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EB3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8482502"/>
                  </a:ext>
                </a:extLst>
              </a:tr>
            </a:tbl>
          </a:graphicData>
        </a:graphic>
      </p:graphicFrame>
      <p:sp>
        <p:nvSpPr>
          <p:cNvPr id="53349" name="Text Box 101">
            <a:extLst>
              <a:ext uri="{FF2B5EF4-FFF2-40B4-BE49-F238E27FC236}">
                <a16:creationId xmlns:a16="http://schemas.microsoft.com/office/drawing/2014/main" id="{00FECC1A-B656-B5E1-D883-BE7E95DBA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4797425"/>
            <a:ext cx="4321175" cy="120015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Det første diagram i grupperet statistik er et </a:t>
            </a:r>
            <a:r>
              <a:rPr lang="da-DK" altLang="da-DK">
                <a:solidFill>
                  <a:srgbClr val="0000FF"/>
                </a:solidFill>
                <a:latin typeface="Verdana" panose="020B0604030504040204" pitchFamily="34" charset="0"/>
              </a:rPr>
              <a:t>histogram</a:t>
            </a:r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. Her skal intervallerne og intervalfrekvensen benyttes.</a:t>
            </a:r>
            <a:endParaRPr lang="da-DK" altLang="da-DK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34CA85B8-0E16-87E6-AD9F-026F9F80C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5123" name="Group 3">
            <a:extLst>
              <a:ext uri="{FF2B5EF4-FFF2-40B4-BE49-F238E27FC236}">
                <a16:creationId xmlns:a16="http://schemas.microsoft.com/office/drawing/2014/main" id="{B7524FFD-F7C5-42CB-B8AB-4D8A4AD69819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4175254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4313" name="Line 85">
            <a:extLst>
              <a:ext uri="{FF2B5EF4-FFF2-40B4-BE49-F238E27FC236}">
                <a16:creationId xmlns:a16="http://schemas.microsoft.com/office/drawing/2014/main" id="{2A90690A-0499-9D0C-226C-D37A17A15C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4314" name="Line 86">
            <a:extLst>
              <a:ext uri="{FF2B5EF4-FFF2-40B4-BE49-F238E27FC236}">
                <a16:creationId xmlns:a16="http://schemas.microsoft.com/office/drawing/2014/main" id="{2728F779-302C-EC07-A9BE-8C91AF20AF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4315" name="Line 87">
            <a:extLst>
              <a:ext uri="{FF2B5EF4-FFF2-40B4-BE49-F238E27FC236}">
                <a16:creationId xmlns:a16="http://schemas.microsoft.com/office/drawing/2014/main" id="{A4C6BF55-9688-71DC-76C7-DE3A52F201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4316" name="Line 88">
            <a:extLst>
              <a:ext uri="{FF2B5EF4-FFF2-40B4-BE49-F238E27FC236}">
                <a16:creationId xmlns:a16="http://schemas.microsoft.com/office/drawing/2014/main" id="{ECA12FFB-96A4-970C-85E9-E76966EF99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4317" name="Line 89">
            <a:extLst>
              <a:ext uri="{FF2B5EF4-FFF2-40B4-BE49-F238E27FC236}">
                <a16:creationId xmlns:a16="http://schemas.microsoft.com/office/drawing/2014/main" id="{85CC4011-E74D-8805-69BA-8F9D507D2B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4318" name="Line 90">
            <a:extLst>
              <a:ext uri="{FF2B5EF4-FFF2-40B4-BE49-F238E27FC236}">
                <a16:creationId xmlns:a16="http://schemas.microsoft.com/office/drawing/2014/main" id="{5B9FFE11-5D38-BC81-09C9-040AE3E8374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4319" name="Line 91">
            <a:extLst>
              <a:ext uri="{FF2B5EF4-FFF2-40B4-BE49-F238E27FC236}">
                <a16:creationId xmlns:a16="http://schemas.microsoft.com/office/drawing/2014/main" id="{6B0DB79B-EB1F-8DA0-0177-BF0D8EF2F6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4320" name="Line 92">
            <a:extLst>
              <a:ext uri="{FF2B5EF4-FFF2-40B4-BE49-F238E27FC236}">
                <a16:creationId xmlns:a16="http://schemas.microsoft.com/office/drawing/2014/main" id="{52273BD7-7DDA-4C3F-A9B7-52DDAA7B2C9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4321" name="Text Box 93">
            <a:extLst>
              <a:ext uri="{FF2B5EF4-FFF2-40B4-BE49-F238E27FC236}">
                <a16:creationId xmlns:a16="http://schemas.microsoft.com/office/drawing/2014/main" id="{89845738-B1C4-54A9-1FD9-9465ABE00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54322" name="Text Box 95">
            <a:extLst>
              <a:ext uri="{FF2B5EF4-FFF2-40B4-BE49-F238E27FC236}">
                <a16:creationId xmlns:a16="http://schemas.microsoft.com/office/drawing/2014/main" id="{0F75A9BA-0F9C-F3F9-9373-6B957E0F5A50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54323" name="Text Box 96">
            <a:extLst>
              <a:ext uri="{FF2B5EF4-FFF2-40B4-BE49-F238E27FC236}">
                <a16:creationId xmlns:a16="http://schemas.microsoft.com/office/drawing/2014/main" id="{41D56271-3906-A5BA-7430-75DDB45C642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54324" name="Text Box 97">
            <a:extLst>
              <a:ext uri="{FF2B5EF4-FFF2-40B4-BE49-F238E27FC236}">
                <a16:creationId xmlns:a16="http://schemas.microsoft.com/office/drawing/2014/main" id="{794FF3C3-A11F-C440-3FE1-8765A72E636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54325" name="Text Box 98">
            <a:extLst>
              <a:ext uri="{FF2B5EF4-FFF2-40B4-BE49-F238E27FC236}">
                <a16:creationId xmlns:a16="http://schemas.microsoft.com/office/drawing/2014/main" id="{24872C1D-4270-D1E2-4B54-3158F97B5F6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54326" name="Text Box 99">
            <a:extLst>
              <a:ext uri="{FF2B5EF4-FFF2-40B4-BE49-F238E27FC236}">
                <a16:creationId xmlns:a16="http://schemas.microsoft.com/office/drawing/2014/main" id="{B276B92D-A481-B6F0-E958-F42ABFFF671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54327" name="Line 100">
            <a:extLst>
              <a:ext uri="{FF2B5EF4-FFF2-40B4-BE49-F238E27FC236}">
                <a16:creationId xmlns:a16="http://schemas.microsoft.com/office/drawing/2014/main" id="{01ACA67A-5C84-B40D-A220-DB6B3F6C67B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4328" name="Line 101">
            <a:extLst>
              <a:ext uri="{FF2B5EF4-FFF2-40B4-BE49-F238E27FC236}">
                <a16:creationId xmlns:a16="http://schemas.microsoft.com/office/drawing/2014/main" id="{CE8997B8-AE8F-5FE5-A5C9-CC2B4D6D4076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4329" name="Text Box 102">
            <a:extLst>
              <a:ext uri="{FF2B5EF4-FFF2-40B4-BE49-F238E27FC236}">
                <a16:creationId xmlns:a16="http://schemas.microsoft.com/office/drawing/2014/main" id="{E7841AC6-2B29-D199-8297-39F594E4EC6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54330" name="Text Box 103">
            <a:extLst>
              <a:ext uri="{FF2B5EF4-FFF2-40B4-BE49-F238E27FC236}">
                <a16:creationId xmlns:a16="http://schemas.microsoft.com/office/drawing/2014/main" id="{1410E56E-F22C-F188-837A-CF80186C8780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54331" name="Text Box 104">
            <a:extLst>
              <a:ext uri="{FF2B5EF4-FFF2-40B4-BE49-F238E27FC236}">
                <a16:creationId xmlns:a16="http://schemas.microsoft.com/office/drawing/2014/main" id="{19E576F1-7962-505A-975E-07E3FB909D3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54332" name="Text Box 105">
            <a:extLst>
              <a:ext uri="{FF2B5EF4-FFF2-40B4-BE49-F238E27FC236}">
                <a16:creationId xmlns:a16="http://schemas.microsoft.com/office/drawing/2014/main" id="{D0312603-AF95-4F87-DA9E-F7764451376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54333" name="Line 106">
            <a:extLst>
              <a:ext uri="{FF2B5EF4-FFF2-40B4-BE49-F238E27FC236}">
                <a16:creationId xmlns:a16="http://schemas.microsoft.com/office/drawing/2014/main" id="{F1A7ABC5-2C03-1585-0F86-20D76277F2FE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4334" name="Line 107">
            <a:extLst>
              <a:ext uri="{FF2B5EF4-FFF2-40B4-BE49-F238E27FC236}">
                <a16:creationId xmlns:a16="http://schemas.microsoft.com/office/drawing/2014/main" id="{F3CA7D83-D879-FBF5-F416-E1C952457C39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4335" name="Text Box 108">
            <a:extLst>
              <a:ext uri="{FF2B5EF4-FFF2-40B4-BE49-F238E27FC236}">
                <a16:creationId xmlns:a16="http://schemas.microsoft.com/office/drawing/2014/main" id="{3EE91E53-230B-86C6-FD93-E7773D9505A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54336" name="Text Box 177">
            <a:extLst>
              <a:ext uri="{FF2B5EF4-FFF2-40B4-BE49-F238E27FC236}">
                <a16:creationId xmlns:a16="http://schemas.microsoft.com/office/drawing/2014/main" id="{759CCE1B-A217-65D5-8CD9-BED7D3D7E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  <p:grpSp>
        <p:nvGrpSpPr>
          <p:cNvPr id="54337" name="Grupper 1">
            <a:extLst>
              <a:ext uri="{FF2B5EF4-FFF2-40B4-BE49-F238E27FC236}">
                <a16:creationId xmlns:a16="http://schemas.microsoft.com/office/drawing/2014/main" id="{88C8AFAB-97DD-79F4-B716-6DC57376B9B0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54339" name="Text Box 68">
              <a:extLst>
                <a:ext uri="{FF2B5EF4-FFF2-40B4-BE49-F238E27FC236}">
                  <a16:creationId xmlns:a16="http://schemas.microsoft.com/office/drawing/2014/main" id="{F7A16A11-85F4-A9EA-7F9C-C12576CFE7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54340" name="Rectangle 72">
              <a:extLst>
                <a:ext uri="{FF2B5EF4-FFF2-40B4-BE49-F238E27FC236}">
                  <a16:creationId xmlns:a16="http://schemas.microsoft.com/office/drawing/2014/main" id="{BB7DA91D-FFBB-7C2B-7CE9-8775D435E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54338" name="Text Box 58">
            <a:extLst>
              <a:ext uri="{FF2B5EF4-FFF2-40B4-BE49-F238E27FC236}">
                <a16:creationId xmlns:a16="http://schemas.microsoft.com/office/drawing/2014/main" id="{3374052E-48E5-46BB-5DA7-D22AAFA19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1341438"/>
            <a:ext cx="3133725" cy="2308225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Brug ternet papir!</a:t>
            </a:r>
          </a:p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Afsæt intervallerne på en x-akse.</a:t>
            </a:r>
          </a:p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I et pindediagram bruger vi y-aksen til at markere en størrelse, i et histogram bruger vi arealet.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9C24AD8E-81E2-97B2-8F70-1155FCBC6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5123" name="Group 3">
            <a:extLst>
              <a:ext uri="{FF2B5EF4-FFF2-40B4-BE49-F238E27FC236}">
                <a16:creationId xmlns:a16="http://schemas.microsoft.com/office/drawing/2014/main" id="{006405C7-B637-4DBC-B577-9845BD4DCA2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4175254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5337" name="Line 85">
            <a:extLst>
              <a:ext uri="{FF2B5EF4-FFF2-40B4-BE49-F238E27FC236}">
                <a16:creationId xmlns:a16="http://schemas.microsoft.com/office/drawing/2014/main" id="{6B538366-C4E2-FFD3-402A-9DC1E7955E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5338" name="Line 86">
            <a:extLst>
              <a:ext uri="{FF2B5EF4-FFF2-40B4-BE49-F238E27FC236}">
                <a16:creationId xmlns:a16="http://schemas.microsoft.com/office/drawing/2014/main" id="{BC11B524-9EC4-15E8-43A6-8153FAC5E70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5339" name="Line 87">
            <a:extLst>
              <a:ext uri="{FF2B5EF4-FFF2-40B4-BE49-F238E27FC236}">
                <a16:creationId xmlns:a16="http://schemas.microsoft.com/office/drawing/2014/main" id="{1B2870F2-D95E-B361-FA02-88C00284D0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5340" name="Line 88">
            <a:extLst>
              <a:ext uri="{FF2B5EF4-FFF2-40B4-BE49-F238E27FC236}">
                <a16:creationId xmlns:a16="http://schemas.microsoft.com/office/drawing/2014/main" id="{AA7CC917-577D-9DDC-B68C-1EBC6FDE0F1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5341" name="Line 89">
            <a:extLst>
              <a:ext uri="{FF2B5EF4-FFF2-40B4-BE49-F238E27FC236}">
                <a16:creationId xmlns:a16="http://schemas.microsoft.com/office/drawing/2014/main" id="{2D0A690F-A6E1-D917-140F-85A900B16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5342" name="Line 90">
            <a:extLst>
              <a:ext uri="{FF2B5EF4-FFF2-40B4-BE49-F238E27FC236}">
                <a16:creationId xmlns:a16="http://schemas.microsoft.com/office/drawing/2014/main" id="{E2D4B468-1612-62BA-F438-16441FE9A9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5343" name="Line 91">
            <a:extLst>
              <a:ext uri="{FF2B5EF4-FFF2-40B4-BE49-F238E27FC236}">
                <a16:creationId xmlns:a16="http://schemas.microsoft.com/office/drawing/2014/main" id="{530D2226-1D16-5799-C663-FD76777A3127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5344" name="Line 92">
            <a:extLst>
              <a:ext uri="{FF2B5EF4-FFF2-40B4-BE49-F238E27FC236}">
                <a16:creationId xmlns:a16="http://schemas.microsoft.com/office/drawing/2014/main" id="{8DBDC872-35FF-EAE5-ECD6-626BC2F5C7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5345" name="Text Box 93">
            <a:extLst>
              <a:ext uri="{FF2B5EF4-FFF2-40B4-BE49-F238E27FC236}">
                <a16:creationId xmlns:a16="http://schemas.microsoft.com/office/drawing/2014/main" id="{6E05F905-85ED-CB15-5A4C-231DE882F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55346" name="Text Box 95">
            <a:extLst>
              <a:ext uri="{FF2B5EF4-FFF2-40B4-BE49-F238E27FC236}">
                <a16:creationId xmlns:a16="http://schemas.microsoft.com/office/drawing/2014/main" id="{B5E94B1B-FBBD-97DF-13D0-DEF97DDCE81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55347" name="Text Box 96">
            <a:extLst>
              <a:ext uri="{FF2B5EF4-FFF2-40B4-BE49-F238E27FC236}">
                <a16:creationId xmlns:a16="http://schemas.microsoft.com/office/drawing/2014/main" id="{5CDDDA9F-5968-C7B6-9CAD-D2E061BA64A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55348" name="Text Box 97">
            <a:extLst>
              <a:ext uri="{FF2B5EF4-FFF2-40B4-BE49-F238E27FC236}">
                <a16:creationId xmlns:a16="http://schemas.microsoft.com/office/drawing/2014/main" id="{080B6B85-38B4-CD4B-BFBC-0F0406FD12D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55349" name="Text Box 98">
            <a:extLst>
              <a:ext uri="{FF2B5EF4-FFF2-40B4-BE49-F238E27FC236}">
                <a16:creationId xmlns:a16="http://schemas.microsoft.com/office/drawing/2014/main" id="{2B390EB4-C9CC-214C-9C1F-E01D77054DD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55350" name="Text Box 99">
            <a:extLst>
              <a:ext uri="{FF2B5EF4-FFF2-40B4-BE49-F238E27FC236}">
                <a16:creationId xmlns:a16="http://schemas.microsoft.com/office/drawing/2014/main" id="{443B1489-8F1E-7251-194D-C45729B3B56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55351" name="Line 100">
            <a:extLst>
              <a:ext uri="{FF2B5EF4-FFF2-40B4-BE49-F238E27FC236}">
                <a16:creationId xmlns:a16="http://schemas.microsoft.com/office/drawing/2014/main" id="{31411459-7093-DE5A-A5D5-801E2533704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5352" name="Line 101">
            <a:extLst>
              <a:ext uri="{FF2B5EF4-FFF2-40B4-BE49-F238E27FC236}">
                <a16:creationId xmlns:a16="http://schemas.microsoft.com/office/drawing/2014/main" id="{CEDBEF7B-8573-766A-7076-75B960E7405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5353" name="Text Box 102">
            <a:extLst>
              <a:ext uri="{FF2B5EF4-FFF2-40B4-BE49-F238E27FC236}">
                <a16:creationId xmlns:a16="http://schemas.microsoft.com/office/drawing/2014/main" id="{AD35DFBB-4EC4-7BEC-E11B-6C8162AE8C0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55354" name="Text Box 103">
            <a:extLst>
              <a:ext uri="{FF2B5EF4-FFF2-40B4-BE49-F238E27FC236}">
                <a16:creationId xmlns:a16="http://schemas.microsoft.com/office/drawing/2014/main" id="{8EB22994-7DF8-A0DB-C8EA-64488A6E1F7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55355" name="Text Box 104">
            <a:extLst>
              <a:ext uri="{FF2B5EF4-FFF2-40B4-BE49-F238E27FC236}">
                <a16:creationId xmlns:a16="http://schemas.microsoft.com/office/drawing/2014/main" id="{1EE809C7-3B4E-C009-75C9-732D77E39B7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55356" name="Text Box 105">
            <a:extLst>
              <a:ext uri="{FF2B5EF4-FFF2-40B4-BE49-F238E27FC236}">
                <a16:creationId xmlns:a16="http://schemas.microsoft.com/office/drawing/2014/main" id="{9D0F9CEF-C619-3821-6ACB-A57AB44BAE2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55357" name="Line 106">
            <a:extLst>
              <a:ext uri="{FF2B5EF4-FFF2-40B4-BE49-F238E27FC236}">
                <a16:creationId xmlns:a16="http://schemas.microsoft.com/office/drawing/2014/main" id="{B6891388-40D5-145D-00FD-AAF4FF2F0987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5358" name="Line 107">
            <a:extLst>
              <a:ext uri="{FF2B5EF4-FFF2-40B4-BE49-F238E27FC236}">
                <a16:creationId xmlns:a16="http://schemas.microsoft.com/office/drawing/2014/main" id="{4687BC72-A9FA-3C0A-B069-AAF5FECF3E1B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5359" name="Text Box 108">
            <a:extLst>
              <a:ext uri="{FF2B5EF4-FFF2-40B4-BE49-F238E27FC236}">
                <a16:creationId xmlns:a16="http://schemas.microsoft.com/office/drawing/2014/main" id="{680B1CE8-5D68-404B-4A82-E7F0C3AC319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55360" name="Text Box 177">
            <a:extLst>
              <a:ext uri="{FF2B5EF4-FFF2-40B4-BE49-F238E27FC236}">
                <a16:creationId xmlns:a16="http://schemas.microsoft.com/office/drawing/2014/main" id="{6DBF4F62-D136-7804-3460-415FEB4A8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  <p:grpSp>
        <p:nvGrpSpPr>
          <p:cNvPr id="55361" name="Grupper 1">
            <a:extLst>
              <a:ext uri="{FF2B5EF4-FFF2-40B4-BE49-F238E27FC236}">
                <a16:creationId xmlns:a16="http://schemas.microsoft.com/office/drawing/2014/main" id="{1C54F285-DBEE-9A6E-1742-28C7C69ABC04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55363" name="Text Box 68">
              <a:extLst>
                <a:ext uri="{FF2B5EF4-FFF2-40B4-BE49-F238E27FC236}">
                  <a16:creationId xmlns:a16="http://schemas.microsoft.com/office/drawing/2014/main" id="{C5B8CE1B-C2B1-EB09-B8EC-E6FBB7DFC7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55364" name="Rectangle 72">
              <a:extLst>
                <a:ext uri="{FF2B5EF4-FFF2-40B4-BE49-F238E27FC236}">
                  <a16:creationId xmlns:a16="http://schemas.microsoft.com/office/drawing/2014/main" id="{17E0CA6D-1C81-9224-905B-E65F48F5AD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55362" name="Text Box 58">
            <a:extLst>
              <a:ext uri="{FF2B5EF4-FFF2-40B4-BE49-F238E27FC236}">
                <a16:creationId xmlns:a16="http://schemas.microsoft.com/office/drawing/2014/main" id="{98B7EE99-BF3D-D737-7630-20AB07D0F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1341438"/>
            <a:ext cx="3133725" cy="258445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Brug ternet papir!</a:t>
            </a:r>
          </a:p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Afsæt intervallerne på en x-akse.</a:t>
            </a:r>
          </a:p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I et pindediagram bruger vi y-aksen til at markere en størrelse, i et histogram bruger vi arealet. Vi gentager: ikke y-aksen – AREALET!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:a16="http://schemas.microsoft.com/office/drawing/2014/main" id="{96184C65-E281-B0D4-B8EE-B6C2AD780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3933825"/>
            <a:ext cx="8135937" cy="2173288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I stedet vil vi gruppere tallene – slå dem sammen i intervaller.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Man kan i princippet lave intervallerne, som man vil, men hvis det skal give nogen mening – og vi skal kunne bruge intervallerne til noget fornuftigt – skal vil følge 3 simple regler: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 b="1">
                <a:solidFill>
                  <a:srgbClr val="CC0000"/>
                </a:solidFill>
                <a:latin typeface="Verdana" panose="020B0604030504040204" pitchFamily="34" charset="0"/>
              </a:rPr>
              <a:t>1. Inddel således at der bliver mellem 6 og 12 intervaller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 b="1">
                <a:solidFill>
                  <a:srgbClr val="CC0000"/>
                </a:solidFill>
                <a:latin typeface="Verdana" panose="020B0604030504040204" pitchFamily="34" charset="0"/>
              </a:rPr>
              <a:t>2. Alle observationerne skal være med i ét og kun ét interval!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 b="1">
                <a:solidFill>
                  <a:srgbClr val="CC0000"/>
                </a:solidFill>
                <a:latin typeface="Verdana" panose="020B0604030504040204" pitchFamily="34" charset="0"/>
              </a:rPr>
              <a:t>3. Intervallerne behøver ikke være lige lange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9D18F29-6D1F-F5A9-3424-744B768A8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sp>
        <p:nvSpPr>
          <p:cNvPr id="18436" name="Text Box 5">
            <a:extLst>
              <a:ext uri="{FF2B5EF4-FFF2-40B4-BE49-F238E27FC236}">
                <a16:creationId xmlns:a16="http://schemas.microsoft.com/office/drawing/2014/main" id="{DCD66585-D69B-7207-D83D-0DCB3C7E4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412875"/>
            <a:ext cx="4103688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 sz="2400" u="sng">
                <a:solidFill>
                  <a:srgbClr val="CC0000"/>
                </a:solidFill>
                <a:latin typeface="Verdana" panose="020B0604030504040204" pitchFamily="34" charset="0"/>
              </a:rPr>
              <a:t>Opgave: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Giv en statistisk analyse af nedenstående observation: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I en 10. klasse måler man højden af hver af eleverne. Man kommer frem til følgende resultat (alle højder angivet i cm):</a:t>
            </a:r>
          </a:p>
        </p:txBody>
      </p:sp>
      <p:sp>
        <p:nvSpPr>
          <p:cNvPr id="18437" name="Text Box 6">
            <a:extLst>
              <a:ext uri="{FF2B5EF4-FFF2-40B4-BE49-F238E27FC236}">
                <a16:creationId xmlns:a16="http://schemas.microsoft.com/office/drawing/2014/main" id="{616A0A18-6785-710F-DE23-C49656A03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E3115850-E9C6-A80D-1495-BEF92FCD5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5123" name="Group 3">
            <a:extLst>
              <a:ext uri="{FF2B5EF4-FFF2-40B4-BE49-F238E27FC236}">
                <a16:creationId xmlns:a16="http://schemas.microsoft.com/office/drawing/2014/main" id="{60FE0C2E-68EE-4896-8533-FFBF106C17E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4175254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6361" name="Line 85">
            <a:extLst>
              <a:ext uri="{FF2B5EF4-FFF2-40B4-BE49-F238E27FC236}">
                <a16:creationId xmlns:a16="http://schemas.microsoft.com/office/drawing/2014/main" id="{37B26BBE-64F1-558A-7549-9356C9055D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6362" name="Line 86">
            <a:extLst>
              <a:ext uri="{FF2B5EF4-FFF2-40B4-BE49-F238E27FC236}">
                <a16:creationId xmlns:a16="http://schemas.microsoft.com/office/drawing/2014/main" id="{87352E5D-3D5B-B28E-585E-AAC91A4E3F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6363" name="Line 87">
            <a:extLst>
              <a:ext uri="{FF2B5EF4-FFF2-40B4-BE49-F238E27FC236}">
                <a16:creationId xmlns:a16="http://schemas.microsoft.com/office/drawing/2014/main" id="{E5A7003B-D350-62AE-390B-7C2B10589A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6364" name="Line 88">
            <a:extLst>
              <a:ext uri="{FF2B5EF4-FFF2-40B4-BE49-F238E27FC236}">
                <a16:creationId xmlns:a16="http://schemas.microsoft.com/office/drawing/2014/main" id="{043CB4E2-3A6D-593B-A70A-59D0B45CC7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6365" name="Line 89">
            <a:extLst>
              <a:ext uri="{FF2B5EF4-FFF2-40B4-BE49-F238E27FC236}">
                <a16:creationId xmlns:a16="http://schemas.microsoft.com/office/drawing/2014/main" id="{3F2D2816-A825-A646-C05D-CEA189AF06E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6366" name="Line 90">
            <a:extLst>
              <a:ext uri="{FF2B5EF4-FFF2-40B4-BE49-F238E27FC236}">
                <a16:creationId xmlns:a16="http://schemas.microsoft.com/office/drawing/2014/main" id="{1AC9C988-F4EA-BFCE-C75E-92126B2AE4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6367" name="Line 91">
            <a:extLst>
              <a:ext uri="{FF2B5EF4-FFF2-40B4-BE49-F238E27FC236}">
                <a16:creationId xmlns:a16="http://schemas.microsoft.com/office/drawing/2014/main" id="{27D10967-E53E-D928-8C3E-F99012F3DD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6368" name="Line 92">
            <a:extLst>
              <a:ext uri="{FF2B5EF4-FFF2-40B4-BE49-F238E27FC236}">
                <a16:creationId xmlns:a16="http://schemas.microsoft.com/office/drawing/2014/main" id="{E4B3EB20-D761-E42B-631C-FAB86A4AF6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6369" name="Text Box 93">
            <a:extLst>
              <a:ext uri="{FF2B5EF4-FFF2-40B4-BE49-F238E27FC236}">
                <a16:creationId xmlns:a16="http://schemas.microsoft.com/office/drawing/2014/main" id="{A3FE7442-E439-F3E9-F0F3-63B9AC06A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56370" name="Text Box 95">
            <a:extLst>
              <a:ext uri="{FF2B5EF4-FFF2-40B4-BE49-F238E27FC236}">
                <a16:creationId xmlns:a16="http://schemas.microsoft.com/office/drawing/2014/main" id="{ED1FC265-EDEA-8799-9E7E-70FE64D5D40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56371" name="Text Box 96">
            <a:extLst>
              <a:ext uri="{FF2B5EF4-FFF2-40B4-BE49-F238E27FC236}">
                <a16:creationId xmlns:a16="http://schemas.microsoft.com/office/drawing/2014/main" id="{32BCBB07-B834-96EE-20D9-A516292602A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56372" name="Text Box 97">
            <a:extLst>
              <a:ext uri="{FF2B5EF4-FFF2-40B4-BE49-F238E27FC236}">
                <a16:creationId xmlns:a16="http://schemas.microsoft.com/office/drawing/2014/main" id="{02AB3948-660C-9D7E-879E-2321AE34249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56373" name="Text Box 98">
            <a:extLst>
              <a:ext uri="{FF2B5EF4-FFF2-40B4-BE49-F238E27FC236}">
                <a16:creationId xmlns:a16="http://schemas.microsoft.com/office/drawing/2014/main" id="{51308555-0A1E-BA8D-62FB-48B81594EC2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56374" name="Text Box 99">
            <a:extLst>
              <a:ext uri="{FF2B5EF4-FFF2-40B4-BE49-F238E27FC236}">
                <a16:creationId xmlns:a16="http://schemas.microsoft.com/office/drawing/2014/main" id="{E99DC012-8B03-B18A-99C1-0B706E25428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56375" name="Line 100">
            <a:extLst>
              <a:ext uri="{FF2B5EF4-FFF2-40B4-BE49-F238E27FC236}">
                <a16:creationId xmlns:a16="http://schemas.microsoft.com/office/drawing/2014/main" id="{E6AF2DDE-6D50-1E0D-56CC-AA4C85B0328B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6376" name="Line 101">
            <a:extLst>
              <a:ext uri="{FF2B5EF4-FFF2-40B4-BE49-F238E27FC236}">
                <a16:creationId xmlns:a16="http://schemas.microsoft.com/office/drawing/2014/main" id="{31E00BA6-4DCE-ED70-23C8-C10025C5698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6377" name="Text Box 102">
            <a:extLst>
              <a:ext uri="{FF2B5EF4-FFF2-40B4-BE49-F238E27FC236}">
                <a16:creationId xmlns:a16="http://schemas.microsoft.com/office/drawing/2014/main" id="{C41AFDE8-9840-7BEB-CF3A-22E7F75829D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56378" name="Text Box 103">
            <a:extLst>
              <a:ext uri="{FF2B5EF4-FFF2-40B4-BE49-F238E27FC236}">
                <a16:creationId xmlns:a16="http://schemas.microsoft.com/office/drawing/2014/main" id="{6B25D0CE-66E9-8248-0958-40020D2F7FD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56379" name="Text Box 104">
            <a:extLst>
              <a:ext uri="{FF2B5EF4-FFF2-40B4-BE49-F238E27FC236}">
                <a16:creationId xmlns:a16="http://schemas.microsoft.com/office/drawing/2014/main" id="{18B40BAD-5759-F04E-03FE-707B7E7BBAC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56380" name="Text Box 105">
            <a:extLst>
              <a:ext uri="{FF2B5EF4-FFF2-40B4-BE49-F238E27FC236}">
                <a16:creationId xmlns:a16="http://schemas.microsoft.com/office/drawing/2014/main" id="{BEC9B06E-CE81-F7FB-248C-FF2AABF1184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56381" name="Line 106">
            <a:extLst>
              <a:ext uri="{FF2B5EF4-FFF2-40B4-BE49-F238E27FC236}">
                <a16:creationId xmlns:a16="http://schemas.microsoft.com/office/drawing/2014/main" id="{294DB439-3F81-6499-1F62-9C23463D5BA5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6382" name="Line 107">
            <a:extLst>
              <a:ext uri="{FF2B5EF4-FFF2-40B4-BE49-F238E27FC236}">
                <a16:creationId xmlns:a16="http://schemas.microsoft.com/office/drawing/2014/main" id="{91047134-0034-0DE4-72A2-F469BE830C98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6383" name="Text Box 108">
            <a:extLst>
              <a:ext uri="{FF2B5EF4-FFF2-40B4-BE49-F238E27FC236}">
                <a16:creationId xmlns:a16="http://schemas.microsoft.com/office/drawing/2014/main" id="{05B74669-8077-9F64-21B7-B89FD71653C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56384" name="Text Box 177">
            <a:extLst>
              <a:ext uri="{FF2B5EF4-FFF2-40B4-BE49-F238E27FC236}">
                <a16:creationId xmlns:a16="http://schemas.microsoft.com/office/drawing/2014/main" id="{FEC7DC67-29FE-B3E1-B81E-C0CB06A6B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  <p:grpSp>
        <p:nvGrpSpPr>
          <p:cNvPr id="56385" name="Grupper 1">
            <a:extLst>
              <a:ext uri="{FF2B5EF4-FFF2-40B4-BE49-F238E27FC236}">
                <a16:creationId xmlns:a16="http://schemas.microsoft.com/office/drawing/2014/main" id="{DB659662-3C3A-FF81-E39A-76ED46AA198B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56387" name="Text Box 68">
              <a:extLst>
                <a:ext uri="{FF2B5EF4-FFF2-40B4-BE49-F238E27FC236}">
                  <a16:creationId xmlns:a16="http://schemas.microsoft.com/office/drawing/2014/main" id="{A4D56858-3781-F0BB-F120-1EFF3F5D41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56388" name="Rectangle 72">
              <a:extLst>
                <a:ext uri="{FF2B5EF4-FFF2-40B4-BE49-F238E27FC236}">
                  <a16:creationId xmlns:a16="http://schemas.microsoft.com/office/drawing/2014/main" id="{98381FD6-6695-7CFA-6A22-8490E1983A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56386" name="Text Box 52">
            <a:extLst>
              <a:ext uri="{FF2B5EF4-FFF2-40B4-BE49-F238E27FC236}">
                <a16:creationId xmlns:a16="http://schemas.microsoft.com/office/drawing/2014/main" id="{C4437B2B-7DC3-9142-20A2-124D2D437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1916113"/>
            <a:ext cx="3348038" cy="20320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Markér hvor meget et givent areal svarer til i %.</a:t>
            </a:r>
          </a:p>
          <a:p>
            <a:pPr eaLnBrk="1" hangingPunct="1"/>
            <a:endParaRPr lang="da-DK" altLang="da-DK">
              <a:solidFill>
                <a:srgbClr val="CC0000"/>
              </a:solidFill>
              <a:latin typeface="Verdana" panose="020B0604030504040204" pitchFamily="34" charset="0"/>
            </a:endParaRPr>
          </a:p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I vores tilfælde giver det mening at bruge det lidt skæve tal 3,7%, da 3,7 går op i alle interval-frekvenser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5FCC98C6-884D-AA88-A572-90C6123B8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5123" name="Group 3">
            <a:extLst>
              <a:ext uri="{FF2B5EF4-FFF2-40B4-BE49-F238E27FC236}">
                <a16:creationId xmlns:a16="http://schemas.microsoft.com/office/drawing/2014/main" id="{FFA4DD1D-7DA0-4C62-BCED-D37C5454FC73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4175254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7385" name="Rectangle 72">
            <a:extLst>
              <a:ext uri="{FF2B5EF4-FFF2-40B4-BE49-F238E27FC236}">
                <a16:creationId xmlns:a16="http://schemas.microsoft.com/office/drawing/2014/main" id="{43B8A3C5-4073-3C79-FE57-AE9CF9977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7386" name="Line 85">
            <a:extLst>
              <a:ext uri="{FF2B5EF4-FFF2-40B4-BE49-F238E27FC236}">
                <a16:creationId xmlns:a16="http://schemas.microsoft.com/office/drawing/2014/main" id="{A4B00BAD-E5FE-72B9-77DD-A71D492E70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7387" name="Line 86">
            <a:extLst>
              <a:ext uri="{FF2B5EF4-FFF2-40B4-BE49-F238E27FC236}">
                <a16:creationId xmlns:a16="http://schemas.microsoft.com/office/drawing/2014/main" id="{E5AF1F20-8B9C-1B6E-BC0C-0E3EA75D0DD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7388" name="Line 87">
            <a:extLst>
              <a:ext uri="{FF2B5EF4-FFF2-40B4-BE49-F238E27FC236}">
                <a16:creationId xmlns:a16="http://schemas.microsoft.com/office/drawing/2014/main" id="{3A901ED2-8A67-5903-D8F9-323A74226A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7389" name="Line 88">
            <a:extLst>
              <a:ext uri="{FF2B5EF4-FFF2-40B4-BE49-F238E27FC236}">
                <a16:creationId xmlns:a16="http://schemas.microsoft.com/office/drawing/2014/main" id="{792CDA58-E0F6-6F57-5E2C-4A7F78B5DF0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7390" name="Line 89">
            <a:extLst>
              <a:ext uri="{FF2B5EF4-FFF2-40B4-BE49-F238E27FC236}">
                <a16:creationId xmlns:a16="http://schemas.microsoft.com/office/drawing/2014/main" id="{59B5FD8F-E384-172F-B6B2-184CC78F6DA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7391" name="Line 90">
            <a:extLst>
              <a:ext uri="{FF2B5EF4-FFF2-40B4-BE49-F238E27FC236}">
                <a16:creationId xmlns:a16="http://schemas.microsoft.com/office/drawing/2014/main" id="{0F4494B7-DD8F-D55B-E8BE-12DF52C608A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7392" name="Line 91">
            <a:extLst>
              <a:ext uri="{FF2B5EF4-FFF2-40B4-BE49-F238E27FC236}">
                <a16:creationId xmlns:a16="http://schemas.microsoft.com/office/drawing/2014/main" id="{C0E4925F-3623-9CDB-88B8-1AA81EA183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7393" name="Line 92">
            <a:extLst>
              <a:ext uri="{FF2B5EF4-FFF2-40B4-BE49-F238E27FC236}">
                <a16:creationId xmlns:a16="http://schemas.microsoft.com/office/drawing/2014/main" id="{C5122E6A-6BD9-C16D-36D8-E9E9386E7F1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7394" name="Text Box 93">
            <a:extLst>
              <a:ext uri="{FF2B5EF4-FFF2-40B4-BE49-F238E27FC236}">
                <a16:creationId xmlns:a16="http://schemas.microsoft.com/office/drawing/2014/main" id="{1DF3CBE9-701D-AFE4-D9D1-467B882E6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57395" name="Text Box 95">
            <a:extLst>
              <a:ext uri="{FF2B5EF4-FFF2-40B4-BE49-F238E27FC236}">
                <a16:creationId xmlns:a16="http://schemas.microsoft.com/office/drawing/2014/main" id="{D19A3DC6-84BE-02B0-0500-C22AFF8B07C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57396" name="Text Box 96">
            <a:extLst>
              <a:ext uri="{FF2B5EF4-FFF2-40B4-BE49-F238E27FC236}">
                <a16:creationId xmlns:a16="http://schemas.microsoft.com/office/drawing/2014/main" id="{239FB8A8-6D37-9132-C721-82367C767630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57397" name="Text Box 97">
            <a:extLst>
              <a:ext uri="{FF2B5EF4-FFF2-40B4-BE49-F238E27FC236}">
                <a16:creationId xmlns:a16="http://schemas.microsoft.com/office/drawing/2014/main" id="{D32CEF45-D8D4-A824-9BC1-8168257FA50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57398" name="Text Box 98">
            <a:extLst>
              <a:ext uri="{FF2B5EF4-FFF2-40B4-BE49-F238E27FC236}">
                <a16:creationId xmlns:a16="http://schemas.microsoft.com/office/drawing/2014/main" id="{65876970-F08D-3790-9A56-A9989D83A15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57399" name="Text Box 99">
            <a:extLst>
              <a:ext uri="{FF2B5EF4-FFF2-40B4-BE49-F238E27FC236}">
                <a16:creationId xmlns:a16="http://schemas.microsoft.com/office/drawing/2014/main" id="{983D10EB-923D-1FB7-2499-5C46654417E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57400" name="Line 100">
            <a:extLst>
              <a:ext uri="{FF2B5EF4-FFF2-40B4-BE49-F238E27FC236}">
                <a16:creationId xmlns:a16="http://schemas.microsoft.com/office/drawing/2014/main" id="{57ADFC86-A348-F7B4-AB01-2EFB6E03D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7401" name="Line 101">
            <a:extLst>
              <a:ext uri="{FF2B5EF4-FFF2-40B4-BE49-F238E27FC236}">
                <a16:creationId xmlns:a16="http://schemas.microsoft.com/office/drawing/2014/main" id="{E15888E9-83B3-B8EF-DEF7-8D27E4CD7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7402" name="Text Box 102">
            <a:extLst>
              <a:ext uri="{FF2B5EF4-FFF2-40B4-BE49-F238E27FC236}">
                <a16:creationId xmlns:a16="http://schemas.microsoft.com/office/drawing/2014/main" id="{010E5136-95E4-88E9-B83D-606D97BCE77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57403" name="Text Box 103">
            <a:extLst>
              <a:ext uri="{FF2B5EF4-FFF2-40B4-BE49-F238E27FC236}">
                <a16:creationId xmlns:a16="http://schemas.microsoft.com/office/drawing/2014/main" id="{C88A4448-7508-A60B-F40F-0DD7DA870ED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57404" name="Text Box 104">
            <a:extLst>
              <a:ext uri="{FF2B5EF4-FFF2-40B4-BE49-F238E27FC236}">
                <a16:creationId xmlns:a16="http://schemas.microsoft.com/office/drawing/2014/main" id="{1E12B941-41D6-F0BB-4E67-E642BF9D7F5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57405" name="Text Box 105">
            <a:extLst>
              <a:ext uri="{FF2B5EF4-FFF2-40B4-BE49-F238E27FC236}">
                <a16:creationId xmlns:a16="http://schemas.microsoft.com/office/drawing/2014/main" id="{72F1798C-264D-0DF5-C17B-CEFB594415C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57406" name="Line 106">
            <a:extLst>
              <a:ext uri="{FF2B5EF4-FFF2-40B4-BE49-F238E27FC236}">
                <a16:creationId xmlns:a16="http://schemas.microsoft.com/office/drawing/2014/main" id="{6B9E786A-1E22-5E6B-0764-35C0A20EEE8D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7407" name="Line 107">
            <a:extLst>
              <a:ext uri="{FF2B5EF4-FFF2-40B4-BE49-F238E27FC236}">
                <a16:creationId xmlns:a16="http://schemas.microsoft.com/office/drawing/2014/main" id="{3745E9B2-7ADF-9BD9-62CA-8E3AA8E0B8CD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7408" name="Text Box 108">
            <a:extLst>
              <a:ext uri="{FF2B5EF4-FFF2-40B4-BE49-F238E27FC236}">
                <a16:creationId xmlns:a16="http://schemas.microsoft.com/office/drawing/2014/main" id="{664C043C-D0CA-9B85-9134-BDC146A0652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57409" name="Text Box 177">
            <a:extLst>
              <a:ext uri="{FF2B5EF4-FFF2-40B4-BE49-F238E27FC236}">
                <a16:creationId xmlns:a16="http://schemas.microsoft.com/office/drawing/2014/main" id="{5F81269E-03B2-5EA7-900A-5A69E59B7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  <p:grpSp>
        <p:nvGrpSpPr>
          <p:cNvPr id="57410" name="Grupper 1">
            <a:extLst>
              <a:ext uri="{FF2B5EF4-FFF2-40B4-BE49-F238E27FC236}">
                <a16:creationId xmlns:a16="http://schemas.microsoft.com/office/drawing/2014/main" id="{AB6DEC15-B3C5-DF29-0B4D-BBE3E6B27932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57412" name="Text Box 68">
              <a:extLst>
                <a:ext uri="{FF2B5EF4-FFF2-40B4-BE49-F238E27FC236}">
                  <a16:creationId xmlns:a16="http://schemas.microsoft.com/office/drawing/2014/main" id="{596E6E16-359F-9152-FA5D-F5FCFCCA40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57413" name="Rectangle 72">
              <a:extLst>
                <a:ext uri="{FF2B5EF4-FFF2-40B4-BE49-F238E27FC236}">
                  <a16:creationId xmlns:a16="http://schemas.microsoft.com/office/drawing/2014/main" id="{770C8EDC-3E9F-10C6-2C29-FB4CD66DD9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57411" name="Text Box 52">
            <a:extLst>
              <a:ext uri="{FF2B5EF4-FFF2-40B4-BE49-F238E27FC236}">
                <a16:creationId xmlns:a16="http://schemas.microsoft.com/office/drawing/2014/main" id="{E0AC9282-6D73-9278-6767-109ABB6B8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8363" y="5187950"/>
            <a:ext cx="3133725" cy="120015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Indsæt nu det rigtige areal svarende til intervalfrekvensen i intervallet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2A180FBC-1C74-8E9A-CAFF-D9EBBF887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5123" name="Group 3">
            <a:extLst>
              <a:ext uri="{FF2B5EF4-FFF2-40B4-BE49-F238E27FC236}">
                <a16:creationId xmlns:a16="http://schemas.microsoft.com/office/drawing/2014/main" id="{9DEC3975-EF95-4D2C-B1A7-E611B45DB459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4175254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8409" name="Text Box 52">
            <a:extLst>
              <a:ext uri="{FF2B5EF4-FFF2-40B4-BE49-F238E27FC236}">
                <a16:creationId xmlns:a16="http://schemas.microsoft.com/office/drawing/2014/main" id="{F206A933-589C-118C-F76D-2398409E3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4875" y="5187950"/>
            <a:ext cx="4178300" cy="644525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… og så videre for alle de andre intervaller</a:t>
            </a:r>
          </a:p>
        </p:txBody>
      </p:sp>
      <p:sp>
        <p:nvSpPr>
          <p:cNvPr id="58410" name="Rectangle 72">
            <a:extLst>
              <a:ext uri="{FF2B5EF4-FFF2-40B4-BE49-F238E27FC236}">
                <a16:creationId xmlns:a16="http://schemas.microsoft.com/office/drawing/2014/main" id="{000DE379-DE59-DCC2-4F8E-B431F0494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8411" name="Rectangle 76">
            <a:extLst>
              <a:ext uri="{FF2B5EF4-FFF2-40B4-BE49-F238E27FC236}">
                <a16:creationId xmlns:a16="http://schemas.microsoft.com/office/drawing/2014/main" id="{20A5F797-F557-9641-2871-6FF3E2555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8412" name="Rectangle 77">
            <a:extLst>
              <a:ext uri="{FF2B5EF4-FFF2-40B4-BE49-F238E27FC236}">
                <a16:creationId xmlns:a16="http://schemas.microsoft.com/office/drawing/2014/main" id="{11ADE15E-BE0B-1626-FD78-8DDAD0A32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8413" name="Rectangle 78">
            <a:extLst>
              <a:ext uri="{FF2B5EF4-FFF2-40B4-BE49-F238E27FC236}">
                <a16:creationId xmlns:a16="http://schemas.microsoft.com/office/drawing/2014/main" id="{5E723897-5BFF-7437-9316-2A8E2AD9C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8414" name="Rectangle 79">
            <a:extLst>
              <a:ext uri="{FF2B5EF4-FFF2-40B4-BE49-F238E27FC236}">
                <a16:creationId xmlns:a16="http://schemas.microsoft.com/office/drawing/2014/main" id="{9E4582C1-EB05-1BB8-0CD1-DCD8525B7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08275"/>
            <a:ext cx="4318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8415" name="Rectangle 80">
            <a:extLst>
              <a:ext uri="{FF2B5EF4-FFF2-40B4-BE49-F238E27FC236}">
                <a16:creationId xmlns:a16="http://schemas.microsoft.com/office/drawing/2014/main" id="{61319568-1726-D4B4-F58C-D2A4844BA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8416" name="Rectangle 81">
            <a:extLst>
              <a:ext uri="{FF2B5EF4-FFF2-40B4-BE49-F238E27FC236}">
                <a16:creationId xmlns:a16="http://schemas.microsoft.com/office/drawing/2014/main" id="{16E7C9D4-7136-F4F6-7CB5-33B0619B4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8417" name="Rectangle 82">
            <a:extLst>
              <a:ext uri="{FF2B5EF4-FFF2-40B4-BE49-F238E27FC236}">
                <a16:creationId xmlns:a16="http://schemas.microsoft.com/office/drawing/2014/main" id="{387B0CDE-CC79-EC8C-867C-6487908CE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8418" name="Rectangle 83">
            <a:extLst>
              <a:ext uri="{FF2B5EF4-FFF2-40B4-BE49-F238E27FC236}">
                <a16:creationId xmlns:a16="http://schemas.microsoft.com/office/drawing/2014/main" id="{08881142-6211-D9E8-4EF7-8B16BA847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789363"/>
            <a:ext cx="43180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8419" name="Line 85">
            <a:extLst>
              <a:ext uri="{FF2B5EF4-FFF2-40B4-BE49-F238E27FC236}">
                <a16:creationId xmlns:a16="http://schemas.microsoft.com/office/drawing/2014/main" id="{1AED3532-D5C2-3DAA-818F-B05A6F7ACE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8420" name="Line 86">
            <a:extLst>
              <a:ext uri="{FF2B5EF4-FFF2-40B4-BE49-F238E27FC236}">
                <a16:creationId xmlns:a16="http://schemas.microsoft.com/office/drawing/2014/main" id="{68299CC4-2554-F601-7628-BA66450675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8421" name="Line 87">
            <a:extLst>
              <a:ext uri="{FF2B5EF4-FFF2-40B4-BE49-F238E27FC236}">
                <a16:creationId xmlns:a16="http://schemas.microsoft.com/office/drawing/2014/main" id="{F5F0FA4E-3F38-4C7C-C332-22EED7C851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8422" name="Line 88">
            <a:extLst>
              <a:ext uri="{FF2B5EF4-FFF2-40B4-BE49-F238E27FC236}">
                <a16:creationId xmlns:a16="http://schemas.microsoft.com/office/drawing/2014/main" id="{30A3EC8A-4A85-DD6D-AB15-AD7E492297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8423" name="Line 89">
            <a:extLst>
              <a:ext uri="{FF2B5EF4-FFF2-40B4-BE49-F238E27FC236}">
                <a16:creationId xmlns:a16="http://schemas.microsoft.com/office/drawing/2014/main" id="{0E67348C-6B2D-9A30-F219-5E63707440F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8424" name="Line 90">
            <a:extLst>
              <a:ext uri="{FF2B5EF4-FFF2-40B4-BE49-F238E27FC236}">
                <a16:creationId xmlns:a16="http://schemas.microsoft.com/office/drawing/2014/main" id="{579B005F-38E9-8063-EF93-C5A574E17E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8425" name="Line 91">
            <a:extLst>
              <a:ext uri="{FF2B5EF4-FFF2-40B4-BE49-F238E27FC236}">
                <a16:creationId xmlns:a16="http://schemas.microsoft.com/office/drawing/2014/main" id="{720FEEA1-AC55-9F4C-00B0-12E814F7D4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8426" name="Line 92">
            <a:extLst>
              <a:ext uri="{FF2B5EF4-FFF2-40B4-BE49-F238E27FC236}">
                <a16:creationId xmlns:a16="http://schemas.microsoft.com/office/drawing/2014/main" id="{49CE350A-B2C3-F6FD-EBC3-C056ADB2DB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8427" name="Text Box 93">
            <a:extLst>
              <a:ext uri="{FF2B5EF4-FFF2-40B4-BE49-F238E27FC236}">
                <a16:creationId xmlns:a16="http://schemas.microsoft.com/office/drawing/2014/main" id="{291B33CC-A42C-4B57-5A44-CAED2B007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58428" name="Text Box 95">
            <a:extLst>
              <a:ext uri="{FF2B5EF4-FFF2-40B4-BE49-F238E27FC236}">
                <a16:creationId xmlns:a16="http://schemas.microsoft.com/office/drawing/2014/main" id="{BE92572E-6EDC-6CEC-3211-88D560A390E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58429" name="Text Box 96">
            <a:extLst>
              <a:ext uri="{FF2B5EF4-FFF2-40B4-BE49-F238E27FC236}">
                <a16:creationId xmlns:a16="http://schemas.microsoft.com/office/drawing/2014/main" id="{57E12300-3E70-C3AE-A623-457E1EF3E38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58430" name="Text Box 97">
            <a:extLst>
              <a:ext uri="{FF2B5EF4-FFF2-40B4-BE49-F238E27FC236}">
                <a16:creationId xmlns:a16="http://schemas.microsoft.com/office/drawing/2014/main" id="{B186303B-93EE-A9AD-3FA2-27F2EAC6FC4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58431" name="Text Box 98">
            <a:extLst>
              <a:ext uri="{FF2B5EF4-FFF2-40B4-BE49-F238E27FC236}">
                <a16:creationId xmlns:a16="http://schemas.microsoft.com/office/drawing/2014/main" id="{68335355-08B6-D4D9-C82D-5C3F142C5DB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58432" name="Text Box 99">
            <a:extLst>
              <a:ext uri="{FF2B5EF4-FFF2-40B4-BE49-F238E27FC236}">
                <a16:creationId xmlns:a16="http://schemas.microsoft.com/office/drawing/2014/main" id="{13B4A6FB-097A-461C-C2E2-3D37730FA88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58433" name="Line 100">
            <a:extLst>
              <a:ext uri="{FF2B5EF4-FFF2-40B4-BE49-F238E27FC236}">
                <a16:creationId xmlns:a16="http://schemas.microsoft.com/office/drawing/2014/main" id="{F4BD0FFD-3FA0-58EF-1BAB-A7F5D51ED02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8434" name="Line 101">
            <a:extLst>
              <a:ext uri="{FF2B5EF4-FFF2-40B4-BE49-F238E27FC236}">
                <a16:creationId xmlns:a16="http://schemas.microsoft.com/office/drawing/2014/main" id="{2AD6D79B-A9E7-953D-825F-2D50A623127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8435" name="Text Box 102">
            <a:extLst>
              <a:ext uri="{FF2B5EF4-FFF2-40B4-BE49-F238E27FC236}">
                <a16:creationId xmlns:a16="http://schemas.microsoft.com/office/drawing/2014/main" id="{669AAAB6-F486-341B-7D12-1F239D4C609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58436" name="Text Box 103">
            <a:extLst>
              <a:ext uri="{FF2B5EF4-FFF2-40B4-BE49-F238E27FC236}">
                <a16:creationId xmlns:a16="http://schemas.microsoft.com/office/drawing/2014/main" id="{4A462E46-FD9B-0CE7-236E-73E74E87DB5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58437" name="Text Box 104">
            <a:extLst>
              <a:ext uri="{FF2B5EF4-FFF2-40B4-BE49-F238E27FC236}">
                <a16:creationId xmlns:a16="http://schemas.microsoft.com/office/drawing/2014/main" id="{58A3031F-8D82-3004-0DFF-AE93BAF6EE6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58438" name="Text Box 105">
            <a:extLst>
              <a:ext uri="{FF2B5EF4-FFF2-40B4-BE49-F238E27FC236}">
                <a16:creationId xmlns:a16="http://schemas.microsoft.com/office/drawing/2014/main" id="{61A8D987-BE3F-B659-5236-74161C95CFD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58439" name="Line 106">
            <a:extLst>
              <a:ext uri="{FF2B5EF4-FFF2-40B4-BE49-F238E27FC236}">
                <a16:creationId xmlns:a16="http://schemas.microsoft.com/office/drawing/2014/main" id="{B61F2EA4-F41A-415E-4D16-E8553219005D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8440" name="Line 107">
            <a:extLst>
              <a:ext uri="{FF2B5EF4-FFF2-40B4-BE49-F238E27FC236}">
                <a16:creationId xmlns:a16="http://schemas.microsoft.com/office/drawing/2014/main" id="{32603469-233F-9320-5188-3B2A3E972676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8441" name="Text Box 108">
            <a:extLst>
              <a:ext uri="{FF2B5EF4-FFF2-40B4-BE49-F238E27FC236}">
                <a16:creationId xmlns:a16="http://schemas.microsoft.com/office/drawing/2014/main" id="{F2A900C5-52CF-9855-1BA0-51DF39F3185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58442" name="Text Box 177">
            <a:extLst>
              <a:ext uri="{FF2B5EF4-FFF2-40B4-BE49-F238E27FC236}">
                <a16:creationId xmlns:a16="http://schemas.microsoft.com/office/drawing/2014/main" id="{956E978D-A352-C0C5-98D2-522051FE2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  <p:grpSp>
        <p:nvGrpSpPr>
          <p:cNvPr id="58443" name="Grupper 1">
            <a:extLst>
              <a:ext uri="{FF2B5EF4-FFF2-40B4-BE49-F238E27FC236}">
                <a16:creationId xmlns:a16="http://schemas.microsoft.com/office/drawing/2014/main" id="{71E5652C-31EC-2AF5-55DD-2C171574E770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58444" name="Text Box 68">
              <a:extLst>
                <a:ext uri="{FF2B5EF4-FFF2-40B4-BE49-F238E27FC236}">
                  <a16:creationId xmlns:a16="http://schemas.microsoft.com/office/drawing/2014/main" id="{001A8EAD-BDB7-43B1-71DB-12CD781C1C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58445" name="Rectangle 72">
              <a:extLst>
                <a:ext uri="{FF2B5EF4-FFF2-40B4-BE49-F238E27FC236}">
                  <a16:creationId xmlns:a16="http://schemas.microsoft.com/office/drawing/2014/main" id="{1ACEEB16-9965-E3EC-E027-FDDBB04D9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DA25ACE4-87ED-4549-C7D8-C24C94F1C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7171" name="Group 3">
            <a:extLst>
              <a:ext uri="{FF2B5EF4-FFF2-40B4-BE49-F238E27FC236}">
                <a16:creationId xmlns:a16="http://schemas.microsoft.com/office/drawing/2014/main" id="{A5A61451-7338-4F48-B519-345F38604F8B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4175254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9433" name="Line 41">
            <a:extLst>
              <a:ext uri="{FF2B5EF4-FFF2-40B4-BE49-F238E27FC236}">
                <a16:creationId xmlns:a16="http://schemas.microsoft.com/office/drawing/2014/main" id="{6C21EAFB-F03F-03C9-25AB-0F9E0F70DD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1700213"/>
            <a:ext cx="0" cy="2881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34" name="Text Box 52">
            <a:extLst>
              <a:ext uri="{FF2B5EF4-FFF2-40B4-BE49-F238E27FC236}">
                <a16:creationId xmlns:a16="http://schemas.microsoft.com/office/drawing/2014/main" id="{F1A75FC9-EC9B-8ADC-2FB6-E3D49891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013325"/>
            <a:ext cx="4178300" cy="1754188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Hvis alle intervallerne er lige store, kan man sætte en y-akse på, hvor intervalfrekvensen kan aflæses. Hvis de ikke er, kan man ikke (det er arelet – ikke højden – som markerer intervalfrekvensen)</a:t>
            </a:r>
          </a:p>
        </p:txBody>
      </p:sp>
      <p:sp>
        <p:nvSpPr>
          <p:cNvPr id="59435" name="Line 65">
            <a:extLst>
              <a:ext uri="{FF2B5EF4-FFF2-40B4-BE49-F238E27FC236}">
                <a16:creationId xmlns:a16="http://schemas.microsoft.com/office/drawing/2014/main" id="{64FF140C-2B09-C5A0-3EAF-AB2885523C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35734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36" name="Line 66">
            <a:extLst>
              <a:ext uri="{FF2B5EF4-FFF2-40B4-BE49-F238E27FC236}">
                <a16:creationId xmlns:a16="http://schemas.microsoft.com/office/drawing/2014/main" id="{0EFFEB99-1743-6F4F-0558-19690F1B84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8527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37" name="Line 67">
            <a:extLst>
              <a:ext uri="{FF2B5EF4-FFF2-40B4-BE49-F238E27FC236}">
                <a16:creationId xmlns:a16="http://schemas.microsoft.com/office/drawing/2014/main" id="{DEDF659F-C51A-C798-2B68-6D11D6F4D7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1336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38" name="Text Box 68">
            <a:extLst>
              <a:ext uri="{FF2B5EF4-FFF2-40B4-BE49-F238E27FC236}">
                <a16:creationId xmlns:a16="http://schemas.microsoft.com/office/drawing/2014/main" id="{E2B8D5B7-21F0-1219-AD2D-A30236165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335756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10</a:t>
            </a:r>
          </a:p>
        </p:txBody>
      </p:sp>
      <p:sp>
        <p:nvSpPr>
          <p:cNvPr id="59439" name="Text Box 69">
            <a:extLst>
              <a:ext uri="{FF2B5EF4-FFF2-40B4-BE49-F238E27FC236}">
                <a16:creationId xmlns:a16="http://schemas.microsoft.com/office/drawing/2014/main" id="{83DA9EA7-81A3-140A-901D-47900DDAD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26797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20</a:t>
            </a:r>
          </a:p>
        </p:txBody>
      </p:sp>
      <p:sp>
        <p:nvSpPr>
          <p:cNvPr id="59440" name="Text Box 70">
            <a:extLst>
              <a:ext uri="{FF2B5EF4-FFF2-40B4-BE49-F238E27FC236}">
                <a16:creationId xmlns:a16="http://schemas.microsoft.com/office/drawing/2014/main" id="{BA4B4071-A196-C9D2-A380-45A55205F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4945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30</a:t>
            </a:r>
          </a:p>
        </p:txBody>
      </p:sp>
      <p:sp>
        <p:nvSpPr>
          <p:cNvPr id="59441" name="Rectangle 72">
            <a:extLst>
              <a:ext uri="{FF2B5EF4-FFF2-40B4-BE49-F238E27FC236}">
                <a16:creationId xmlns:a16="http://schemas.microsoft.com/office/drawing/2014/main" id="{0F3CECE9-A3BA-53A0-7CB0-E83BD3F92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9442" name="Rectangle 75">
            <a:extLst>
              <a:ext uri="{FF2B5EF4-FFF2-40B4-BE49-F238E27FC236}">
                <a16:creationId xmlns:a16="http://schemas.microsoft.com/office/drawing/2014/main" id="{3323FC4F-AE98-54C0-CD26-163C8D253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9443" name="Rectangle 76">
            <a:extLst>
              <a:ext uri="{FF2B5EF4-FFF2-40B4-BE49-F238E27FC236}">
                <a16:creationId xmlns:a16="http://schemas.microsoft.com/office/drawing/2014/main" id="{BE036336-1998-D635-082D-69E816C3C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9444" name="Rectangle 77">
            <a:extLst>
              <a:ext uri="{FF2B5EF4-FFF2-40B4-BE49-F238E27FC236}">
                <a16:creationId xmlns:a16="http://schemas.microsoft.com/office/drawing/2014/main" id="{203D9071-7807-53AA-8606-0D1EF56C1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9445" name="Rectangle 78">
            <a:extLst>
              <a:ext uri="{FF2B5EF4-FFF2-40B4-BE49-F238E27FC236}">
                <a16:creationId xmlns:a16="http://schemas.microsoft.com/office/drawing/2014/main" id="{74DACFC9-6E3F-C838-5440-3975C8FA9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08275"/>
            <a:ext cx="4318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9446" name="Rectangle 79">
            <a:extLst>
              <a:ext uri="{FF2B5EF4-FFF2-40B4-BE49-F238E27FC236}">
                <a16:creationId xmlns:a16="http://schemas.microsoft.com/office/drawing/2014/main" id="{EA64ECD7-15F9-76E2-7A77-BB218EC9C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9447" name="Rectangle 80">
            <a:extLst>
              <a:ext uri="{FF2B5EF4-FFF2-40B4-BE49-F238E27FC236}">
                <a16:creationId xmlns:a16="http://schemas.microsoft.com/office/drawing/2014/main" id="{A5AC9517-989B-273A-5F7B-C631D24B8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9448" name="Rectangle 81">
            <a:extLst>
              <a:ext uri="{FF2B5EF4-FFF2-40B4-BE49-F238E27FC236}">
                <a16:creationId xmlns:a16="http://schemas.microsoft.com/office/drawing/2014/main" id="{BF9D5A12-4D8A-B247-1784-AE6F12BC8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9449" name="Rectangle 82">
            <a:extLst>
              <a:ext uri="{FF2B5EF4-FFF2-40B4-BE49-F238E27FC236}">
                <a16:creationId xmlns:a16="http://schemas.microsoft.com/office/drawing/2014/main" id="{8073F0E1-A2B5-AF42-34A2-25EB6C8F4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789363"/>
            <a:ext cx="43180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9450" name="Line 85">
            <a:extLst>
              <a:ext uri="{FF2B5EF4-FFF2-40B4-BE49-F238E27FC236}">
                <a16:creationId xmlns:a16="http://schemas.microsoft.com/office/drawing/2014/main" id="{FFA9664F-9A13-7BAD-96BC-654EE085E0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51" name="Line 86">
            <a:extLst>
              <a:ext uri="{FF2B5EF4-FFF2-40B4-BE49-F238E27FC236}">
                <a16:creationId xmlns:a16="http://schemas.microsoft.com/office/drawing/2014/main" id="{D3D3AC36-3502-555F-40BD-759B9CFEB7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52" name="Line 87">
            <a:extLst>
              <a:ext uri="{FF2B5EF4-FFF2-40B4-BE49-F238E27FC236}">
                <a16:creationId xmlns:a16="http://schemas.microsoft.com/office/drawing/2014/main" id="{8E9159B9-6126-5B8F-E7B4-920769342B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53" name="Line 88">
            <a:extLst>
              <a:ext uri="{FF2B5EF4-FFF2-40B4-BE49-F238E27FC236}">
                <a16:creationId xmlns:a16="http://schemas.microsoft.com/office/drawing/2014/main" id="{48678798-432A-D4E7-8F04-5CB7224F83F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54" name="Line 89">
            <a:extLst>
              <a:ext uri="{FF2B5EF4-FFF2-40B4-BE49-F238E27FC236}">
                <a16:creationId xmlns:a16="http://schemas.microsoft.com/office/drawing/2014/main" id="{0A9ECC4C-7CEA-F7B8-E62E-5D4424846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55" name="Line 90">
            <a:extLst>
              <a:ext uri="{FF2B5EF4-FFF2-40B4-BE49-F238E27FC236}">
                <a16:creationId xmlns:a16="http://schemas.microsoft.com/office/drawing/2014/main" id="{47D44AC2-B1EC-D7C0-2920-E53F62F9BDD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56" name="Line 91">
            <a:extLst>
              <a:ext uri="{FF2B5EF4-FFF2-40B4-BE49-F238E27FC236}">
                <a16:creationId xmlns:a16="http://schemas.microsoft.com/office/drawing/2014/main" id="{2ED499D4-54B0-BFE3-E422-A47CC2518287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57" name="Line 92">
            <a:extLst>
              <a:ext uri="{FF2B5EF4-FFF2-40B4-BE49-F238E27FC236}">
                <a16:creationId xmlns:a16="http://schemas.microsoft.com/office/drawing/2014/main" id="{334D9879-49BB-4136-5E0F-7D0EFFD0C3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58" name="Text Box 93">
            <a:extLst>
              <a:ext uri="{FF2B5EF4-FFF2-40B4-BE49-F238E27FC236}">
                <a16:creationId xmlns:a16="http://schemas.microsoft.com/office/drawing/2014/main" id="{7264923A-C812-2AC3-E699-E0AC909B6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59459" name="Text Box 95">
            <a:extLst>
              <a:ext uri="{FF2B5EF4-FFF2-40B4-BE49-F238E27FC236}">
                <a16:creationId xmlns:a16="http://schemas.microsoft.com/office/drawing/2014/main" id="{0B74726E-4C81-E670-8FFE-E8077D8A462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59460" name="Text Box 96">
            <a:extLst>
              <a:ext uri="{FF2B5EF4-FFF2-40B4-BE49-F238E27FC236}">
                <a16:creationId xmlns:a16="http://schemas.microsoft.com/office/drawing/2014/main" id="{1F1EA3A5-FCCC-E715-3837-DDF11A99844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59461" name="Text Box 97">
            <a:extLst>
              <a:ext uri="{FF2B5EF4-FFF2-40B4-BE49-F238E27FC236}">
                <a16:creationId xmlns:a16="http://schemas.microsoft.com/office/drawing/2014/main" id="{ADD1D29E-CA3A-F11E-E2FD-A9A27543405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59462" name="Text Box 98">
            <a:extLst>
              <a:ext uri="{FF2B5EF4-FFF2-40B4-BE49-F238E27FC236}">
                <a16:creationId xmlns:a16="http://schemas.microsoft.com/office/drawing/2014/main" id="{8DC5DB6A-66CD-D88B-078F-401F0DB105E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59463" name="Text Box 99">
            <a:extLst>
              <a:ext uri="{FF2B5EF4-FFF2-40B4-BE49-F238E27FC236}">
                <a16:creationId xmlns:a16="http://schemas.microsoft.com/office/drawing/2014/main" id="{38F67547-A727-62AE-ED41-3D0758F87F2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59464" name="Line 100">
            <a:extLst>
              <a:ext uri="{FF2B5EF4-FFF2-40B4-BE49-F238E27FC236}">
                <a16:creationId xmlns:a16="http://schemas.microsoft.com/office/drawing/2014/main" id="{B28B5E82-8CF7-E282-0E23-061D08923C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65" name="Line 101">
            <a:extLst>
              <a:ext uri="{FF2B5EF4-FFF2-40B4-BE49-F238E27FC236}">
                <a16:creationId xmlns:a16="http://schemas.microsoft.com/office/drawing/2014/main" id="{302E1419-E9D1-A8C6-D556-38D167E1C5E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66" name="Text Box 102">
            <a:extLst>
              <a:ext uri="{FF2B5EF4-FFF2-40B4-BE49-F238E27FC236}">
                <a16:creationId xmlns:a16="http://schemas.microsoft.com/office/drawing/2014/main" id="{79953C85-0E56-D9F6-6D76-8274F8D88E3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59467" name="Text Box 103">
            <a:extLst>
              <a:ext uri="{FF2B5EF4-FFF2-40B4-BE49-F238E27FC236}">
                <a16:creationId xmlns:a16="http://schemas.microsoft.com/office/drawing/2014/main" id="{C6BC61DC-5A87-5B48-98B7-FD63374CC29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59468" name="Text Box 104">
            <a:extLst>
              <a:ext uri="{FF2B5EF4-FFF2-40B4-BE49-F238E27FC236}">
                <a16:creationId xmlns:a16="http://schemas.microsoft.com/office/drawing/2014/main" id="{97E2BB1C-C464-E841-2A1F-EB6ACB4372E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59469" name="Text Box 105">
            <a:extLst>
              <a:ext uri="{FF2B5EF4-FFF2-40B4-BE49-F238E27FC236}">
                <a16:creationId xmlns:a16="http://schemas.microsoft.com/office/drawing/2014/main" id="{AA1FF249-70EF-3A01-A0EF-0296E06A6DB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59470" name="Line 106">
            <a:extLst>
              <a:ext uri="{FF2B5EF4-FFF2-40B4-BE49-F238E27FC236}">
                <a16:creationId xmlns:a16="http://schemas.microsoft.com/office/drawing/2014/main" id="{EBAA8CB9-5318-3761-3DF7-E3733F4E0F97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71" name="Line 107">
            <a:extLst>
              <a:ext uri="{FF2B5EF4-FFF2-40B4-BE49-F238E27FC236}">
                <a16:creationId xmlns:a16="http://schemas.microsoft.com/office/drawing/2014/main" id="{4AD356D5-AB5A-E555-AE63-367A51ECCA84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9472" name="Text Box 108">
            <a:extLst>
              <a:ext uri="{FF2B5EF4-FFF2-40B4-BE49-F238E27FC236}">
                <a16:creationId xmlns:a16="http://schemas.microsoft.com/office/drawing/2014/main" id="{C9D22A1E-3444-B116-30EB-4CE7F0C0576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59473" name="Text Box 110">
            <a:extLst>
              <a:ext uri="{FF2B5EF4-FFF2-40B4-BE49-F238E27FC236}">
                <a16:creationId xmlns:a16="http://schemas.microsoft.com/office/drawing/2014/main" id="{87009C1C-A31A-B859-20BB-F480F045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325" y="1196975"/>
            <a:ext cx="10271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Interval-frekvens</a:t>
            </a:r>
          </a:p>
        </p:txBody>
      </p:sp>
      <p:grpSp>
        <p:nvGrpSpPr>
          <p:cNvPr id="59474" name="Grupper 82">
            <a:extLst>
              <a:ext uri="{FF2B5EF4-FFF2-40B4-BE49-F238E27FC236}">
                <a16:creationId xmlns:a16="http://schemas.microsoft.com/office/drawing/2014/main" id="{98A5A7F1-941B-D591-E82B-8464B0B2A180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59476" name="Text Box 68">
              <a:extLst>
                <a:ext uri="{FF2B5EF4-FFF2-40B4-BE49-F238E27FC236}">
                  <a16:creationId xmlns:a16="http://schemas.microsoft.com/office/drawing/2014/main" id="{493EB733-8FC5-7EF3-FD68-DB86944A20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59477" name="Rectangle 72">
              <a:extLst>
                <a:ext uri="{FF2B5EF4-FFF2-40B4-BE49-F238E27FC236}">
                  <a16:creationId xmlns:a16="http://schemas.microsoft.com/office/drawing/2014/main" id="{1A9D312F-CB18-309E-2884-9AEBC6CFBA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59475" name="Text Box 177">
            <a:extLst>
              <a:ext uri="{FF2B5EF4-FFF2-40B4-BE49-F238E27FC236}">
                <a16:creationId xmlns:a16="http://schemas.microsoft.com/office/drawing/2014/main" id="{5F25FD0F-8C97-87B1-7C89-F26F12CAC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71A41083-797B-4DD3-DCB2-23052D337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7171" name="Group 3">
            <a:extLst>
              <a:ext uri="{FF2B5EF4-FFF2-40B4-BE49-F238E27FC236}">
                <a16:creationId xmlns:a16="http://schemas.microsoft.com/office/drawing/2014/main" id="{22745D1B-2E33-48DD-AF6E-DA3031EDD41E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4175254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697" marB="456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0457" name="Line 41">
            <a:extLst>
              <a:ext uri="{FF2B5EF4-FFF2-40B4-BE49-F238E27FC236}">
                <a16:creationId xmlns:a16="http://schemas.microsoft.com/office/drawing/2014/main" id="{878BB0DE-FA17-1562-6BDE-D22053CD09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1700213"/>
            <a:ext cx="0" cy="2881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58" name="Text Box 52">
            <a:extLst>
              <a:ext uri="{FF2B5EF4-FFF2-40B4-BE49-F238E27FC236}">
                <a16:creationId xmlns:a16="http://schemas.microsoft.com/office/drawing/2014/main" id="{4F59BDFC-D374-899F-9782-6D404E4DD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013325"/>
            <a:ext cx="4319587" cy="1754188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Lad os prøve at at slå nogle intervaller sammen og se hvorfor. Vi slår de 3 sidste intervaller sammen så det går fra 180 til 195. </a:t>
            </a:r>
          </a:p>
          <a:p>
            <a:pPr eaLnBrk="1" hangingPunct="1"/>
            <a:endParaRPr lang="da-DK" altLang="da-DK">
              <a:solidFill>
                <a:srgbClr val="CC0000"/>
              </a:solidFill>
              <a:latin typeface="Verdana" panose="020B0604030504040204" pitchFamily="34" charset="0"/>
            </a:endParaRPr>
          </a:p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11,1+3,7+7,4 = 22,2</a:t>
            </a:r>
          </a:p>
        </p:txBody>
      </p:sp>
      <p:sp>
        <p:nvSpPr>
          <p:cNvPr id="60459" name="Line 65">
            <a:extLst>
              <a:ext uri="{FF2B5EF4-FFF2-40B4-BE49-F238E27FC236}">
                <a16:creationId xmlns:a16="http://schemas.microsoft.com/office/drawing/2014/main" id="{A61A2736-D323-0C34-6AC1-2EFE9442E9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35734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60" name="Line 66">
            <a:extLst>
              <a:ext uri="{FF2B5EF4-FFF2-40B4-BE49-F238E27FC236}">
                <a16:creationId xmlns:a16="http://schemas.microsoft.com/office/drawing/2014/main" id="{FDA7E7E0-6EA7-2DB8-15CF-FECA57E2F2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8527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61" name="Line 67">
            <a:extLst>
              <a:ext uri="{FF2B5EF4-FFF2-40B4-BE49-F238E27FC236}">
                <a16:creationId xmlns:a16="http://schemas.microsoft.com/office/drawing/2014/main" id="{D59236BF-E142-BF22-DB70-39D54FBEC2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1336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62" name="Text Box 68">
            <a:extLst>
              <a:ext uri="{FF2B5EF4-FFF2-40B4-BE49-F238E27FC236}">
                <a16:creationId xmlns:a16="http://schemas.microsoft.com/office/drawing/2014/main" id="{8447326F-FCE6-94C0-F09E-7349547F6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335756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10</a:t>
            </a:r>
          </a:p>
        </p:txBody>
      </p:sp>
      <p:sp>
        <p:nvSpPr>
          <p:cNvPr id="60463" name="Text Box 69">
            <a:extLst>
              <a:ext uri="{FF2B5EF4-FFF2-40B4-BE49-F238E27FC236}">
                <a16:creationId xmlns:a16="http://schemas.microsoft.com/office/drawing/2014/main" id="{1E3D4DE2-C079-6B1C-ACCA-BC9DEDD26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26797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20</a:t>
            </a:r>
          </a:p>
        </p:txBody>
      </p:sp>
      <p:sp>
        <p:nvSpPr>
          <p:cNvPr id="60464" name="Text Box 70">
            <a:extLst>
              <a:ext uri="{FF2B5EF4-FFF2-40B4-BE49-F238E27FC236}">
                <a16:creationId xmlns:a16="http://schemas.microsoft.com/office/drawing/2014/main" id="{0FE5F186-80E7-58D2-9566-24D1E8AC1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4945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30</a:t>
            </a:r>
          </a:p>
        </p:txBody>
      </p:sp>
      <p:sp>
        <p:nvSpPr>
          <p:cNvPr id="60465" name="Rectangle 72">
            <a:extLst>
              <a:ext uri="{FF2B5EF4-FFF2-40B4-BE49-F238E27FC236}">
                <a16:creationId xmlns:a16="http://schemas.microsoft.com/office/drawing/2014/main" id="{6B822D74-D0D2-72A0-D8B4-62D9C2D8B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0466" name="Rectangle 75">
            <a:extLst>
              <a:ext uri="{FF2B5EF4-FFF2-40B4-BE49-F238E27FC236}">
                <a16:creationId xmlns:a16="http://schemas.microsoft.com/office/drawing/2014/main" id="{08D3E4F3-25F1-4BCB-E1E4-6A1322111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0467" name="Rectangle 76">
            <a:extLst>
              <a:ext uri="{FF2B5EF4-FFF2-40B4-BE49-F238E27FC236}">
                <a16:creationId xmlns:a16="http://schemas.microsoft.com/office/drawing/2014/main" id="{A3204100-ABF9-75FE-8E61-607AF5E81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0468" name="Rectangle 77">
            <a:extLst>
              <a:ext uri="{FF2B5EF4-FFF2-40B4-BE49-F238E27FC236}">
                <a16:creationId xmlns:a16="http://schemas.microsoft.com/office/drawing/2014/main" id="{910F84F7-BBAB-F108-2055-521CCDE19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0469" name="Rectangle 78">
            <a:extLst>
              <a:ext uri="{FF2B5EF4-FFF2-40B4-BE49-F238E27FC236}">
                <a16:creationId xmlns:a16="http://schemas.microsoft.com/office/drawing/2014/main" id="{B8E32A45-F333-EF9F-7644-543BC7282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08275"/>
            <a:ext cx="4318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0470" name="Rectangle 79">
            <a:extLst>
              <a:ext uri="{FF2B5EF4-FFF2-40B4-BE49-F238E27FC236}">
                <a16:creationId xmlns:a16="http://schemas.microsoft.com/office/drawing/2014/main" id="{E289FBB5-678E-1BC3-1065-9CC9432A9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0471" name="Rectangle 80">
            <a:extLst>
              <a:ext uri="{FF2B5EF4-FFF2-40B4-BE49-F238E27FC236}">
                <a16:creationId xmlns:a16="http://schemas.microsoft.com/office/drawing/2014/main" id="{4188DEDF-2674-D4B3-4EFA-385CF5C2A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0472" name="Rectangle 81">
            <a:extLst>
              <a:ext uri="{FF2B5EF4-FFF2-40B4-BE49-F238E27FC236}">
                <a16:creationId xmlns:a16="http://schemas.microsoft.com/office/drawing/2014/main" id="{5D460474-E836-E914-5D39-4A32F6AF4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0473" name="Rectangle 82">
            <a:extLst>
              <a:ext uri="{FF2B5EF4-FFF2-40B4-BE49-F238E27FC236}">
                <a16:creationId xmlns:a16="http://schemas.microsoft.com/office/drawing/2014/main" id="{0CC5F82B-206A-41FB-7309-8D8500CD1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789363"/>
            <a:ext cx="43180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0474" name="Line 85">
            <a:extLst>
              <a:ext uri="{FF2B5EF4-FFF2-40B4-BE49-F238E27FC236}">
                <a16:creationId xmlns:a16="http://schemas.microsoft.com/office/drawing/2014/main" id="{60C7C11E-A80E-E9D8-49EC-222C9EC0A7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75" name="Line 86">
            <a:extLst>
              <a:ext uri="{FF2B5EF4-FFF2-40B4-BE49-F238E27FC236}">
                <a16:creationId xmlns:a16="http://schemas.microsoft.com/office/drawing/2014/main" id="{A6227312-9568-D5CA-3AF0-60C50B6AE2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76" name="Line 87">
            <a:extLst>
              <a:ext uri="{FF2B5EF4-FFF2-40B4-BE49-F238E27FC236}">
                <a16:creationId xmlns:a16="http://schemas.microsoft.com/office/drawing/2014/main" id="{38E5FF08-74DA-E796-485C-24A0E841D5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77" name="Line 88">
            <a:extLst>
              <a:ext uri="{FF2B5EF4-FFF2-40B4-BE49-F238E27FC236}">
                <a16:creationId xmlns:a16="http://schemas.microsoft.com/office/drawing/2014/main" id="{80FB9BDE-5420-2213-941E-7ED5BCAE8E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78" name="Line 89">
            <a:extLst>
              <a:ext uri="{FF2B5EF4-FFF2-40B4-BE49-F238E27FC236}">
                <a16:creationId xmlns:a16="http://schemas.microsoft.com/office/drawing/2014/main" id="{2E2C8AB3-C1CB-4FFA-BCED-6432A559FC3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79" name="Line 90">
            <a:extLst>
              <a:ext uri="{FF2B5EF4-FFF2-40B4-BE49-F238E27FC236}">
                <a16:creationId xmlns:a16="http://schemas.microsoft.com/office/drawing/2014/main" id="{6A0F9785-CC30-3776-C96D-7D6C767CAA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80" name="Line 91">
            <a:extLst>
              <a:ext uri="{FF2B5EF4-FFF2-40B4-BE49-F238E27FC236}">
                <a16:creationId xmlns:a16="http://schemas.microsoft.com/office/drawing/2014/main" id="{15B5F742-1D57-890D-3943-5780929C62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81" name="Line 92">
            <a:extLst>
              <a:ext uri="{FF2B5EF4-FFF2-40B4-BE49-F238E27FC236}">
                <a16:creationId xmlns:a16="http://schemas.microsoft.com/office/drawing/2014/main" id="{05BB8C2F-7FFF-AFEB-8EF8-A85EF93D794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82" name="Text Box 93">
            <a:extLst>
              <a:ext uri="{FF2B5EF4-FFF2-40B4-BE49-F238E27FC236}">
                <a16:creationId xmlns:a16="http://schemas.microsoft.com/office/drawing/2014/main" id="{2A53A510-E500-20E0-6BAF-5AE62352E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60483" name="Text Box 95">
            <a:extLst>
              <a:ext uri="{FF2B5EF4-FFF2-40B4-BE49-F238E27FC236}">
                <a16:creationId xmlns:a16="http://schemas.microsoft.com/office/drawing/2014/main" id="{2F115C0F-95EB-1033-FB8E-DEE7F5C41F7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60484" name="Text Box 96">
            <a:extLst>
              <a:ext uri="{FF2B5EF4-FFF2-40B4-BE49-F238E27FC236}">
                <a16:creationId xmlns:a16="http://schemas.microsoft.com/office/drawing/2014/main" id="{3F5B0000-66A2-0FA4-895A-4AC44ED4144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60485" name="Text Box 97">
            <a:extLst>
              <a:ext uri="{FF2B5EF4-FFF2-40B4-BE49-F238E27FC236}">
                <a16:creationId xmlns:a16="http://schemas.microsoft.com/office/drawing/2014/main" id="{9FD8F7B2-081C-6B9F-068B-5AF29AC12FE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60486" name="Text Box 98">
            <a:extLst>
              <a:ext uri="{FF2B5EF4-FFF2-40B4-BE49-F238E27FC236}">
                <a16:creationId xmlns:a16="http://schemas.microsoft.com/office/drawing/2014/main" id="{E919D32E-670F-6787-1CBE-37303043085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60487" name="Text Box 99">
            <a:extLst>
              <a:ext uri="{FF2B5EF4-FFF2-40B4-BE49-F238E27FC236}">
                <a16:creationId xmlns:a16="http://schemas.microsoft.com/office/drawing/2014/main" id="{65174B91-E8ED-B23C-BE75-412784C9020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60488" name="Line 100">
            <a:extLst>
              <a:ext uri="{FF2B5EF4-FFF2-40B4-BE49-F238E27FC236}">
                <a16:creationId xmlns:a16="http://schemas.microsoft.com/office/drawing/2014/main" id="{B147D63A-9ADC-D9ED-FA42-BFCDE166B1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89" name="Line 101">
            <a:extLst>
              <a:ext uri="{FF2B5EF4-FFF2-40B4-BE49-F238E27FC236}">
                <a16:creationId xmlns:a16="http://schemas.microsoft.com/office/drawing/2014/main" id="{DD6A6924-9F92-5A0E-D28B-7EF0BD57D2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90" name="Text Box 102">
            <a:extLst>
              <a:ext uri="{FF2B5EF4-FFF2-40B4-BE49-F238E27FC236}">
                <a16:creationId xmlns:a16="http://schemas.microsoft.com/office/drawing/2014/main" id="{FFA4F5E3-D51C-E3F4-DCEB-8FA0740529B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60491" name="Text Box 103">
            <a:extLst>
              <a:ext uri="{FF2B5EF4-FFF2-40B4-BE49-F238E27FC236}">
                <a16:creationId xmlns:a16="http://schemas.microsoft.com/office/drawing/2014/main" id="{4CE319EC-E5A7-695D-249D-975CC9E0D99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60492" name="Text Box 104">
            <a:extLst>
              <a:ext uri="{FF2B5EF4-FFF2-40B4-BE49-F238E27FC236}">
                <a16:creationId xmlns:a16="http://schemas.microsoft.com/office/drawing/2014/main" id="{CC878328-8D42-2094-E2FD-5B495ACD40F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60493" name="Text Box 105">
            <a:extLst>
              <a:ext uri="{FF2B5EF4-FFF2-40B4-BE49-F238E27FC236}">
                <a16:creationId xmlns:a16="http://schemas.microsoft.com/office/drawing/2014/main" id="{83AA64E2-15E2-4958-A5F4-1988E450877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60494" name="Line 106">
            <a:extLst>
              <a:ext uri="{FF2B5EF4-FFF2-40B4-BE49-F238E27FC236}">
                <a16:creationId xmlns:a16="http://schemas.microsoft.com/office/drawing/2014/main" id="{6000872A-0F18-D5D4-417E-652A654550AA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95" name="Line 107">
            <a:extLst>
              <a:ext uri="{FF2B5EF4-FFF2-40B4-BE49-F238E27FC236}">
                <a16:creationId xmlns:a16="http://schemas.microsoft.com/office/drawing/2014/main" id="{BE5CA0CA-35E9-1A8B-F76D-54C2ACCD35B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0496" name="Text Box 108">
            <a:extLst>
              <a:ext uri="{FF2B5EF4-FFF2-40B4-BE49-F238E27FC236}">
                <a16:creationId xmlns:a16="http://schemas.microsoft.com/office/drawing/2014/main" id="{56A3E359-9360-9A31-9913-5B7A5BF8F3E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60497" name="Text Box 110">
            <a:extLst>
              <a:ext uri="{FF2B5EF4-FFF2-40B4-BE49-F238E27FC236}">
                <a16:creationId xmlns:a16="http://schemas.microsoft.com/office/drawing/2014/main" id="{758D0328-CA38-2BA8-7A6B-65FB9C18B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325" y="1196975"/>
            <a:ext cx="10271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Interval-frekvens</a:t>
            </a:r>
          </a:p>
        </p:txBody>
      </p:sp>
      <p:grpSp>
        <p:nvGrpSpPr>
          <p:cNvPr id="60498" name="Grupper 82">
            <a:extLst>
              <a:ext uri="{FF2B5EF4-FFF2-40B4-BE49-F238E27FC236}">
                <a16:creationId xmlns:a16="http://schemas.microsoft.com/office/drawing/2014/main" id="{CA6D9789-64F0-F5CE-3E3A-C972DA68AB32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60500" name="Text Box 68">
              <a:extLst>
                <a:ext uri="{FF2B5EF4-FFF2-40B4-BE49-F238E27FC236}">
                  <a16:creationId xmlns:a16="http://schemas.microsoft.com/office/drawing/2014/main" id="{976B3D3D-B58F-05F3-4037-44DD243D6A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60501" name="Rectangle 72">
              <a:extLst>
                <a:ext uri="{FF2B5EF4-FFF2-40B4-BE49-F238E27FC236}">
                  <a16:creationId xmlns:a16="http://schemas.microsoft.com/office/drawing/2014/main" id="{1238B0FC-C100-3099-3ACF-822EB2617C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60499" name="Text Box 177">
            <a:extLst>
              <a:ext uri="{FF2B5EF4-FFF2-40B4-BE49-F238E27FC236}">
                <a16:creationId xmlns:a16="http://schemas.microsoft.com/office/drawing/2014/main" id="{928970B1-E66F-30B3-19E8-F7F533B2E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38679923-AF55-C5CE-5DDD-3DBD12A0D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7171" name="Group 3">
            <a:extLst>
              <a:ext uri="{FF2B5EF4-FFF2-40B4-BE49-F238E27FC236}">
                <a16:creationId xmlns:a16="http://schemas.microsoft.com/office/drawing/2014/main" id="{9C63B419-BB7B-4EB4-A4E8-E0C55042589E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3444872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]180,195]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1475" name="Line 41">
            <a:extLst>
              <a:ext uri="{FF2B5EF4-FFF2-40B4-BE49-F238E27FC236}">
                <a16:creationId xmlns:a16="http://schemas.microsoft.com/office/drawing/2014/main" id="{1CEC0FEE-3B3A-B2AD-3A87-5A4A255FD4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1700213"/>
            <a:ext cx="0" cy="2881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476" name="Line 65">
            <a:extLst>
              <a:ext uri="{FF2B5EF4-FFF2-40B4-BE49-F238E27FC236}">
                <a16:creationId xmlns:a16="http://schemas.microsoft.com/office/drawing/2014/main" id="{698EACF8-587B-013B-C6DD-226FFF9C72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35734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477" name="Line 66">
            <a:extLst>
              <a:ext uri="{FF2B5EF4-FFF2-40B4-BE49-F238E27FC236}">
                <a16:creationId xmlns:a16="http://schemas.microsoft.com/office/drawing/2014/main" id="{E49960A5-49B6-028C-E7CF-11163AFF36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8527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478" name="Line 67">
            <a:extLst>
              <a:ext uri="{FF2B5EF4-FFF2-40B4-BE49-F238E27FC236}">
                <a16:creationId xmlns:a16="http://schemas.microsoft.com/office/drawing/2014/main" id="{213B7E8A-1A0D-B12B-8712-AAC360370D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1336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479" name="Text Box 68">
            <a:extLst>
              <a:ext uri="{FF2B5EF4-FFF2-40B4-BE49-F238E27FC236}">
                <a16:creationId xmlns:a16="http://schemas.microsoft.com/office/drawing/2014/main" id="{A3FA44D2-D4ED-FB4C-BAF5-4020DE3D2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335756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10</a:t>
            </a:r>
          </a:p>
        </p:txBody>
      </p:sp>
      <p:sp>
        <p:nvSpPr>
          <p:cNvPr id="61480" name="Text Box 69">
            <a:extLst>
              <a:ext uri="{FF2B5EF4-FFF2-40B4-BE49-F238E27FC236}">
                <a16:creationId xmlns:a16="http://schemas.microsoft.com/office/drawing/2014/main" id="{E01E1518-7519-790F-161C-602A8B321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26797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20</a:t>
            </a:r>
          </a:p>
        </p:txBody>
      </p:sp>
      <p:sp>
        <p:nvSpPr>
          <p:cNvPr id="61481" name="Text Box 70">
            <a:extLst>
              <a:ext uri="{FF2B5EF4-FFF2-40B4-BE49-F238E27FC236}">
                <a16:creationId xmlns:a16="http://schemas.microsoft.com/office/drawing/2014/main" id="{7F572F89-4A08-DD5B-9091-7A4602860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4945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30</a:t>
            </a:r>
          </a:p>
        </p:txBody>
      </p:sp>
      <p:sp>
        <p:nvSpPr>
          <p:cNvPr id="61482" name="Rectangle 72">
            <a:extLst>
              <a:ext uri="{FF2B5EF4-FFF2-40B4-BE49-F238E27FC236}">
                <a16:creationId xmlns:a16="http://schemas.microsoft.com/office/drawing/2014/main" id="{139FB83B-27B1-CBBE-3A5E-76D7B00AC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1483" name="Rectangle 75">
            <a:extLst>
              <a:ext uri="{FF2B5EF4-FFF2-40B4-BE49-F238E27FC236}">
                <a16:creationId xmlns:a16="http://schemas.microsoft.com/office/drawing/2014/main" id="{0F258B87-B329-C1F6-2413-9C3972B4C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1484" name="Rectangle 76">
            <a:extLst>
              <a:ext uri="{FF2B5EF4-FFF2-40B4-BE49-F238E27FC236}">
                <a16:creationId xmlns:a16="http://schemas.microsoft.com/office/drawing/2014/main" id="{698BDAB5-7F96-D921-40EA-BE7DC9F9B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1485" name="Rectangle 77">
            <a:extLst>
              <a:ext uri="{FF2B5EF4-FFF2-40B4-BE49-F238E27FC236}">
                <a16:creationId xmlns:a16="http://schemas.microsoft.com/office/drawing/2014/main" id="{CBD872B0-2E50-BF19-2029-29050C03C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1486" name="Rectangle 78">
            <a:extLst>
              <a:ext uri="{FF2B5EF4-FFF2-40B4-BE49-F238E27FC236}">
                <a16:creationId xmlns:a16="http://schemas.microsoft.com/office/drawing/2014/main" id="{98551ED1-E43C-C6C1-46AC-18A3ECA51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08275"/>
            <a:ext cx="4318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1487" name="Rectangle 79">
            <a:extLst>
              <a:ext uri="{FF2B5EF4-FFF2-40B4-BE49-F238E27FC236}">
                <a16:creationId xmlns:a16="http://schemas.microsoft.com/office/drawing/2014/main" id="{D43C76BB-40B2-8935-E753-482BF729D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1488" name="Rectangle 80">
            <a:extLst>
              <a:ext uri="{FF2B5EF4-FFF2-40B4-BE49-F238E27FC236}">
                <a16:creationId xmlns:a16="http://schemas.microsoft.com/office/drawing/2014/main" id="{54CB4B0B-FFD3-F4C7-DDF6-64FCB68A7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1489" name="Rectangle 81">
            <a:extLst>
              <a:ext uri="{FF2B5EF4-FFF2-40B4-BE49-F238E27FC236}">
                <a16:creationId xmlns:a16="http://schemas.microsoft.com/office/drawing/2014/main" id="{50B2318F-FF7C-5027-039B-FD244D6F1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1490" name="Rectangle 82">
            <a:extLst>
              <a:ext uri="{FF2B5EF4-FFF2-40B4-BE49-F238E27FC236}">
                <a16:creationId xmlns:a16="http://schemas.microsoft.com/office/drawing/2014/main" id="{A9142B2D-5161-78ED-26EF-281A7BA2C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789363"/>
            <a:ext cx="43180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1491" name="Line 85">
            <a:extLst>
              <a:ext uri="{FF2B5EF4-FFF2-40B4-BE49-F238E27FC236}">
                <a16:creationId xmlns:a16="http://schemas.microsoft.com/office/drawing/2014/main" id="{8C306D93-F23D-37B3-8D26-241D5380C0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492" name="Line 86">
            <a:extLst>
              <a:ext uri="{FF2B5EF4-FFF2-40B4-BE49-F238E27FC236}">
                <a16:creationId xmlns:a16="http://schemas.microsoft.com/office/drawing/2014/main" id="{5D21E667-57CD-48D7-078E-7C71DC680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493" name="Line 87">
            <a:extLst>
              <a:ext uri="{FF2B5EF4-FFF2-40B4-BE49-F238E27FC236}">
                <a16:creationId xmlns:a16="http://schemas.microsoft.com/office/drawing/2014/main" id="{DA8E9A0E-FA93-1C6B-3CA8-41B5F6FD37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494" name="Line 88">
            <a:extLst>
              <a:ext uri="{FF2B5EF4-FFF2-40B4-BE49-F238E27FC236}">
                <a16:creationId xmlns:a16="http://schemas.microsoft.com/office/drawing/2014/main" id="{4EEF2B63-27F4-3A20-AE29-F73D42536C2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495" name="Line 89">
            <a:extLst>
              <a:ext uri="{FF2B5EF4-FFF2-40B4-BE49-F238E27FC236}">
                <a16:creationId xmlns:a16="http://schemas.microsoft.com/office/drawing/2014/main" id="{DC6C461C-591B-0A14-6E5D-48E42340DEF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496" name="Line 90">
            <a:extLst>
              <a:ext uri="{FF2B5EF4-FFF2-40B4-BE49-F238E27FC236}">
                <a16:creationId xmlns:a16="http://schemas.microsoft.com/office/drawing/2014/main" id="{F2E92642-5E72-4F2C-36F6-41318B0736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497" name="Line 91">
            <a:extLst>
              <a:ext uri="{FF2B5EF4-FFF2-40B4-BE49-F238E27FC236}">
                <a16:creationId xmlns:a16="http://schemas.microsoft.com/office/drawing/2014/main" id="{84078D46-7791-EADA-0EDE-1C268319E38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498" name="Line 92">
            <a:extLst>
              <a:ext uri="{FF2B5EF4-FFF2-40B4-BE49-F238E27FC236}">
                <a16:creationId xmlns:a16="http://schemas.microsoft.com/office/drawing/2014/main" id="{ADF98451-9C73-9260-1170-F5B6ABC347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499" name="Text Box 93">
            <a:extLst>
              <a:ext uri="{FF2B5EF4-FFF2-40B4-BE49-F238E27FC236}">
                <a16:creationId xmlns:a16="http://schemas.microsoft.com/office/drawing/2014/main" id="{1A05B3C3-56DA-E82E-766E-54DF6F4E8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61500" name="Text Box 95">
            <a:extLst>
              <a:ext uri="{FF2B5EF4-FFF2-40B4-BE49-F238E27FC236}">
                <a16:creationId xmlns:a16="http://schemas.microsoft.com/office/drawing/2014/main" id="{2EE7FBBB-20CB-021A-2331-5180D324332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61501" name="Text Box 96">
            <a:extLst>
              <a:ext uri="{FF2B5EF4-FFF2-40B4-BE49-F238E27FC236}">
                <a16:creationId xmlns:a16="http://schemas.microsoft.com/office/drawing/2014/main" id="{4161B02E-1D3F-AACB-6BEA-BFDE6F6F65B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61502" name="Text Box 97">
            <a:extLst>
              <a:ext uri="{FF2B5EF4-FFF2-40B4-BE49-F238E27FC236}">
                <a16:creationId xmlns:a16="http://schemas.microsoft.com/office/drawing/2014/main" id="{B0F64162-996F-F2FA-9348-E6AFAD9BA6F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61503" name="Text Box 98">
            <a:extLst>
              <a:ext uri="{FF2B5EF4-FFF2-40B4-BE49-F238E27FC236}">
                <a16:creationId xmlns:a16="http://schemas.microsoft.com/office/drawing/2014/main" id="{B139C422-6CD1-B3C8-F065-8F46D1016B9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61504" name="Text Box 99">
            <a:extLst>
              <a:ext uri="{FF2B5EF4-FFF2-40B4-BE49-F238E27FC236}">
                <a16:creationId xmlns:a16="http://schemas.microsoft.com/office/drawing/2014/main" id="{EB390595-EC3F-0C44-0F9E-86EA01CB079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61505" name="Line 100">
            <a:extLst>
              <a:ext uri="{FF2B5EF4-FFF2-40B4-BE49-F238E27FC236}">
                <a16:creationId xmlns:a16="http://schemas.microsoft.com/office/drawing/2014/main" id="{5137AC8A-F14D-7B1C-6CD6-CD439A9C56E6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506" name="Line 101">
            <a:extLst>
              <a:ext uri="{FF2B5EF4-FFF2-40B4-BE49-F238E27FC236}">
                <a16:creationId xmlns:a16="http://schemas.microsoft.com/office/drawing/2014/main" id="{F8C3A0BC-EFDE-16A4-C0F2-8069FBE457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507" name="Text Box 102">
            <a:extLst>
              <a:ext uri="{FF2B5EF4-FFF2-40B4-BE49-F238E27FC236}">
                <a16:creationId xmlns:a16="http://schemas.microsoft.com/office/drawing/2014/main" id="{939C127A-3865-751B-DC92-244FCC12C3F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61508" name="Text Box 103">
            <a:extLst>
              <a:ext uri="{FF2B5EF4-FFF2-40B4-BE49-F238E27FC236}">
                <a16:creationId xmlns:a16="http://schemas.microsoft.com/office/drawing/2014/main" id="{6D0D2B12-2877-3342-24A4-E5B374BC538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61509" name="Text Box 104">
            <a:extLst>
              <a:ext uri="{FF2B5EF4-FFF2-40B4-BE49-F238E27FC236}">
                <a16:creationId xmlns:a16="http://schemas.microsoft.com/office/drawing/2014/main" id="{D54BB957-CC6F-DE2C-18B0-A11519FDC81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61510" name="Text Box 105">
            <a:extLst>
              <a:ext uri="{FF2B5EF4-FFF2-40B4-BE49-F238E27FC236}">
                <a16:creationId xmlns:a16="http://schemas.microsoft.com/office/drawing/2014/main" id="{810EA06C-1ED2-D41B-BD50-A6CA6514A58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61511" name="Line 106">
            <a:extLst>
              <a:ext uri="{FF2B5EF4-FFF2-40B4-BE49-F238E27FC236}">
                <a16:creationId xmlns:a16="http://schemas.microsoft.com/office/drawing/2014/main" id="{18DB2CAC-AE12-1ECF-8BBF-4E0D40381602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512" name="Line 107">
            <a:extLst>
              <a:ext uri="{FF2B5EF4-FFF2-40B4-BE49-F238E27FC236}">
                <a16:creationId xmlns:a16="http://schemas.microsoft.com/office/drawing/2014/main" id="{F44B4D49-4903-43BA-2CDC-A2205A9A9C8D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1513" name="Text Box 108">
            <a:extLst>
              <a:ext uri="{FF2B5EF4-FFF2-40B4-BE49-F238E27FC236}">
                <a16:creationId xmlns:a16="http://schemas.microsoft.com/office/drawing/2014/main" id="{DB41FAE5-C761-AA08-A450-7D2C312F48F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61514" name="Text Box 110">
            <a:extLst>
              <a:ext uri="{FF2B5EF4-FFF2-40B4-BE49-F238E27FC236}">
                <a16:creationId xmlns:a16="http://schemas.microsoft.com/office/drawing/2014/main" id="{055B058D-C8D9-A631-A0FC-38382C796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325" y="1196975"/>
            <a:ext cx="10271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Interval-frekvens</a:t>
            </a:r>
          </a:p>
        </p:txBody>
      </p:sp>
      <p:grpSp>
        <p:nvGrpSpPr>
          <p:cNvPr id="61515" name="Grupper 82">
            <a:extLst>
              <a:ext uri="{FF2B5EF4-FFF2-40B4-BE49-F238E27FC236}">
                <a16:creationId xmlns:a16="http://schemas.microsoft.com/office/drawing/2014/main" id="{7D2023E5-468A-9F00-E6FF-A33E9FDE4EF9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61518" name="Text Box 68">
              <a:extLst>
                <a:ext uri="{FF2B5EF4-FFF2-40B4-BE49-F238E27FC236}">
                  <a16:creationId xmlns:a16="http://schemas.microsoft.com/office/drawing/2014/main" id="{6C2F7E6C-66F0-29BB-D996-E10B2E60E3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61519" name="Rectangle 72">
              <a:extLst>
                <a:ext uri="{FF2B5EF4-FFF2-40B4-BE49-F238E27FC236}">
                  <a16:creationId xmlns:a16="http://schemas.microsoft.com/office/drawing/2014/main" id="{2D94C3BC-3601-54D1-C557-26C5AAA4C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61516" name="Text Box 177">
            <a:extLst>
              <a:ext uri="{FF2B5EF4-FFF2-40B4-BE49-F238E27FC236}">
                <a16:creationId xmlns:a16="http://schemas.microsoft.com/office/drawing/2014/main" id="{BA74A5B3-936E-996F-F9DF-9841877DFD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  <p:sp>
        <p:nvSpPr>
          <p:cNvPr id="61517" name="Text Box 52">
            <a:extLst>
              <a:ext uri="{FF2B5EF4-FFF2-40B4-BE49-F238E27FC236}">
                <a16:creationId xmlns:a16="http://schemas.microsoft.com/office/drawing/2014/main" id="{B1F4F7C8-B73F-C018-4A54-DF5ED0554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013325"/>
            <a:ext cx="4319587" cy="1754188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Lad os prøve at at slå nogle intervaller sammen og se hvorfor. Vi slår de 3 sidste intervaller sammen så det går fra 180 til 195. </a:t>
            </a:r>
          </a:p>
          <a:p>
            <a:pPr eaLnBrk="1" hangingPunct="1"/>
            <a:endParaRPr lang="da-DK" altLang="da-DK">
              <a:solidFill>
                <a:srgbClr val="CC0000"/>
              </a:solidFill>
              <a:latin typeface="Verdana" panose="020B0604030504040204" pitchFamily="34" charset="0"/>
            </a:endParaRPr>
          </a:p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11,1+3,7+7,4 = 22,2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BBFFF800-8DD0-2317-46E8-1B7E5E4E1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7171" name="Group 3">
            <a:extLst>
              <a:ext uri="{FF2B5EF4-FFF2-40B4-BE49-F238E27FC236}">
                <a16:creationId xmlns:a16="http://schemas.microsoft.com/office/drawing/2014/main" id="{EFC27862-BD12-4ECC-830E-757FC2720EDF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3444872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]180,195]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2499" name="Line 41">
            <a:extLst>
              <a:ext uri="{FF2B5EF4-FFF2-40B4-BE49-F238E27FC236}">
                <a16:creationId xmlns:a16="http://schemas.microsoft.com/office/drawing/2014/main" id="{D230B01C-AA13-0E9E-EA5B-36FAC0074A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1700213"/>
            <a:ext cx="0" cy="2881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00" name="Text Box 52">
            <a:extLst>
              <a:ext uri="{FF2B5EF4-FFF2-40B4-BE49-F238E27FC236}">
                <a16:creationId xmlns:a16="http://schemas.microsoft.com/office/drawing/2014/main" id="{AB0073DB-01C4-C5B5-F024-302A57867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013325"/>
            <a:ext cx="4178300" cy="1754188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Nu skal de 3 sidste søjler slås sammen til én søjle, der går fra 180 -195, men hvor arealet for denne ene søjle er det samme som det sammenlagt var for de tre søjler.</a:t>
            </a:r>
          </a:p>
        </p:txBody>
      </p:sp>
      <p:sp>
        <p:nvSpPr>
          <p:cNvPr id="62501" name="Line 65">
            <a:extLst>
              <a:ext uri="{FF2B5EF4-FFF2-40B4-BE49-F238E27FC236}">
                <a16:creationId xmlns:a16="http://schemas.microsoft.com/office/drawing/2014/main" id="{6584455A-64BA-DFA0-8A98-5522E9E158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35734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02" name="Line 66">
            <a:extLst>
              <a:ext uri="{FF2B5EF4-FFF2-40B4-BE49-F238E27FC236}">
                <a16:creationId xmlns:a16="http://schemas.microsoft.com/office/drawing/2014/main" id="{F46E49FD-9C68-3450-A965-6AFE1D2419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8527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03" name="Line 67">
            <a:extLst>
              <a:ext uri="{FF2B5EF4-FFF2-40B4-BE49-F238E27FC236}">
                <a16:creationId xmlns:a16="http://schemas.microsoft.com/office/drawing/2014/main" id="{F3C7117E-883E-53F1-AA5B-457BA41D5A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1336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04" name="Text Box 68">
            <a:extLst>
              <a:ext uri="{FF2B5EF4-FFF2-40B4-BE49-F238E27FC236}">
                <a16:creationId xmlns:a16="http://schemas.microsoft.com/office/drawing/2014/main" id="{A6C2B6DF-1630-4B5E-7337-B2DF04E1D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335756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10</a:t>
            </a:r>
          </a:p>
        </p:txBody>
      </p:sp>
      <p:sp>
        <p:nvSpPr>
          <p:cNvPr id="62505" name="Text Box 69">
            <a:extLst>
              <a:ext uri="{FF2B5EF4-FFF2-40B4-BE49-F238E27FC236}">
                <a16:creationId xmlns:a16="http://schemas.microsoft.com/office/drawing/2014/main" id="{FA5E435A-0333-CBB2-0504-CA8A6023D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26797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20</a:t>
            </a:r>
          </a:p>
        </p:txBody>
      </p:sp>
      <p:sp>
        <p:nvSpPr>
          <p:cNvPr id="62506" name="Text Box 70">
            <a:extLst>
              <a:ext uri="{FF2B5EF4-FFF2-40B4-BE49-F238E27FC236}">
                <a16:creationId xmlns:a16="http://schemas.microsoft.com/office/drawing/2014/main" id="{0C202AFB-AEC2-88AE-3ACB-BE85E5F54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4945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30</a:t>
            </a:r>
          </a:p>
        </p:txBody>
      </p:sp>
      <p:sp>
        <p:nvSpPr>
          <p:cNvPr id="62507" name="Rectangle 72">
            <a:extLst>
              <a:ext uri="{FF2B5EF4-FFF2-40B4-BE49-F238E27FC236}">
                <a16:creationId xmlns:a16="http://schemas.microsoft.com/office/drawing/2014/main" id="{D3D91E0E-C074-4930-6E99-F49C824A4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2508" name="Rectangle 75">
            <a:extLst>
              <a:ext uri="{FF2B5EF4-FFF2-40B4-BE49-F238E27FC236}">
                <a16:creationId xmlns:a16="http://schemas.microsoft.com/office/drawing/2014/main" id="{C94D064D-A5A4-E338-2C87-17314606A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2509" name="Rectangle 76">
            <a:extLst>
              <a:ext uri="{FF2B5EF4-FFF2-40B4-BE49-F238E27FC236}">
                <a16:creationId xmlns:a16="http://schemas.microsoft.com/office/drawing/2014/main" id="{544029CA-C9F1-D1F1-69F9-1450FF2CF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2510" name="Rectangle 77">
            <a:extLst>
              <a:ext uri="{FF2B5EF4-FFF2-40B4-BE49-F238E27FC236}">
                <a16:creationId xmlns:a16="http://schemas.microsoft.com/office/drawing/2014/main" id="{09679DF1-B965-5D31-56F1-F575F716E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2511" name="Rectangle 78">
            <a:extLst>
              <a:ext uri="{FF2B5EF4-FFF2-40B4-BE49-F238E27FC236}">
                <a16:creationId xmlns:a16="http://schemas.microsoft.com/office/drawing/2014/main" id="{8682D370-A6F8-93E4-A8F0-D502F8780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08275"/>
            <a:ext cx="4318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2512" name="Rectangle 79">
            <a:extLst>
              <a:ext uri="{FF2B5EF4-FFF2-40B4-BE49-F238E27FC236}">
                <a16:creationId xmlns:a16="http://schemas.microsoft.com/office/drawing/2014/main" id="{E4EA2F50-1445-EB6D-2CEA-4F58540A7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2513" name="Rectangle 80">
            <a:extLst>
              <a:ext uri="{FF2B5EF4-FFF2-40B4-BE49-F238E27FC236}">
                <a16:creationId xmlns:a16="http://schemas.microsoft.com/office/drawing/2014/main" id="{FE8158EF-5947-C65F-BDA0-C54CD2ED8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2514" name="Rectangle 81">
            <a:extLst>
              <a:ext uri="{FF2B5EF4-FFF2-40B4-BE49-F238E27FC236}">
                <a16:creationId xmlns:a16="http://schemas.microsoft.com/office/drawing/2014/main" id="{A5986F2C-25C4-0264-8A9B-AB7FCD7DF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2515" name="Rectangle 82">
            <a:extLst>
              <a:ext uri="{FF2B5EF4-FFF2-40B4-BE49-F238E27FC236}">
                <a16:creationId xmlns:a16="http://schemas.microsoft.com/office/drawing/2014/main" id="{956C6A36-5F00-F3A2-2DAA-83DE8CE02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789363"/>
            <a:ext cx="43180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2516" name="Line 85">
            <a:extLst>
              <a:ext uri="{FF2B5EF4-FFF2-40B4-BE49-F238E27FC236}">
                <a16:creationId xmlns:a16="http://schemas.microsoft.com/office/drawing/2014/main" id="{06DFB1CE-41FA-CBB3-4ADC-C96D7CA033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17" name="Line 86">
            <a:extLst>
              <a:ext uri="{FF2B5EF4-FFF2-40B4-BE49-F238E27FC236}">
                <a16:creationId xmlns:a16="http://schemas.microsoft.com/office/drawing/2014/main" id="{C5A4FC57-66DA-03B3-9A42-1246BBE1AC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18" name="Line 87">
            <a:extLst>
              <a:ext uri="{FF2B5EF4-FFF2-40B4-BE49-F238E27FC236}">
                <a16:creationId xmlns:a16="http://schemas.microsoft.com/office/drawing/2014/main" id="{460C5DAE-602C-5D1F-A2D6-7F36156921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19" name="Line 88">
            <a:extLst>
              <a:ext uri="{FF2B5EF4-FFF2-40B4-BE49-F238E27FC236}">
                <a16:creationId xmlns:a16="http://schemas.microsoft.com/office/drawing/2014/main" id="{BCDD635D-A1B5-529C-92E6-28B0914049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20" name="Line 89">
            <a:extLst>
              <a:ext uri="{FF2B5EF4-FFF2-40B4-BE49-F238E27FC236}">
                <a16:creationId xmlns:a16="http://schemas.microsoft.com/office/drawing/2014/main" id="{4F255FBA-3571-2498-CDA6-35C8008444C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21" name="Line 90">
            <a:extLst>
              <a:ext uri="{FF2B5EF4-FFF2-40B4-BE49-F238E27FC236}">
                <a16:creationId xmlns:a16="http://schemas.microsoft.com/office/drawing/2014/main" id="{962BCA48-F287-5E7A-F411-012EB59B5C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22" name="Line 91">
            <a:extLst>
              <a:ext uri="{FF2B5EF4-FFF2-40B4-BE49-F238E27FC236}">
                <a16:creationId xmlns:a16="http://schemas.microsoft.com/office/drawing/2014/main" id="{52EDD348-AA62-CB19-E537-7ADD68CAAF2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23" name="Line 92">
            <a:extLst>
              <a:ext uri="{FF2B5EF4-FFF2-40B4-BE49-F238E27FC236}">
                <a16:creationId xmlns:a16="http://schemas.microsoft.com/office/drawing/2014/main" id="{BA0FDD80-8A79-687C-A42A-80C22FBAC5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24" name="Text Box 93">
            <a:extLst>
              <a:ext uri="{FF2B5EF4-FFF2-40B4-BE49-F238E27FC236}">
                <a16:creationId xmlns:a16="http://schemas.microsoft.com/office/drawing/2014/main" id="{4EBD6A46-3060-1B3E-4101-3DBE3B627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62525" name="Text Box 95">
            <a:extLst>
              <a:ext uri="{FF2B5EF4-FFF2-40B4-BE49-F238E27FC236}">
                <a16:creationId xmlns:a16="http://schemas.microsoft.com/office/drawing/2014/main" id="{19CE167E-98BD-2F81-BDA4-A034A40AF5C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62526" name="Text Box 96">
            <a:extLst>
              <a:ext uri="{FF2B5EF4-FFF2-40B4-BE49-F238E27FC236}">
                <a16:creationId xmlns:a16="http://schemas.microsoft.com/office/drawing/2014/main" id="{F622C265-08F4-DE63-5E76-0B5C91AC293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62527" name="Text Box 97">
            <a:extLst>
              <a:ext uri="{FF2B5EF4-FFF2-40B4-BE49-F238E27FC236}">
                <a16:creationId xmlns:a16="http://schemas.microsoft.com/office/drawing/2014/main" id="{6E43BB0C-256D-3932-BC2F-665E6ABA3C7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62528" name="Text Box 98">
            <a:extLst>
              <a:ext uri="{FF2B5EF4-FFF2-40B4-BE49-F238E27FC236}">
                <a16:creationId xmlns:a16="http://schemas.microsoft.com/office/drawing/2014/main" id="{ABFD43D1-E9B6-FFAD-AD71-957FF0591F5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62529" name="Text Box 99">
            <a:extLst>
              <a:ext uri="{FF2B5EF4-FFF2-40B4-BE49-F238E27FC236}">
                <a16:creationId xmlns:a16="http://schemas.microsoft.com/office/drawing/2014/main" id="{8353C646-8E9E-7AC1-35B1-D505C8AD0AE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62530" name="Line 100">
            <a:extLst>
              <a:ext uri="{FF2B5EF4-FFF2-40B4-BE49-F238E27FC236}">
                <a16:creationId xmlns:a16="http://schemas.microsoft.com/office/drawing/2014/main" id="{A7396278-4F81-7BDF-5457-D0706FE9798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31" name="Line 101">
            <a:extLst>
              <a:ext uri="{FF2B5EF4-FFF2-40B4-BE49-F238E27FC236}">
                <a16:creationId xmlns:a16="http://schemas.microsoft.com/office/drawing/2014/main" id="{68935D7B-A764-6314-7944-763C2F73381B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32" name="Text Box 102">
            <a:extLst>
              <a:ext uri="{FF2B5EF4-FFF2-40B4-BE49-F238E27FC236}">
                <a16:creationId xmlns:a16="http://schemas.microsoft.com/office/drawing/2014/main" id="{894C2282-8D4E-3668-F583-CDA55D8FBCC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62533" name="Text Box 103">
            <a:extLst>
              <a:ext uri="{FF2B5EF4-FFF2-40B4-BE49-F238E27FC236}">
                <a16:creationId xmlns:a16="http://schemas.microsoft.com/office/drawing/2014/main" id="{DD4F5007-39B8-FCD3-0863-502A6681BB9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62534" name="Text Box 104">
            <a:extLst>
              <a:ext uri="{FF2B5EF4-FFF2-40B4-BE49-F238E27FC236}">
                <a16:creationId xmlns:a16="http://schemas.microsoft.com/office/drawing/2014/main" id="{2D36BFFF-517E-896F-953C-F7EAE09185D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62535" name="Text Box 105">
            <a:extLst>
              <a:ext uri="{FF2B5EF4-FFF2-40B4-BE49-F238E27FC236}">
                <a16:creationId xmlns:a16="http://schemas.microsoft.com/office/drawing/2014/main" id="{255272AF-A973-9338-1E26-9983B5B494C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62536" name="Line 106">
            <a:extLst>
              <a:ext uri="{FF2B5EF4-FFF2-40B4-BE49-F238E27FC236}">
                <a16:creationId xmlns:a16="http://schemas.microsoft.com/office/drawing/2014/main" id="{1A708160-0864-8419-3C90-D287F3DE4F1F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37" name="Line 107">
            <a:extLst>
              <a:ext uri="{FF2B5EF4-FFF2-40B4-BE49-F238E27FC236}">
                <a16:creationId xmlns:a16="http://schemas.microsoft.com/office/drawing/2014/main" id="{D459A150-886B-924F-41A3-0589816C2549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2538" name="Text Box 108">
            <a:extLst>
              <a:ext uri="{FF2B5EF4-FFF2-40B4-BE49-F238E27FC236}">
                <a16:creationId xmlns:a16="http://schemas.microsoft.com/office/drawing/2014/main" id="{E1213A7E-C29B-A923-5B4F-498B51DD1D8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62539" name="Text Box 110">
            <a:extLst>
              <a:ext uri="{FF2B5EF4-FFF2-40B4-BE49-F238E27FC236}">
                <a16:creationId xmlns:a16="http://schemas.microsoft.com/office/drawing/2014/main" id="{A3BA8136-2BB9-F7F1-76BE-DC5F8CAAE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325" y="1196975"/>
            <a:ext cx="10271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Interval-frekvens</a:t>
            </a:r>
          </a:p>
        </p:txBody>
      </p:sp>
      <p:grpSp>
        <p:nvGrpSpPr>
          <p:cNvPr id="62540" name="Grupper 82">
            <a:extLst>
              <a:ext uri="{FF2B5EF4-FFF2-40B4-BE49-F238E27FC236}">
                <a16:creationId xmlns:a16="http://schemas.microsoft.com/office/drawing/2014/main" id="{26CB30E1-CF2A-B00B-E98E-3A26AD29AAC5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62542" name="Text Box 68">
              <a:extLst>
                <a:ext uri="{FF2B5EF4-FFF2-40B4-BE49-F238E27FC236}">
                  <a16:creationId xmlns:a16="http://schemas.microsoft.com/office/drawing/2014/main" id="{BFA7A65C-CCEC-DDEF-83C4-43574AEF83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62543" name="Rectangle 72">
              <a:extLst>
                <a:ext uri="{FF2B5EF4-FFF2-40B4-BE49-F238E27FC236}">
                  <a16:creationId xmlns:a16="http://schemas.microsoft.com/office/drawing/2014/main" id="{D341AB81-E2F2-5A60-3B53-0DD281A26B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62541" name="Text Box 177">
            <a:extLst>
              <a:ext uri="{FF2B5EF4-FFF2-40B4-BE49-F238E27FC236}">
                <a16:creationId xmlns:a16="http://schemas.microsoft.com/office/drawing/2014/main" id="{CE4C16DF-8034-6993-D554-C9C0B2920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D0CB868E-D990-694B-314D-6E3A68524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7171" name="Group 3">
            <a:extLst>
              <a:ext uri="{FF2B5EF4-FFF2-40B4-BE49-F238E27FC236}">
                <a16:creationId xmlns:a16="http://schemas.microsoft.com/office/drawing/2014/main" id="{4F211ABE-21B9-48FB-B6CA-A3249B3841F8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3444872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]180,195]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3523" name="Line 41">
            <a:extLst>
              <a:ext uri="{FF2B5EF4-FFF2-40B4-BE49-F238E27FC236}">
                <a16:creationId xmlns:a16="http://schemas.microsoft.com/office/drawing/2014/main" id="{CD4F99C1-B7BB-297D-F335-E9A69D2DB4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1700213"/>
            <a:ext cx="0" cy="2881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24" name="Text Box 52">
            <a:extLst>
              <a:ext uri="{FF2B5EF4-FFF2-40B4-BE49-F238E27FC236}">
                <a16:creationId xmlns:a16="http://schemas.microsoft.com/office/drawing/2014/main" id="{706F5000-F4E7-15FB-7768-36266BA9B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013325"/>
            <a:ext cx="4178300" cy="923925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Da 6 </a:t>
            </a:r>
            <a:r>
              <a:rPr lang="da-DK" altLang="da-DK">
                <a:solidFill>
                  <a:srgbClr val="CC0000"/>
                </a:solidFill>
                <a:latin typeface="Wingdings" pitchFamily="2" charset="2"/>
                <a:sym typeface="Wingdings" pitchFamily="2" charset="2"/>
              </a:rPr>
              <a:t></a:t>
            </a:r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  <a:sym typeface="Wingdings" pitchFamily="2" charset="2"/>
              </a:rPr>
              <a:t> 3,7 = 22,2 passer det med, at der skal være 6 ”3,7%-bokse” i intervallet. Det indsætter vi nu</a:t>
            </a:r>
            <a:endParaRPr lang="da-DK" altLang="da-DK">
              <a:solidFill>
                <a:srgbClr val="CC0000"/>
              </a:solidFill>
              <a:latin typeface="Verdana" panose="020B0604030504040204" pitchFamily="34" charset="0"/>
            </a:endParaRPr>
          </a:p>
        </p:txBody>
      </p:sp>
      <p:sp>
        <p:nvSpPr>
          <p:cNvPr id="63525" name="Line 65">
            <a:extLst>
              <a:ext uri="{FF2B5EF4-FFF2-40B4-BE49-F238E27FC236}">
                <a16:creationId xmlns:a16="http://schemas.microsoft.com/office/drawing/2014/main" id="{6748DA86-66CA-AE96-E079-466573E95B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35734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26" name="Line 66">
            <a:extLst>
              <a:ext uri="{FF2B5EF4-FFF2-40B4-BE49-F238E27FC236}">
                <a16:creationId xmlns:a16="http://schemas.microsoft.com/office/drawing/2014/main" id="{0BDDDACF-1B1F-C3AC-C2A2-709560330C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8527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27" name="Line 67">
            <a:extLst>
              <a:ext uri="{FF2B5EF4-FFF2-40B4-BE49-F238E27FC236}">
                <a16:creationId xmlns:a16="http://schemas.microsoft.com/office/drawing/2014/main" id="{80BAA140-00C6-BBA6-890F-016E491739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1336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28" name="Text Box 68">
            <a:extLst>
              <a:ext uri="{FF2B5EF4-FFF2-40B4-BE49-F238E27FC236}">
                <a16:creationId xmlns:a16="http://schemas.microsoft.com/office/drawing/2014/main" id="{B4995419-E71A-D35E-9835-F0F1D74161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335756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10</a:t>
            </a:r>
          </a:p>
        </p:txBody>
      </p:sp>
      <p:sp>
        <p:nvSpPr>
          <p:cNvPr id="63529" name="Text Box 69">
            <a:extLst>
              <a:ext uri="{FF2B5EF4-FFF2-40B4-BE49-F238E27FC236}">
                <a16:creationId xmlns:a16="http://schemas.microsoft.com/office/drawing/2014/main" id="{A0BCA55A-C0C8-5B3D-2A22-5E36DD6BB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26797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20</a:t>
            </a:r>
          </a:p>
        </p:txBody>
      </p:sp>
      <p:sp>
        <p:nvSpPr>
          <p:cNvPr id="63530" name="Text Box 70">
            <a:extLst>
              <a:ext uri="{FF2B5EF4-FFF2-40B4-BE49-F238E27FC236}">
                <a16:creationId xmlns:a16="http://schemas.microsoft.com/office/drawing/2014/main" id="{46D8BDD3-1918-70F6-A6B5-96C804B06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4945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30</a:t>
            </a:r>
          </a:p>
        </p:txBody>
      </p:sp>
      <p:sp>
        <p:nvSpPr>
          <p:cNvPr id="63531" name="Rectangle 72">
            <a:extLst>
              <a:ext uri="{FF2B5EF4-FFF2-40B4-BE49-F238E27FC236}">
                <a16:creationId xmlns:a16="http://schemas.microsoft.com/office/drawing/2014/main" id="{FB8781F5-E6BD-52D9-D0D5-CB79103B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3532" name="Rectangle 75">
            <a:extLst>
              <a:ext uri="{FF2B5EF4-FFF2-40B4-BE49-F238E27FC236}">
                <a16:creationId xmlns:a16="http://schemas.microsoft.com/office/drawing/2014/main" id="{7D706EA1-CED5-01BD-5C23-BC23C2A23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3533" name="Rectangle 76">
            <a:extLst>
              <a:ext uri="{FF2B5EF4-FFF2-40B4-BE49-F238E27FC236}">
                <a16:creationId xmlns:a16="http://schemas.microsoft.com/office/drawing/2014/main" id="{881E87AB-7534-1CF3-2FEB-36BCAB319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3534" name="Rectangle 77">
            <a:extLst>
              <a:ext uri="{FF2B5EF4-FFF2-40B4-BE49-F238E27FC236}">
                <a16:creationId xmlns:a16="http://schemas.microsoft.com/office/drawing/2014/main" id="{EAE92C34-7D4C-4BC8-53A5-FF813B507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3535" name="Rectangle 78">
            <a:extLst>
              <a:ext uri="{FF2B5EF4-FFF2-40B4-BE49-F238E27FC236}">
                <a16:creationId xmlns:a16="http://schemas.microsoft.com/office/drawing/2014/main" id="{A4413F40-D30C-D31C-273A-ED8039160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08275"/>
            <a:ext cx="4318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3536" name="Rectangle 79">
            <a:extLst>
              <a:ext uri="{FF2B5EF4-FFF2-40B4-BE49-F238E27FC236}">
                <a16:creationId xmlns:a16="http://schemas.microsoft.com/office/drawing/2014/main" id="{645A6379-1DDB-2DFA-F761-DA408EF97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3537" name="Rectangle 80">
            <a:extLst>
              <a:ext uri="{FF2B5EF4-FFF2-40B4-BE49-F238E27FC236}">
                <a16:creationId xmlns:a16="http://schemas.microsoft.com/office/drawing/2014/main" id="{D767FB27-1C52-AA7E-0857-A2C7EEE0A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3538" name="Rectangle 81">
            <a:extLst>
              <a:ext uri="{FF2B5EF4-FFF2-40B4-BE49-F238E27FC236}">
                <a16:creationId xmlns:a16="http://schemas.microsoft.com/office/drawing/2014/main" id="{A5B5C510-6E4F-39A0-03CA-3CC4353F8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3539" name="Rectangle 82">
            <a:extLst>
              <a:ext uri="{FF2B5EF4-FFF2-40B4-BE49-F238E27FC236}">
                <a16:creationId xmlns:a16="http://schemas.microsoft.com/office/drawing/2014/main" id="{FD33E1B5-C787-11BC-DCD5-C71D2A9CE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789363"/>
            <a:ext cx="43180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3540" name="Line 85">
            <a:extLst>
              <a:ext uri="{FF2B5EF4-FFF2-40B4-BE49-F238E27FC236}">
                <a16:creationId xmlns:a16="http://schemas.microsoft.com/office/drawing/2014/main" id="{5E8C24B5-3544-D8EB-185D-6ECD260395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41" name="Line 86">
            <a:extLst>
              <a:ext uri="{FF2B5EF4-FFF2-40B4-BE49-F238E27FC236}">
                <a16:creationId xmlns:a16="http://schemas.microsoft.com/office/drawing/2014/main" id="{7B9B3335-84E3-CA1F-0BE3-C804A5B77F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42" name="Line 87">
            <a:extLst>
              <a:ext uri="{FF2B5EF4-FFF2-40B4-BE49-F238E27FC236}">
                <a16:creationId xmlns:a16="http://schemas.microsoft.com/office/drawing/2014/main" id="{3792A082-879E-68C1-CAE6-813B410501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43" name="Line 88">
            <a:extLst>
              <a:ext uri="{FF2B5EF4-FFF2-40B4-BE49-F238E27FC236}">
                <a16:creationId xmlns:a16="http://schemas.microsoft.com/office/drawing/2014/main" id="{6A8F1B79-C790-B936-F85C-44935DD98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44" name="Line 89">
            <a:extLst>
              <a:ext uri="{FF2B5EF4-FFF2-40B4-BE49-F238E27FC236}">
                <a16:creationId xmlns:a16="http://schemas.microsoft.com/office/drawing/2014/main" id="{C958DBD8-55BF-F8A1-1A4A-AD796D3442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45" name="Line 90">
            <a:extLst>
              <a:ext uri="{FF2B5EF4-FFF2-40B4-BE49-F238E27FC236}">
                <a16:creationId xmlns:a16="http://schemas.microsoft.com/office/drawing/2014/main" id="{05807B21-F7AA-ECE7-29AE-7AC42787C3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46" name="Line 91">
            <a:extLst>
              <a:ext uri="{FF2B5EF4-FFF2-40B4-BE49-F238E27FC236}">
                <a16:creationId xmlns:a16="http://schemas.microsoft.com/office/drawing/2014/main" id="{761BD6D6-ED0F-875D-3B93-A32F24BC4E7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47" name="Line 92">
            <a:extLst>
              <a:ext uri="{FF2B5EF4-FFF2-40B4-BE49-F238E27FC236}">
                <a16:creationId xmlns:a16="http://schemas.microsoft.com/office/drawing/2014/main" id="{DB369BA2-F226-BC91-C867-9FB181169C4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48" name="Text Box 93">
            <a:extLst>
              <a:ext uri="{FF2B5EF4-FFF2-40B4-BE49-F238E27FC236}">
                <a16:creationId xmlns:a16="http://schemas.microsoft.com/office/drawing/2014/main" id="{79F4FB51-358A-ABC9-6E65-7B520BE00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63549" name="Text Box 95">
            <a:extLst>
              <a:ext uri="{FF2B5EF4-FFF2-40B4-BE49-F238E27FC236}">
                <a16:creationId xmlns:a16="http://schemas.microsoft.com/office/drawing/2014/main" id="{933AE299-543A-62ED-E86D-0C554116078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63550" name="Text Box 96">
            <a:extLst>
              <a:ext uri="{FF2B5EF4-FFF2-40B4-BE49-F238E27FC236}">
                <a16:creationId xmlns:a16="http://schemas.microsoft.com/office/drawing/2014/main" id="{FB4C97A5-A6C9-5014-5D3B-42B4F67FABA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63551" name="Text Box 97">
            <a:extLst>
              <a:ext uri="{FF2B5EF4-FFF2-40B4-BE49-F238E27FC236}">
                <a16:creationId xmlns:a16="http://schemas.microsoft.com/office/drawing/2014/main" id="{68C264F9-A968-4BE1-2E0E-1BDBE64D9DB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63552" name="Text Box 98">
            <a:extLst>
              <a:ext uri="{FF2B5EF4-FFF2-40B4-BE49-F238E27FC236}">
                <a16:creationId xmlns:a16="http://schemas.microsoft.com/office/drawing/2014/main" id="{EDF14984-4A94-2CF6-C1F6-7ACC2543A90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63553" name="Text Box 99">
            <a:extLst>
              <a:ext uri="{FF2B5EF4-FFF2-40B4-BE49-F238E27FC236}">
                <a16:creationId xmlns:a16="http://schemas.microsoft.com/office/drawing/2014/main" id="{D299ED50-8A2E-9035-32FB-11565B46636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63554" name="Line 100">
            <a:extLst>
              <a:ext uri="{FF2B5EF4-FFF2-40B4-BE49-F238E27FC236}">
                <a16:creationId xmlns:a16="http://schemas.microsoft.com/office/drawing/2014/main" id="{AEFA0769-8BB3-EF7C-50BF-C3E403EAE96B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55" name="Line 101">
            <a:extLst>
              <a:ext uri="{FF2B5EF4-FFF2-40B4-BE49-F238E27FC236}">
                <a16:creationId xmlns:a16="http://schemas.microsoft.com/office/drawing/2014/main" id="{A7B709F6-3E3C-9BCE-4B7B-39E8B2AAF92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56" name="Text Box 102">
            <a:extLst>
              <a:ext uri="{FF2B5EF4-FFF2-40B4-BE49-F238E27FC236}">
                <a16:creationId xmlns:a16="http://schemas.microsoft.com/office/drawing/2014/main" id="{E4E7D328-4279-A385-75DB-25533BA5D41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63557" name="Text Box 103">
            <a:extLst>
              <a:ext uri="{FF2B5EF4-FFF2-40B4-BE49-F238E27FC236}">
                <a16:creationId xmlns:a16="http://schemas.microsoft.com/office/drawing/2014/main" id="{3350495F-2452-B5BF-3237-8FD4CA96F39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63558" name="Text Box 104">
            <a:extLst>
              <a:ext uri="{FF2B5EF4-FFF2-40B4-BE49-F238E27FC236}">
                <a16:creationId xmlns:a16="http://schemas.microsoft.com/office/drawing/2014/main" id="{8A2FF9DE-A31C-BA64-0227-83D72FC46A0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63559" name="Text Box 105">
            <a:extLst>
              <a:ext uri="{FF2B5EF4-FFF2-40B4-BE49-F238E27FC236}">
                <a16:creationId xmlns:a16="http://schemas.microsoft.com/office/drawing/2014/main" id="{4467107A-77E5-4587-DDA5-362C6C82128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63560" name="Line 106">
            <a:extLst>
              <a:ext uri="{FF2B5EF4-FFF2-40B4-BE49-F238E27FC236}">
                <a16:creationId xmlns:a16="http://schemas.microsoft.com/office/drawing/2014/main" id="{15670D9D-138A-EC3D-6CBE-775E8D19E1AD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61" name="Line 107">
            <a:extLst>
              <a:ext uri="{FF2B5EF4-FFF2-40B4-BE49-F238E27FC236}">
                <a16:creationId xmlns:a16="http://schemas.microsoft.com/office/drawing/2014/main" id="{B80A6318-DD17-7A43-41BC-5E853D3D9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3562" name="Text Box 108">
            <a:extLst>
              <a:ext uri="{FF2B5EF4-FFF2-40B4-BE49-F238E27FC236}">
                <a16:creationId xmlns:a16="http://schemas.microsoft.com/office/drawing/2014/main" id="{3083219D-3509-E976-4EDD-DDB18CA389A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63563" name="Text Box 110">
            <a:extLst>
              <a:ext uri="{FF2B5EF4-FFF2-40B4-BE49-F238E27FC236}">
                <a16:creationId xmlns:a16="http://schemas.microsoft.com/office/drawing/2014/main" id="{C93FDE7B-39E2-5743-4C34-1EB9E407D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325" y="1196975"/>
            <a:ext cx="10271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Interval-frekvens</a:t>
            </a:r>
          </a:p>
        </p:txBody>
      </p:sp>
      <p:grpSp>
        <p:nvGrpSpPr>
          <p:cNvPr id="63564" name="Grupper 82">
            <a:extLst>
              <a:ext uri="{FF2B5EF4-FFF2-40B4-BE49-F238E27FC236}">
                <a16:creationId xmlns:a16="http://schemas.microsoft.com/office/drawing/2014/main" id="{E459F0F7-C82C-A161-D744-86FCF9E54E43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63566" name="Text Box 68">
              <a:extLst>
                <a:ext uri="{FF2B5EF4-FFF2-40B4-BE49-F238E27FC236}">
                  <a16:creationId xmlns:a16="http://schemas.microsoft.com/office/drawing/2014/main" id="{00C2EB24-EA08-5CF7-844E-79578010DB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63567" name="Rectangle 72">
              <a:extLst>
                <a:ext uri="{FF2B5EF4-FFF2-40B4-BE49-F238E27FC236}">
                  <a16:creationId xmlns:a16="http://schemas.microsoft.com/office/drawing/2014/main" id="{9633CD84-DDB8-03B4-AAAF-D00DFE9D6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63565" name="Text Box 177">
            <a:extLst>
              <a:ext uri="{FF2B5EF4-FFF2-40B4-BE49-F238E27FC236}">
                <a16:creationId xmlns:a16="http://schemas.microsoft.com/office/drawing/2014/main" id="{B9D03C55-9997-DC01-D2C3-BBA5A9822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6253C27C-F9A0-8A89-3AA9-563C65246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7171" name="Group 3">
            <a:extLst>
              <a:ext uri="{FF2B5EF4-FFF2-40B4-BE49-F238E27FC236}">
                <a16:creationId xmlns:a16="http://schemas.microsoft.com/office/drawing/2014/main" id="{45043871-85EB-415C-953D-037FD1D25CCD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3444872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]180,195]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4547" name="Line 41">
            <a:extLst>
              <a:ext uri="{FF2B5EF4-FFF2-40B4-BE49-F238E27FC236}">
                <a16:creationId xmlns:a16="http://schemas.microsoft.com/office/drawing/2014/main" id="{75E636A9-26A2-3603-C53E-231B1B79E2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1700213"/>
            <a:ext cx="0" cy="2881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48" name="Text Box 52">
            <a:extLst>
              <a:ext uri="{FF2B5EF4-FFF2-40B4-BE49-F238E27FC236}">
                <a16:creationId xmlns:a16="http://schemas.microsoft.com/office/drawing/2014/main" id="{D34E5442-D3E4-DB22-8403-AF6745AED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013325"/>
            <a:ext cx="4178300" cy="923925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Da 6 </a:t>
            </a:r>
            <a:r>
              <a:rPr lang="da-DK" altLang="da-DK">
                <a:solidFill>
                  <a:srgbClr val="CC0000"/>
                </a:solidFill>
                <a:latin typeface="Wingdings" pitchFamily="2" charset="2"/>
                <a:sym typeface="Wingdings" pitchFamily="2" charset="2"/>
              </a:rPr>
              <a:t></a:t>
            </a:r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  <a:sym typeface="Wingdings" pitchFamily="2" charset="2"/>
              </a:rPr>
              <a:t> 3,7 = 22,2 passer det med, at der skal være 6 ”3,7%-bokse” i intervallet. Det indsætter vi nu.</a:t>
            </a:r>
            <a:endParaRPr lang="da-DK" altLang="da-DK">
              <a:solidFill>
                <a:srgbClr val="CC0000"/>
              </a:solidFill>
              <a:latin typeface="Verdana" panose="020B0604030504040204" pitchFamily="34" charset="0"/>
            </a:endParaRPr>
          </a:p>
        </p:txBody>
      </p:sp>
      <p:sp>
        <p:nvSpPr>
          <p:cNvPr id="64549" name="Line 65">
            <a:extLst>
              <a:ext uri="{FF2B5EF4-FFF2-40B4-BE49-F238E27FC236}">
                <a16:creationId xmlns:a16="http://schemas.microsoft.com/office/drawing/2014/main" id="{D27B9883-3D04-EF1F-7949-209C87280D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35734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50" name="Line 66">
            <a:extLst>
              <a:ext uri="{FF2B5EF4-FFF2-40B4-BE49-F238E27FC236}">
                <a16:creationId xmlns:a16="http://schemas.microsoft.com/office/drawing/2014/main" id="{B13CA6F2-A40A-FB70-1E17-812A9D9992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8527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51" name="Line 67">
            <a:extLst>
              <a:ext uri="{FF2B5EF4-FFF2-40B4-BE49-F238E27FC236}">
                <a16:creationId xmlns:a16="http://schemas.microsoft.com/office/drawing/2014/main" id="{3F70D753-E7CC-BC21-2A1B-82F0E8D714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1336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52" name="Text Box 68">
            <a:extLst>
              <a:ext uri="{FF2B5EF4-FFF2-40B4-BE49-F238E27FC236}">
                <a16:creationId xmlns:a16="http://schemas.microsoft.com/office/drawing/2014/main" id="{CA44CFEE-2263-280D-F933-70FFCD52B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335756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10</a:t>
            </a:r>
          </a:p>
        </p:txBody>
      </p:sp>
      <p:sp>
        <p:nvSpPr>
          <p:cNvPr id="64553" name="Text Box 69">
            <a:extLst>
              <a:ext uri="{FF2B5EF4-FFF2-40B4-BE49-F238E27FC236}">
                <a16:creationId xmlns:a16="http://schemas.microsoft.com/office/drawing/2014/main" id="{DF945ADC-85D8-8E51-26FB-05A280476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26797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20</a:t>
            </a:r>
          </a:p>
        </p:txBody>
      </p:sp>
      <p:sp>
        <p:nvSpPr>
          <p:cNvPr id="64554" name="Text Box 70">
            <a:extLst>
              <a:ext uri="{FF2B5EF4-FFF2-40B4-BE49-F238E27FC236}">
                <a16:creationId xmlns:a16="http://schemas.microsoft.com/office/drawing/2014/main" id="{9224E855-2EA7-0312-8314-AA5DD7BB2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4945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30</a:t>
            </a:r>
          </a:p>
        </p:txBody>
      </p:sp>
      <p:sp>
        <p:nvSpPr>
          <p:cNvPr id="64555" name="Rectangle 72">
            <a:extLst>
              <a:ext uri="{FF2B5EF4-FFF2-40B4-BE49-F238E27FC236}">
                <a16:creationId xmlns:a16="http://schemas.microsoft.com/office/drawing/2014/main" id="{CD7FC819-184E-48E4-5E46-9039C29E9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4556" name="Rectangle 75">
            <a:extLst>
              <a:ext uri="{FF2B5EF4-FFF2-40B4-BE49-F238E27FC236}">
                <a16:creationId xmlns:a16="http://schemas.microsoft.com/office/drawing/2014/main" id="{3370757A-0FEC-75FB-8CB8-CD6471063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4557" name="Rectangle 76">
            <a:extLst>
              <a:ext uri="{FF2B5EF4-FFF2-40B4-BE49-F238E27FC236}">
                <a16:creationId xmlns:a16="http://schemas.microsoft.com/office/drawing/2014/main" id="{B550C6E8-8B92-792A-5270-0A193DC47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4558" name="Rectangle 77">
            <a:extLst>
              <a:ext uri="{FF2B5EF4-FFF2-40B4-BE49-F238E27FC236}">
                <a16:creationId xmlns:a16="http://schemas.microsoft.com/office/drawing/2014/main" id="{8F263AE0-85FC-29F2-C606-E0E0B0D10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4559" name="Rectangle 78">
            <a:extLst>
              <a:ext uri="{FF2B5EF4-FFF2-40B4-BE49-F238E27FC236}">
                <a16:creationId xmlns:a16="http://schemas.microsoft.com/office/drawing/2014/main" id="{0C609E00-65F3-34F9-2F39-960BA50BC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08275"/>
            <a:ext cx="4318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4560" name="Rectangle 79">
            <a:extLst>
              <a:ext uri="{FF2B5EF4-FFF2-40B4-BE49-F238E27FC236}">
                <a16:creationId xmlns:a16="http://schemas.microsoft.com/office/drawing/2014/main" id="{D2C457EB-F708-0B2A-591C-9375B7DA0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4561" name="Rectangle 81">
            <a:extLst>
              <a:ext uri="{FF2B5EF4-FFF2-40B4-BE49-F238E27FC236}">
                <a16:creationId xmlns:a16="http://schemas.microsoft.com/office/drawing/2014/main" id="{BEE887AC-C300-0DFB-9A8B-F8D59C9E8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4562" name="Line 85">
            <a:extLst>
              <a:ext uri="{FF2B5EF4-FFF2-40B4-BE49-F238E27FC236}">
                <a16:creationId xmlns:a16="http://schemas.microsoft.com/office/drawing/2014/main" id="{2639A98D-8E13-D9C9-DF5C-8F92C8AE37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63" name="Line 86">
            <a:extLst>
              <a:ext uri="{FF2B5EF4-FFF2-40B4-BE49-F238E27FC236}">
                <a16:creationId xmlns:a16="http://schemas.microsoft.com/office/drawing/2014/main" id="{2D262437-1DC5-D631-44A9-FD582FE5203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64" name="Line 87">
            <a:extLst>
              <a:ext uri="{FF2B5EF4-FFF2-40B4-BE49-F238E27FC236}">
                <a16:creationId xmlns:a16="http://schemas.microsoft.com/office/drawing/2014/main" id="{08D4B464-AA0F-1BC2-1137-2A45523B37B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65" name="Line 88">
            <a:extLst>
              <a:ext uri="{FF2B5EF4-FFF2-40B4-BE49-F238E27FC236}">
                <a16:creationId xmlns:a16="http://schemas.microsoft.com/office/drawing/2014/main" id="{77466C42-A5AC-2FD8-FC2C-5CD32BA47EA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66" name="Line 89">
            <a:extLst>
              <a:ext uri="{FF2B5EF4-FFF2-40B4-BE49-F238E27FC236}">
                <a16:creationId xmlns:a16="http://schemas.microsoft.com/office/drawing/2014/main" id="{BD6C911F-1BB1-C5DD-B0D1-2BD1D10306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67" name="Line 90">
            <a:extLst>
              <a:ext uri="{FF2B5EF4-FFF2-40B4-BE49-F238E27FC236}">
                <a16:creationId xmlns:a16="http://schemas.microsoft.com/office/drawing/2014/main" id="{4CD4BDFE-EC42-7469-3C98-3DB212797DD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68" name="Line 91">
            <a:extLst>
              <a:ext uri="{FF2B5EF4-FFF2-40B4-BE49-F238E27FC236}">
                <a16:creationId xmlns:a16="http://schemas.microsoft.com/office/drawing/2014/main" id="{E5717303-55F6-2E0B-13CB-ECA2C113E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69" name="Line 92">
            <a:extLst>
              <a:ext uri="{FF2B5EF4-FFF2-40B4-BE49-F238E27FC236}">
                <a16:creationId xmlns:a16="http://schemas.microsoft.com/office/drawing/2014/main" id="{FBDBF568-16A6-5B19-22F3-C75F78F155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70" name="Text Box 93">
            <a:extLst>
              <a:ext uri="{FF2B5EF4-FFF2-40B4-BE49-F238E27FC236}">
                <a16:creationId xmlns:a16="http://schemas.microsoft.com/office/drawing/2014/main" id="{03A77040-7C2C-8C44-568D-3B86657D6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64571" name="Text Box 95">
            <a:extLst>
              <a:ext uri="{FF2B5EF4-FFF2-40B4-BE49-F238E27FC236}">
                <a16:creationId xmlns:a16="http://schemas.microsoft.com/office/drawing/2014/main" id="{7D7ECD08-8679-BD1E-CC02-9E684D1E19A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64572" name="Text Box 96">
            <a:extLst>
              <a:ext uri="{FF2B5EF4-FFF2-40B4-BE49-F238E27FC236}">
                <a16:creationId xmlns:a16="http://schemas.microsoft.com/office/drawing/2014/main" id="{07160F3B-CE17-C453-B119-DD90573B161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64573" name="Text Box 97">
            <a:extLst>
              <a:ext uri="{FF2B5EF4-FFF2-40B4-BE49-F238E27FC236}">
                <a16:creationId xmlns:a16="http://schemas.microsoft.com/office/drawing/2014/main" id="{21E8EF4E-0AA2-7E8D-5115-16E79BC7717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64574" name="Text Box 98">
            <a:extLst>
              <a:ext uri="{FF2B5EF4-FFF2-40B4-BE49-F238E27FC236}">
                <a16:creationId xmlns:a16="http://schemas.microsoft.com/office/drawing/2014/main" id="{5807C260-55CA-54B2-3F49-19F3312A793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64575" name="Text Box 99">
            <a:extLst>
              <a:ext uri="{FF2B5EF4-FFF2-40B4-BE49-F238E27FC236}">
                <a16:creationId xmlns:a16="http://schemas.microsoft.com/office/drawing/2014/main" id="{2AC86E5F-A66C-1AC0-FF48-5EF2268256F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64576" name="Line 100">
            <a:extLst>
              <a:ext uri="{FF2B5EF4-FFF2-40B4-BE49-F238E27FC236}">
                <a16:creationId xmlns:a16="http://schemas.microsoft.com/office/drawing/2014/main" id="{1A355430-C3FA-D386-1AF9-42F63779C34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77" name="Line 101">
            <a:extLst>
              <a:ext uri="{FF2B5EF4-FFF2-40B4-BE49-F238E27FC236}">
                <a16:creationId xmlns:a16="http://schemas.microsoft.com/office/drawing/2014/main" id="{F5B314A3-D85D-A3D9-E52A-691F6CFF43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78" name="Text Box 102">
            <a:extLst>
              <a:ext uri="{FF2B5EF4-FFF2-40B4-BE49-F238E27FC236}">
                <a16:creationId xmlns:a16="http://schemas.microsoft.com/office/drawing/2014/main" id="{D8040EA4-214B-54EE-B62A-50532F5EEB2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64579" name="Text Box 103">
            <a:extLst>
              <a:ext uri="{FF2B5EF4-FFF2-40B4-BE49-F238E27FC236}">
                <a16:creationId xmlns:a16="http://schemas.microsoft.com/office/drawing/2014/main" id="{83258A98-E56F-9BA4-11A0-3B523A5DD9D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64580" name="Text Box 104">
            <a:extLst>
              <a:ext uri="{FF2B5EF4-FFF2-40B4-BE49-F238E27FC236}">
                <a16:creationId xmlns:a16="http://schemas.microsoft.com/office/drawing/2014/main" id="{0C0C65B1-56AE-3483-CAEA-E4556245DA1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64581" name="Text Box 105">
            <a:extLst>
              <a:ext uri="{FF2B5EF4-FFF2-40B4-BE49-F238E27FC236}">
                <a16:creationId xmlns:a16="http://schemas.microsoft.com/office/drawing/2014/main" id="{E5C6B678-4FB8-E98B-99CC-E8A5A92EBEC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64582" name="Line 106">
            <a:extLst>
              <a:ext uri="{FF2B5EF4-FFF2-40B4-BE49-F238E27FC236}">
                <a16:creationId xmlns:a16="http://schemas.microsoft.com/office/drawing/2014/main" id="{25EED49B-D69B-0545-2193-9CD4B8B8DDED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83" name="Line 107">
            <a:extLst>
              <a:ext uri="{FF2B5EF4-FFF2-40B4-BE49-F238E27FC236}">
                <a16:creationId xmlns:a16="http://schemas.microsoft.com/office/drawing/2014/main" id="{0E09A5D6-087A-9A49-0493-E0EF8667F927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4584" name="Text Box 108">
            <a:extLst>
              <a:ext uri="{FF2B5EF4-FFF2-40B4-BE49-F238E27FC236}">
                <a16:creationId xmlns:a16="http://schemas.microsoft.com/office/drawing/2014/main" id="{CB09E21C-B919-251B-D917-063943BD15C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64585" name="Text Box 110">
            <a:extLst>
              <a:ext uri="{FF2B5EF4-FFF2-40B4-BE49-F238E27FC236}">
                <a16:creationId xmlns:a16="http://schemas.microsoft.com/office/drawing/2014/main" id="{625BDFFB-6187-35DD-7CE1-DE718E4C4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325" y="1196975"/>
            <a:ext cx="10271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Interval-frekvens</a:t>
            </a:r>
          </a:p>
        </p:txBody>
      </p:sp>
      <p:grpSp>
        <p:nvGrpSpPr>
          <p:cNvPr id="64586" name="Grupper 82">
            <a:extLst>
              <a:ext uri="{FF2B5EF4-FFF2-40B4-BE49-F238E27FC236}">
                <a16:creationId xmlns:a16="http://schemas.microsoft.com/office/drawing/2014/main" id="{1EED2EC3-97FF-239E-260C-B5A293589992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64593" name="Text Box 68">
              <a:extLst>
                <a:ext uri="{FF2B5EF4-FFF2-40B4-BE49-F238E27FC236}">
                  <a16:creationId xmlns:a16="http://schemas.microsoft.com/office/drawing/2014/main" id="{950534D2-F80C-42C3-DDC2-251A98CA4E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64594" name="Rectangle 72">
              <a:extLst>
                <a:ext uri="{FF2B5EF4-FFF2-40B4-BE49-F238E27FC236}">
                  <a16:creationId xmlns:a16="http://schemas.microsoft.com/office/drawing/2014/main" id="{687F0049-18A1-93BC-6D03-AE4338A895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64587" name="Text Box 177">
            <a:extLst>
              <a:ext uri="{FF2B5EF4-FFF2-40B4-BE49-F238E27FC236}">
                <a16:creationId xmlns:a16="http://schemas.microsoft.com/office/drawing/2014/main" id="{4DE7954A-F611-F1AA-668E-611A193B1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  <p:sp>
        <p:nvSpPr>
          <p:cNvPr id="64588" name="Rectangle 81">
            <a:extLst>
              <a:ext uri="{FF2B5EF4-FFF2-40B4-BE49-F238E27FC236}">
                <a16:creationId xmlns:a16="http://schemas.microsoft.com/office/drawing/2014/main" id="{DD371843-F3F1-8664-B69F-C258E61CD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4589" name="Rectangle 81">
            <a:extLst>
              <a:ext uri="{FF2B5EF4-FFF2-40B4-BE49-F238E27FC236}">
                <a16:creationId xmlns:a16="http://schemas.microsoft.com/office/drawing/2014/main" id="{D6A81BAC-0F67-262D-55C7-3DCD998B8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4590" name="Rectangle 81">
            <a:extLst>
              <a:ext uri="{FF2B5EF4-FFF2-40B4-BE49-F238E27FC236}">
                <a16:creationId xmlns:a16="http://schemas.microsoft.com/office/drawing/2014/main" id="{C43F8926-2D65-24F7-8B1D-93F9354E4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4591" name="Rectangle 81">
            <a:extLst>
              <a:ext uri="{FF2B5EF4-FFF2-40B4-BE49-F238E27FC236}">
                <a16:creationId xmlns:a16="http://schemas.microsoft.com/office/drawing/2014/main" id="{5E3D6F0B-2256-056B-98C3-53F8A7346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4592" name="Rectangle 81">
            <a:extLst>
              <a:ext uri="{FF2B5EF4-FFF2-40B4-BE49-F238E27FC236}">
                <a16:creationId xmlns:a16="http://schemas.microsoft.com/office/drawing/2014/main" id="{81994E0E-C03D-8DCD-90C8-0248319C8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E848FA12-552F-AD57-A728-71DF55C34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7171" name="Group 3">
            <a:extLst>
              <a:ext uri="{FF2B5EF4-FFF2-40B4-BE49-F238E27FC236}">
                <a16:creationId xmlns:a16="http://schemas.microsoft.com/office/drawing/2014/main" id="{2D187153-9B61-4FD8-B03D-C65168DD3DE0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3444872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]180,195]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5571" name="Line 41">
            <a:extLst>
              <a:ext uri="{FF2B5EF4-FFF2-40B4-BE49-F238E27FC236}">
                <a16:creationId xmlns:a16="http://schemas.microsoft.com/office/drawing/2014/main" id="{B2FFB218-80F9-4739-B5FC-1BCF0A20AC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1700213"/>
            <a:ext cx="0" cy="2881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572" name="Text Box 52">
            <a:extLst>
              <a:ext uri="{FF2B5EF4-FFF2-40B4-BE49-F238E27FC236}">
                <a16:creationId xmlns:a16="http://schemas.microsoft.com/office/drawing/2014/main" id="{6A927883-15AB-6EBE-D670-21CD0F0EB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013325"/>
            <a:ext cx="4178300" cy="1477963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Da 6 </a:t>
            </a:r>
            <a:r>
              <a:rPr lang="da-DK" altLang="da-DK">
                <a:solidFill>
                  <a:srgbClr val="CC0000"/>
                </a:solidFill>
                <a:latin typeface="Wingdings" pitchFamily="2" charset="2"/>
                <a:sym typeface="Wingdings" pitchFamily="2" charset="2"/>
              </a:rPr>
              <a:t></a:t>
            </a:r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  <a:sym typeface="Wingdings" pitchFamily="2" charset="2"/>
              </a:rPr>
              <a:t> 3,7 = 22,2 passer det med, at der skal være 6 ”3,7%-bokse” i intervallet. Det indsætter vi nu.</a:t>
            </a:r>
          </a:p>
          <a:p>
            <a:pPr eaLnBrk="1" hangingPunct="1"/>
            <a:endParaRPr lang="da-DK" altLang="da-DK">
              <a:solidFill>
                <a:srgbClr val="CC0000"/>
              </a:solidFill>
              <a:latin typeface="Verdana" panose="020B0604030504040204" pitchFamily="34" charset="0"/>
              <a:sym typeface="Wingdings" pitchFamily="2" charset="2"/>
            </a:endParaRPr>
          </a:p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Så laver vi det til ét interval.</a:t>
            </a:r>
          </a:p>
        </p:txBody>
      </p:sp>
      <p:sp>
        <p:nvSpPr>
          <p:cNvPr id="65573" name="Line 65">
            <a:extLst>
              <a:ext uri="{FF2B5EF4-FFF2-40B4-BE49-F238E27FC236}">
                <a16:creationId xmlns:a16="http://schemas.microsoft.com/office/drawing/2014/main" id="{AE599CB5-F533-54DD-2391-6B801E72FA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35734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574" name="Line 66">
            <a:extLst>
              <a:ext uri="{FF2B5EF4-FFF2-40B4-BE49-F238E27FC236}">
                <a16:creationId xmlns:a16="http://schemas.microsoft.com/office/drawing/2014/main" id="{314AEDB6-E38E-E6DE-800B-C98E01D80E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8527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575" name="Line 67">
            <a:extLst>
              <a:ext uri="{FF2B5EF4-FFF2-40B4-BE49-F238E27FC236}">
                <a16:creationId xmlns:a16="http://schemas.microsoft.com/office/drawing/2014/main" id="{DC60299C-F30A-BA33-902B-459E527632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1336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576" name="Text Box 68">
            <a:extLst>
              <a:ext uri="{FF2B5EF4-FFF2-40B4-BE49-F238E27FC236}">
                <a16:creationId xmlns:a16="http://schemas.microsoft.com/office/drawing/2014/main" id="{7FD60343-CF58-BA9F-3863-5ADACA1A6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335756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10</a:t>
            </a:r>
          </a:p>
        </p:txBody>
      </p:sp>
      <p:sp>
        <p:nvSpPr>
          <p:cNvPr id="65577" name="Text Box 69">
            <a:extLst>
              <a:ext uri="{FF2B5EF4-FFF2-40B4-BE49-F238E27FC236}">
                <a16:creationId xmlns:a16="http://schemas.microsoft.com/office/drawing/2014/main" id="{079BC244-5F8D-4697-A82E-CBD7A2B2B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26797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20</a:t>
            </a:r>
          </a:p>
        </p:txBody>
      </p:sp>
      <p:sp>
        <p:nvSpPr>
          <p:cNvPr id="65578" name="Text Box 70">
            <a:extLst>
              <a:ext uri="{FF2B5EF4-FFF2-40B4-BE49-F238E27FC236}">
                <a16:creationId xmlns:a16="http://schemas.microsoft.com/office/drawing/2014/main" id="{44C6343A-EA96-78B9-DAC4-C9814C969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4945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30</a:t>
            </a:r>
          </a:p>
        </p:txBody>
      </p:sp>
      <p:sp>
        <p:nvSpPr>
          <p:cNvPr id="65579" name="Rectangle 72">
            <a:extLst>
              <a:ext uri="{FF2B5EF4-FFF2-40B4-BE49-F238E27FC236}">
                <a16:creationId xmlns:a16="http://schemas.microsoft.com/office/drawing/2014/main" id="{2A43E087-AE90-3E22-4098-28EDE540E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5580" name="Rectangle 75">
            <a:extLst>
              <a:ext uri="{FF2B5EF4-FFF2-40B4-BE49-F238E27FC236}">
                <a16:creationId xmlns:a16="http://schemas.microsoft.com/office/drawing/2014/main" id="{E605B337-6ECE-AF7C-9452-22CF7950A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5581" name="Rectangle 76">
            <a:extLst>
              <a:ext uri="{FF2B5EF4-FFF2-40B4-BE49-F238E27FC236}">
                <a16:creationId xmlns:a16="http://schemas.microsoft.com/office/drawing/2014/main" id="{6BBF9E8A-3064-BED5-9671-640DCC55B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5582" name="Rectangle 77">
            <a:extLst>
              <a:ext uri="{FF2B5EF4-FFF2-40B4-BE49-F238E27FC236}">
                <a16:creationId xmlns:a16="http://schemas.microsoft.com/office/drawing/2014/main" id="{FF3664AB-657B-511A-B189-D29CB5422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5583" name="Rectangle 78">
            <a:extLst>
              <a:ext uri="{FF2B5EF4-FFF2-40B4-BE49-F238E27FC236}">
                <a16:creationId xmlns:a16="http://schemas.microsoft.com/office/drawing/2014/main" id="{9307C1B2-0C15-D41D-8CE4-E7802CE39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08275"/>
            <a:ext cx="4318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5584" name="Rectangle 79">
            <a:extLst>
              <a:ext uri="{FF2B5EF4-FFF2-40B4-BE49-F238E27FC236}">
                <a16:creationId xmlns:a16="http://schemas.microsoft.com/office/drawing/2014/main" id="{3992DE37-E320-1F62-541E-D2FDFA53F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5585" name="Rectangle 81">
            <a:extLst>
              <a:ext uri="{FF2B5EF4-FFF2-40B4-BE49-F238E27FC236}">
                <a16:creationId xmlns:a16="http://schemas.microsoft.com/office/drawing/2014/main" id="{43C50451-36BC-4C5D-AB52-86186804A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5586" name="Line 85">
            <a:extLst>
              <a:ext uri="{FF2B5EF4-FFF2-40B4-BE49-F238E27FC236}">
                <a16:creationId xmlns:a16="http://schemas.microsoft.com/office/drawing/2014/main" id="{4305EF83-F10B-85E2-1AD9-4C0DC1B15AF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587" name="Line 86">
            <a:extLst>
              <a:ext uri="{FF2B5EF4-FFF2-40B4-BE49-F238E27FC236}">
                <a16:creationId xmlns:a16="http://schemas.microsoft.com/office/drawing/2014/main" id="{BB941A4D-E3A9-2D6A-3297-BB8FB450971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588" name="Line 87">
            <a:extLst>
              <a:ext uri="{FF2B5EF4-FFF2-40B4-BE49-F238E27FC236}">
                <a16:creationId xmlns:a16="http://schemas.microsoft.com/office/drawing/2014/main" id="{B61DCABB-7A4A-5386-03F4-413FA4EBD37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589" name="Line 88">
            <a:extLst>
              <a:ext uri="{FF2B5EF4-FFF2-40B4-BE49-F238E27FC236}">
                <a16:creationId xmlns:a16="http://schemas.microsoft.com/office/drawing/2014/main" id="{4706F949-7916-7056-3022-9895932D85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590" name="Line 89">
            <a:extLst>
              <a:ext uri="{FF2B5EF4-FFF2-40B4-BE49-F238E27FC236}">
                <a16:creationId xmlns:a16="http://schemas.microsoft.com/office/drawing/2014/main" id="{1C149D1D-761D-6C5B-9D3D-47767073D1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591" name="Line 90">
            <a:extLst>
              <a:ext uri="{FF2B5EF4-FFF2-40B4-BE49-F238E27FC236}">
                <a16:creationId xmlns:a16="http://schemas.microsoft.com/office/drawing/2014/main" id="{DCCB08CF-FD92-3C0D-2C77-A28B17B1C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592" name="Line 91">
            <a:extLst>
              <a:ext uri="{FF2B5EF4-FFF2-40B4-BE49-F238E27FC236}">
                <a16:creationId xmlns:a16="http://schemas.microsoft.com/office/drawing/2014/main" id="{CA52811A-DFFA-45F6-03C4-8046C7E108D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593" name="Line 92">
            <a:extLst>
              <a:ext uri="{FF2B5EF4-FFF2-40B4-BE49-F238E27FC236}">
                <a16:creationId xmlns:a16="http://schemas.microsoft.com/office/drawing/2014/main" id="{C008570E-6AB2-3620-CE65-A1D1B57A7BF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594" name="Text Box 93">
            <a:extLst>
              <a:ext uri="{FF2B5EF4-FFF2-40B4-BE49-F238E27FC236}">
                <a16:creationId xmlns:a16="http://schemas.microsoft.com/office/drawing/2014/main" id="{2E7A32BF-0721-D7B3-26E7-EEC1615F1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65595" name="Text Box 95">
            <a:extLst>
              <a:ext uri="{FF2B5EF4-FFF2-40B4-BE49-F238E27FC236}">
                <a16:creationId xmlns:a16="http://schemas.microsoft.com/office/drawing/2014/main" id="{ACE7D6ED-4983-AAA4-FB90-89832F775EB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65596" name="Text Box 96">
            <a:extLst>
              <a:ext uri="{FF2B5EF4-FFF2-40B4-BE49-F238E27FC236}">
                <a16:creationId xmlns:a16="http://schemas.microsoft.com/office/drawing/2014/main" id="{13441BD8-BC46-9ECF-689A-48BC92510B2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65597" name="Text Box 97">
            <a:extLst>
              <a:ext uri="{FF2B5EF4-FFF2-40B4-BE49-F238E27FC236}">
                <a16:creationId xmlns:a16="http://schemas.microsoft.com/office/drawing/2014/main" id="{BB39EFAF-0275-ED03-E563-4EF84426049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65598" name="Text Box 98">
            <a:extLst>
              <a:ext uri="{FF2B5EF4-FFF2-40B4-BE49-F238E27FC236}">
                <a16:creationId xmlns:a16="http://schemas.microsoft.com/office/drawing/2014/main" id="{401B5CEE-3D3D-0D60-7DEF-B26B75087F4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65599" name="Text Box 99">
            <a:extLst>
              <a:ext uri="{FF2B5EF4-FFF2-40B4-BE49-F238E27FC236}">
                <a16:creationId xmlns:a16="http://schemas.microsoft.com/office/drawing/2014/main" id="{CC65258D-99C0-8509-3DDF-44574AF0C45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65600" name="Line 100">
            <a:extLst>
              <a:ext uri="{FF2B5EF4-FFF2-40B4-BE49-F238E27FC236}">
                <a16:creationId xmlns:a16="http://schemas.microsoft.com/office/drawing/2014/main" id="{DBA4C1FC-5EE0-2FA7-C931-F63FE34C727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601" name="Line 101">
            <a:extLst>
              <a:ext uri="{FF2B5EF4-FFF2-40B4-BE49-F238E27FC236}">
                <a16:creationId xmlns:a16="http://schemas.microsoft.com/office/drawing/2014/main" id="{F2C02E3F-F73F-D2DC-E345-F02FB2B2E40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602" name="Text Box 102">
            <a:extLst>
              <a:ext uri="{FF2B5EF4-FFF2-40B4-BE49-F238E27FC236}">
                <a16:creationId xmlns:a16="http://schemas.microsoft.com/office/drawing/2014/main" id="{AD4A97D5-1673-BB72-6E49-FE794CE8FA7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65603" name="Text Box 103">
            <a:extLst>
              <a:ext uri="{FF2B5EF4-FFF2-40B4-BE49-F238E27FC236}">
                <a16:creationId xmlns:a16="http://schemas.microsoft.com/office/drawing/2014/main" id="{0B68ED07-CC36-E11B-4076-AF836519827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65604" name="Text Box 104">
            <a:extLst>
              <a:ext uri="{FF2B5EF4-FFF2-40B4-BE49-F238E27FC236}">
                <a16:creationId xmlns:a16="http://schemas.microsoft.com/office/drawing/2014/main" id="{42DA68C0-C302-35C0-8315-C6D87E77AED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65605" name="Text Box 105">
            <a:extLst>
              <a:ext uri="{FF2B5EF4-FFF2-40B4-BE49-F238E27FC236}">
                <a16:creationId xmlns:a16="http://schemas.microsoft.com/office/drawing/2014/main" id="{620B7761-A9C2-926B-7824-BEACCD3272C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65606" name="Line 106">
            <a:extLst>
              <a:ext uri="{FF2B5EF4-FFF2-40B4-BE49-F238E27FC236}">
                <a16:creationId xmlns:a16="http://schemas.microsoft.com/office/drawing/2014/main" id="{A144F5F3-CE6C-8D14-E9A8-D8FBFDEC6A4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607" name="Line 107">
            <a:extLst>
              <a:ext uri="{FF2B5EF4-FFF2-40B4-BE49-F238E27FC236}">
                <a16:creationId xmlns:a16="http://schemas.microsoft.com/office/drawing/2014/main" id="{82CE1530-F422-844C-1BD7-225D3594340D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5608" name="Text Box 108">
            <a:extLst>
              <a:ext uri="{FF2B5EF4-FFF2-40B4-BE49-F238E27FC236}">
                <a16:creationId xmlns:a16="http://schemas.microsoft.com/office/drawing/2014/main" id="{679CE0E9-FBC1-BDA4-955C-6BC5E902E47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65609" name="Text Box 110">
            <a:extLst>
              <a:ext uri="{FF2B5EF4-FFF2-40B4-BE49-F238E27FC236}">
                <a16:creationId xmlns:a16="http://schemas.microsoft.com/office/drawing/2014/main" id="{765CE789-D698-EC61-4077-6AAC0C768E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325" y="1196975"/>
            <a:ext cx="10271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Interval-frekvens</a:t>
            </a:r>
          </a:p>
        </p:txBody>
      </p:sp>
      <p:grpSp>
        <p:nvGrpSpPr>
          <p:cNvPr id="65610" name="Grupper 82">
            <a:extLst>
              <a:ext uri="{FF2B5EF4-FFF2-40B4-BE49-F238E27FC236}">
                <a16:creationId xmlns:a16="http://schemas.microsoft.com/office/drawing/2014/main" id="{36CFC644-CD74-1B2A-7ABF-A0F93645B93E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65618" name="Text Box 68">
              <a:extLst>
                <a:ext uri="{FF2B5EF4-FFF2-40B4-BE49-F238E27FC236}">
                  <a16:creationId xmlns:a16="http://schemas.microsoft.com/office/drawing/2014/main" id="{EB5129F9-6F46-5CFD-7E12-32BA4FB632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65619" name="Rectangle 72">
              <a:extLst>
                <a:ext uri="{FF2B5EF4-FFF2-40B4-BE49-F238E27FC236}">
                  <a16:creationId xmlns:a16="http://schemas.microsoft.com/office/drawing/2014/main" id="{3DA1221B-DEF4-8F9D-9853-25D94E8E78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65611" name="Text Box 177">
            <a:extLst>
              <a:ext uri="{FF2B5EF4-FFF2-40B4-BE49-F238E27FC236}">
                <a16:creationId xmlns:a16="http://schemas.microsoft.com/office/drawing/2014/main" id="{FA08901C-09AD-6872-BE87-859CCAF81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  <p:sp>
        <p:nvSpPr>
          <p:cNvPr id="65612" name="Rectangle 81">
            <a:extLst>
              <a:ext uri="{FF2B5EF4-FFF2-40B4-BE49-F238E27FC236}">
                <a16:creationId xmlns:a16="http://schemas.microsoft.com/office/drawing/2014/main" id="{076DE02B-B564-15A5-B9E8-95606407A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5613" name="Rectangle 81">
            <a:extLst>
              <a:ext uri="{FF2B5EF4-FFF2-40B4-BE49-F238E27FC236}">
                <a16:creationId xmlns:a16="http://schemas.microsoft.com/office/drawing/2014/main" id="{E0C4DFF1-BCED-9468-C513-75D67E0F9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5614" name="Rectangle 81">
            <a:extLst>
              <a:ext uri="{FF2B5EF4-FFF2-40B4-BE49-F238E27FC236}">
                <a16:creationId xmlns:a16="http://schemas.microsoft.com/office/drawing/2014/main" id="{ABE34895-7E5E-6717-1AF8-8F836AD78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5615" name="Rectangle 81">
            <a:extLst>
              <a:ext uri="{FF2B5EF4-FFF2-40B4-BE49-F238E27FC236}">
                <a16:creationId xmlns:a16="http://schemas.microsoft.com/office/drawing/2014/main" id="{C900A991-3DBB-5CDA-3295-CAA3045EF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5616" name="Rectangle 81">
            <a:extLst>
              <a:ext uri="{FF2B5EF4-FFF2-40B4-BE49-F238E27FC236}">
                <a16:creationId xmlns:a16="http://schemas.microsoft.com/office/drawing/2014/main" id="{5EB2B711-7433-9B47-9BBF-1EC08C94D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5617" name="Rectangle 81">
            <a:extLst>
              <a:ext uri="{FF2B5EF4-FFF2-40B4-BE49-F238E27FC236}">
                <a16:creationId xmlns:a16="http://schemas.microsoft.com/office/drawing/2014/main" id="{8FDCB23D-8954-A399-9E45-9950569FD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16338"/>
            <a:ext cx="1295400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71FB8-8361-8B37-E97B-D2A2EB049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B0F8985-A5F5-104E-0CE7-64120D016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Lidt om intervaller</a:t>
            </a: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711C818C-A010-86DB-EE89-7FC57792F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77963"/>
            <a:ext cx="64087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31286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83515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35743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81463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27183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72903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18623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solidFill>
                  <a:srgbClr val="FF0000"/>
                </a:solidFill>
                <a:latin typeface="Verdana" panose="020B0604030504040204" pitchFamily="34" charset="0"/>
              </a:rPr>
              <a:t>Matematisk tilgang til intervaller:</a:t>
            </a:r>
          </a:p>
        </p:txBody>
      </p:sp>
      <p:graphicFrame>
        <p:nvGraphicFramePr>
          <p:cNvPr id="700523" name="Group 107">
            <a:extLst>
              <a:ext uri="{FF2B5EF4-FFF2-40B4-BE49-F238E27FC236}">
                <a16:creationId xmlns:a16="http://schemas.microsoft.com/office/drawing/2014/main" id="{A4E69EF9-6547-B7FF-1D9F-C0B22175D260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2278063"/>
          <a:ext cx="8075612" cy="3455988"/>
        </p:xfrm>
        <a:graphic>
          <a:graphicData uri="http://schemas.openxmlformats.org/drawingml/2006/table">
            <a:tbl>
              <a:tblPr/>
              <a:tblGrid>
                <a:gridCol w="2019300">
                  <a:extLst>
                    <a:ext uri="{9D8B030D-6E8A-4147-A177-3AD203B41FA5}">
                      <a16:colId xmlns:a16="http://schemas.microsoft.com/office/drawing/2014/main" val="3079042133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464790271"/>
                    </a:ext>
                  </a:extLst>
                </a:gridCol>
                <a:gridCol w="2017712">
                  <a:extLst>
                    <a:ext uri="{9D8B030D-6E8A-4147-A177-3AD203B41FA5}">
                      <a16:colId xmlns:a16="http://schemas.microsoft.com/office/drawing/2014/main" val="3593924703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3008582989"/>
                    </a:ext>
                  </a:extLst>
                </a:gridCol>
              </a:tblGrid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Klamme-parenteser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CB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Uligheder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CB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Grafisk (tallinje)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CB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Forklaring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C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9427165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[20,30]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20 ≤ x </a:t>
                      </a:r>
                      <a:r>
                        <a:rPr kumimoji="0" lang="en-US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≤ 30</a:t>
                      </a:r>
                      <a:endParaRPr kumimoji="0" lang="da-DK" altLang="da-DK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 20                        30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Fra og med 20 og til og med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72689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]20,30]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20 </a:t>
                      </a:r>
                      <a:r>
                        <a:rPr kumimoji="0" lang="en-US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&lt; x ≤ 30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da-DK" alt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20                        30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Fra 20 og til og med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4886695"/>
                  </a:ext>
                </a:extLst>
              </a:tr>
              <a:tr h="7207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[20,30[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20 ≤ x </a:t>
                      </a:r>
                      <a:r>
                        <a:rPr kumimoji="0" lang="en-US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&lt; 30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 20                        30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Fra og med 20 og til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153277"/>
                  </a:ext>
                </a:extLst>
              </a:tr>
              <a:tr h="7921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]20,30[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20 </a:t>
                      </a:r>
                      <a:r>
                        <a:rPr kumimoji="0" lang="en-US" altLang="da-DK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&lt; x &lt; 30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da-DK" altLang="da-DK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20                        30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Fra 20 og til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663039"/>
                  </a:ext>
                </a:extLst>
              </a:tr>
            </a:tbl>
          </a:graphicData>
        </a:graphic>
      </p:graphicFrame>
      <p:sp>
        <p:nvSpPr>
          <p:cNvPr id="17444" name="Oval 66">
            <a:extLst>
              <a:ext uri="{FF2B5EF4-FFF2-40B4-BE49-F238E27FC236}">
                <a16:creationId xmlns:a16="http://schemas.microsoft.com/office/drawing/2014/main" id="{6772E792-ED24-DB8C-BE39-89A9EF943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1238" y="3863975"/>
            <a:ext cx="144462" cy="1444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7445" name="Line 64">
            <a:extLst>
              <a:ext uri="{FF2B5EF4-FFF2-40B4-BE49-F238E27FC236}">
                <a16:creationId xmlns:a16="http://schemas.microsoft.com/office/drawing/2014/main" id="{E3B686FB-8494-5117-546C-63E40FF68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60925" y="3286125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46" name="Oval 65">
            <a:extLst>
              <a:ext uri="{FF2B5EF4-FFF2-40B4-BE49-F238E27FC236}">
                <a16:creationId xmlns:a16="http://schemas.microsoft.com/office/drawing/2014/main" id="{5B040028-C74A-16B1-4CAE-735F104A2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214688"/>
            <a:ext cx="144463" cy="14446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7447" name="Oval 67">
            <a:extLst>
              <a:ext uri="{FF2B5EF4-FFF2-40B4-BE49-F238E27FC236}">
                <a16:creationId xmlns:a16="http://schemas.microsoft.com/office/drawing/2014/main" id="{77AE4C5A-7095-2490-1555-090BFBED1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3214688"/>
            <a:ext cx="144463" cy="14446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7448" name="Line 85">
            <a:extLst>
              <a:ext uri="{FF2B5EF4-FFF2-40B4-BE49-F238E27FC236}">
                <a16:creationId xmlns:a16="http://schemas.microsoft.com/office/drawing/2014/main" id="{F3CB691D-F70C-3573-667E-2CDB55BC9B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64113" y="3933825"/>
            <a:ext cx="133350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49" name="Oval 86">
            <a:extLst>
              <a:ext uri="{FF2B5EF4-FFF2-40B4-BE49-F238E27FC236}">
                <a16:creationId xmlns:a16="http://schemas.microsoft.com/office/drawing/2014/main" id="{BDBBFCE9-1F54-5C15-7BAE-5EF44E9AF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862388"/>
            <a:ext cx="144463" cy="14446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7450" name="Oval 88">
            <a:extLst>
              <a:ext uri="{FF2B5EF4-FFF2-40B4-BE49-F238E27FC236}">
                <a16:creationId xmlns:a16="http://schemas.microsoft.com/office/drawing/2014/main" id="{68255E98-06A6-B5D9-44A9-93B8CD6CA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1238" y="4583113"/>
            <a:ext cx="144462" cy="14446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7451" name="Line 89">
            <a:extLst>
              <a:ext uri="{FF2B5EF4-FFF2-40B4-BE49-F238E27FC236}">
                <a16:creationId xmlns:a16="http://schemas.microsoft.com/office/drawing/2014/main" id="{F4B5C642-38EB-BF6C-BFD1-FCC6A3192D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64113" y="4652963"/>
            <a:ext cx="133350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52" name="Oval 90">
            <a:extLst>
              <a:ext uri="{FF2B5EF4-FFF2-40B4-BE49-F238E27FC236}">
                <a16:creationId xmlns:a16="http://schemas.microsoft.com/office/drawing/2014/main" id="{B25F3B59-6451-0C71-B0D2-08620DC78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4581525"/>
            <a:ext cx="144463" cy="14446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7453" name="Oval 91">
            <a:extLst>
              <a:ext uri="{FF2B5EF4-FFF2-40B4-BE49-F238E27FC236}">
                <a16:creationId xmlns:a16="http://schemas.microsoft.com/office/drawing/2014/main" id="{39F261B7-D724-AA20-19A9-15D21F01C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1238" y="5302250"/>
            <a:ext cx="144462" cy="1444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7454" name="Line 92">
            <a:extLst>
              <a:ext uri="{FF2B5EF4-FFF2-40B4-BE49-F238E27FC236}">
                <a16:creationId xmlns:a16="http://schemas.microsoft.com/office/drawing/2014/main" id="{1CA4DC27-D6C2-E5F5-CC87-6A4696B8C6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64113" y="5372100"/>
            <a:ext cx="133350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7455" name="Oval 93">
            <a:extLst>
              <a:ext uri="{FF2B5EF4-FFF2-40B4-BE49-F238E27FC236}">
                <a16:creationId xmlns:a16="http://schemas.microsoft.com/office/drawing/2014/main" id="{F8A49264-7915-0937-7A95-13AD19C4F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5300663"/>
            <a:ext cx="144463" cy="14446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7287628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8498D7BE-DDCA-AC2E-5EC0-3CB997408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7171" name="Group 3">
            <a:extLst>
              <a:ext uri="{FF2B5EF4-FFF2-40B4-BE49-F238E27FC236}">
                <a16:creationId xmlns:a16="http://schemas.microsoft.com/office/drawing/2014/main" id="{B4BBE994-A950-4A6D-992F-1866E36257F3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3444872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]180,195]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6595" name="Line 41">
            <a:extLst>
              <a:ext uri="{FF2B5EF4-FFF2-40B4-BE49-F238E27FC236}">
                <a16:creationId xmlns:a16="http://schemas.microsoft.com/office/drawing/2014/main" id="{2E5785B3-A25B-07C1-938C-2DA07715F0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1700213"/>
            <a:ext cx="0" cy="2881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596" name="Text Box 52">
            <a:extLst>
              <a:ext uri="{FF2B5EF4-FFF2-40B4-BE49-F238E27FC236}">
                <a16:creationId xmlns:a16="http://schemas.microsoft.com/office/drawing/2014/main" id="{AFBC2FEA-8106-4F9F-03DE-3EDE58FC4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013325"/>
            <a:ext cx="4178300" cy="1477963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Vi husker nu at, at intervallet fra 180 – 195 dækker over 22,2% af observationerne. </a:t>
            </a:r>
          </a:p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Hvis vi prøver at aflæse på y-aksen, går det galt!</a:t>
            </a:r>
          </a:p>
        </p:txBody>
      </p:sp>
      <p:sp>
        <p:nvSpPr>
          <p:cNvPr id="66597" name="Line 65">
            <a:extLst>
              <a:ext uri="{FF2B5EF4-FFF2-40B4-BE49-F238E27FC236}">
                <a16:creationId xmlns:a16="http://schemas.microsoft.com/office/drawing/2014/main" id="{3A060EBF-F1E7-0349-D650-CA82E3C82B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35734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598" name="Line 66">
            <a:extLst>
              <a:ext uri="{FF2B5EF4-FFF2-40B4-BE49-F238E27FC236}">
                <a16:creationId xmlns:a16="http://schemas.microsoft.com/office/drawing/2014/main" id="{F97BAE44-C95E-4583-298F-6AAF433385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8527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599" name="Line 67">
            <a:extLst>
              <a:ext uri="{FF2B5EF4-FFF2-40B4-BE49-F238E27FC236}">
                <a16:creationId xmlns:a16="http://schemas.microsoft.com/office/drawing/2014/main" id="{82AAAF27-F85E-B6AC-4FD9-AF1C650DEA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1336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600" name="Text Box 68">
            <a:extLst>
              <a:ext uri="{FF2B5EF4-FFF2-40B4-BE49-F238E27FC236}">
                <a16:creationId xmlns:a16="http://schemas.microsoft.com/office/drawing/2014/main" id="{1904FDF0-C5DE-1E9F-B5CB-FC9714B5C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335756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10</a:t>
            </a:r>
          </a:p>
        </p:txBody>
      </p:sp>
      <p:sp>
        <p:nvSpPr>
          <p:cNvPr id="66601" name="Text Box 69">
            <a:extLst>
              <a:ext uri="{FF2B5EF4-FFF2-40B4-BE49-F238E27FC236}">
                <a16:creationId xmlns:a16="http://schemas.microsoft.com/office/drawing/2014/main" id="{0A991F9E-104A-441B-0B17-66E69E24E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26797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20</a:t>
            </a:r>
          </a:p>
        </p:txBody>
      </p:sp>
      <p:sp>
        <p:nvSpPr>
          <p:cNvPr id="66602" name="Text Box 70">
            <a:extLst>
              <a:ext uri="{FF2B5EF4-FFF2-40B4-BE49-F238E27FC236}">
                <a16:creationId xmlns:a16="http://schemas.microsoft.com/office/drawing/2014/main" id="{0A15C7B2-BE91-CB79-7AC3-C38150BC3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4945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30</a:t>
            </a:r>
          </a:p>
        </p:txBody>
      </p:sp>
      <p:sp>
        <p:nvSpPr>
          <p:cNvPr id="66603" name="Rectangle 72">
            <a:extLst>
              <a:ext uri="{FF2B5EF4-FFF2-40B4-BE49-F238E27FC236}">
                <a16:creationId xmlns:a16="http://schemas.microsoft.com/office/drawing/2014/main" id="{6065B9C2-09CE-E68B-7370-3647FA708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6604" name="Rectangle 75">
            <a:extLst>
              <a:ext uri="{FF2B5EF4-FFF2-40B4-BE49-F238E27FC236}">
                <a16:creationId xmlns:a16="http://schemas.microsoft.com/office/drawing/2014/main" id="{3260E380-60E4-DBEC-21BE-BFC70D637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6605" name="Rectangle 76">
            <a:extLst>
              <a:ext uri="{FF2B5EF4-FFF2-40B4-BE49-F238E27FC236}">
                <a16:creationId xmlns:a16="http://schemas.microsoft.com/office/drawing/2014/main" id="{8150166B-15B3-CD17-5734-E7DEB17D1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6606" name="Rectangle 77">
            <a:extLst>
              <a:ext uri="{FF2B5EF4-FFF2-40B4-BE49-F238E27FC236}">
                <a16:creationId xmlns:a16="http://schemas.microsoft.com/office/drawing/2014/main" id="{139B7C29-737A-7CAE-17A4-E65E695D5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6607" name="Rectangle 78">
            <a:extLst>
              <a:ext uri="{FF2B5EF4-FFF2-40B4-BE49-F238E27FC236}">
                <a16:creationId xmlns:a16="http://schemas.microsoft.com/office/drawing/2014/main" id="{C76A72B0-8783-284E-2A77-97F6438AF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08275"/>
            <a:ext cx="4318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6608" name="Rectangle 79">
            <a:extLst>
              <a:ext uri="{FF2B5EF4-FFF2-40B4-BE49-F238E27FC236}">
                <a16:creationId xmlns:a16="http://schemas.microsoft.com/office/drawing/2014/main" id="{7E32FA4A-B768-30E0-B2A3-DCD764EC0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6609" name="Rectangle 81">
            <a:extLst>
              <a:ext uri="{FF2B5EF4-FFF2-40B4-BE49-F238E27FC236}">
                <a16:creationId xmlns:a16="http://schemas.microsoft.com/office/drawing/2014/main" id="{683E58A8-308B-FE8C-DC5C-F27643553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6610" name="Line 85">
            <a:extLst>
              <a:ext uri="{FF2B5EF4-FFF2-40B4-BE49-F238E27FC236}">
                <a16:creationId xmlns:a16="http://schemas.microsoft.com/office/drawing/2014/main" id="{7B02B134-E578-8E99-4373-8EDC4FB452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611" name="Line 86">
            <a:extLst>
              <a:ext uri="{FF2B5EF4-FFF2-40B4-BE49-F238E27FC236}">
                <a16:creationId xmlns:a16="http://schemas.microsoft.com/office/drawing/2014/main" id="{13C65871-1194-2F8A-2755-D66FC36FFC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612" name="Line 87">
            <a:extLst>
              <a:ext uri="{FF2B5EF4-FFF2-40B4-BE49-F238E27FC236}">
                <a16:creationId xmlns:a16="http://schemas.microsoft.com/office/drawing/2014/main" id="{961D566C-5675-9ABE-7307-D8999775724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613" name="Line 88">
            <a:extLst>
              <a:ext uri="{FF2B5EF4-FFF2-40B4-BE49-F238E27FC236}">
                <a16:creationId xmlns:a16="http://schemas.microsoft.com/office/drawing/2014/main" id="{D7534F08-59AD-F06D-3607-95912E4842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614" name="Line 89">
            <a:extLst>
              <a:ext uri="{FF2B5EF4-FFF2-40B4-BE49-F238E27FC236}">
                <a16:creationId xmlns:a16="http://schemas.microsoft.com/office/drawing/2014/main" id="{31FFF909-4801-D5C5-0F2B-6BA0E2C196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615" name="Line 90">
            <a:extLst>
              <a:ext uri="{FF2B5EF4-FFF2-40B4-BE49-F238E27FC236}">
                <a16:creationId xmlns:a16="http://schemas.microsoft.com/office/drawing/2014/main" id="{62E1D364-074F-B0B6-84DC-F4085C60C06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616" name="Line 91">
            <a:extLst>
              <a:ext uri="{FF2B5EF4-FFF2-40B4-BE49-F238E27FC236}">
                <a16:creationId xmlns:a16="http://schemas.microsoft.com/office/drawing/2014/main" id="{3F519A74-76F3-E94D-3B31-A250DB2339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617" name="Line 92">
            <a:extLst>
              <a:ext uri="{FF2B5EF4-FFF2-40B4-BE49-F238E27FC236}">
                <a16:creationId xmlns:a16="http://schemas.microsoft.com/office/drawing/2014/main" id="{A4E8FA84-A3EB-DADC-2DE6-535DC41ABF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618" name="Text Box 93">
            <a:extLst>
              <a:ext uri="{FF2B5EF4-FFF2-40B4-BE49-F238E27FC236}">
                <a16:creationId xmlns:a16="http://schemas.microsoft.com/office/drawing/2014/main" id="{2AB765CF-BB17-44F0-411E-55D94CD52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66619" name="Text Box 95">
            <a:extLst>
              <a:ext uri="{FF2B5EF4-FFF2-40B4-BE49-F238E27FC236}">
                <a16:creationId xmlns:a16="http://schemas.microsoft.com/office/drawing/2014/main" id="{EF9FCE3A-FB48-A940-4AB2-B2363FD60F0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66620" name="Text Box 96">
            <a:extLst>
              <a:ext uri="{FF2B5EF4-FFF2-40B4-BE49-F238E27FC236}">
                <a16:creationId xmlns:a16="http://schemas.microsoft.com/office/drawing/2014/main" id="{FA39EB3D-397E-4B2B-A2EE-A1591BF40B8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66621" name="Text Box 97">
            <a:extLst>
              <a:ext uri="{FF2B5EF4-FFF2-40B4-BE49-F238E27FC236}">
                <a16:creationId xmlns:a16="http://schemas.microsoft.com/office/drawing/2014/main" id="{B3E5C380-0E3A-6A60-04D9-40C08FCCEA2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66622" name="Text Box 98">
            <a:extLst>
              <a:ext uri="{FF2B5EF4-FFF2-40B4-BE49-F238E27FC236}">
                <a16:creationId xmlns:a16="http://schemas.microsoft.com/office/drawing/2014/main" id="{EBB9C266-1FA6-362A-1266-681A93AD2F0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66623" name="Text Box 99">
            <a:extLst>
              <a:ext uri="{FF2B5EF4-FFF2-40B4-BE49-F238E27FC236}">
                <a16:creationId xmlns:a16="http://schemas.microsoft.com/office/drawing/2014/main" id="{C4B14563-3332-DA79-4265-78D165F922D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66624" name="Line 100">
            <a:extLst>
              <a:ext uri="{FF2B5EF4-FFF2-40B4-BE49-F238E27FC236}">
                <a16:creationId xmlns:a16="http://schemas.microsoft.com/office/drawing/2014/main" id="{F869B0CD-8231-5AE3-1396-665039BEE7E2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625" name="Line 101">
            <a:extLst>
              <a:ext uri="{FF2B5EF4-FFF2-40B4-BE49-F238E27FC236}">
                <a16:creationId xmlns:a16="http://schemas.microsoft.com/office/drawing/2014/main" id="{A0354F59-CDA8-2B57-FBB6-3A484864FC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626" name="Text Box 102">
            <a:extLst>
              <a:ext uri="{FF2B5EF4-FFF2-40B4-BE49-F238E27FC236}">
                <a16:creationId xmlns:a16="http://schemas.microsoft.com/office/drawing/2014/main" id="{E897924A-9CDF-62BF-1D4F-8B9CD9293FC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66627" name="Text Box 103">
            <a:extLst>
              <a:ext uri="{FF2B5EF4-FFF2-40B4-BE49-F238E27FC236}">
                <a16:creationId xmlns:a16="http://schemas.microsoft.com/office/drawing/2014/main" id="{E55DC8B7-6607-6B5B-D1F5-2001DC0AC15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66628" name="Text Box 104">
            <a:extLst>
              <a:ext uri="{FF2B5EF4-FFF2-40B4-BE49-F238E27FC236}">
                <a16:creationId xmlns:a16="http://schemas.microsoft.com/office/drawing/2014/main" id="{163ECDC8-6BBF-7742-8389-E8768D8FA16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66629" name="Text Box 105">
            <a:extLst>
              <a:ext uri="{FF2B5EF4-FFF2-40B4-BE49-F238E27FC236}">
                <a16:creationId xmlns:a16="http://schemas.microsoft.com/office/drawing/2014/main" id="{2149AEA4-3CFD-A705-E3FD-8DB7E6E97F1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66630" name="Line 106">
            <a:extLst>
              <a:ext uri="{FF2B5EF4-FFF2-40B4-BE49-F238E27FC236}">
                <a16:creationId xmlns:a16="http://schemas.microsoft.com/office/drawing/2014/main" id="{A5D9EED0-1AF7-7E01-FA2D-8256AF095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631" name="Line 107">
            <a:extLst>
              <a:ext uri="{FF2B5EF4-FFF2-40B4-BE49-F238E27FC236}">
                <a16:creationId xmlns:a16="http://schemas.microsoft.com/office/drawing/2014/main" id="{677AB45A-6947-2D49-6021-137B1A5A1128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6632" name="Text Box 108">
            <a:extLst>
              <a:ext uri="{FF2B5EF4-FFF2-40B4-BE49-F238E27FC236}">
                <a16:creationId xmlns:a16="http://schemas.microsoft.com/office/drawing/2014/main" id="{78BD1A7B-0F08-F77D-FD3E-19723AA4B27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66633" name="Text Box 110">
            <a:extLst>
              <a:ext uri="{FF2B5EF4-FFF2-40B4-BE49-F238E27FC236}">
                <a16:creationId xmlns:a16="http://schemas.microsoft.com/office/drawing/2014/main" id="{559A85F0-2576-F795-6A42-C8E793867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325" y="1196975"/>
            <a:ext cx="10271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Interval-frekvens</a:t>
            </a:r>
          </a:p>
        </p:txBody>
      </p:sp>
      <p:grpSp>
        <p:nvGrpSpPr>
          <p:cNvPr id="66634" name="Grupper 82">
            <a:extLst>
              <a:ext uri="{FF2B5EF4-FFF2-40B4-BE49-F238E27FC236}">
                <a16:creationId xmlns:a16="http://schemas.microsoft.com/office/drawing/2014/main" id="{23BD0862-5342-8120-7452-99E06D2E3649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66642" name="Text Box 68">
              <a:extLst>
                <a:ext uri="{FF2B5EF4-FFF2-40B4-BE49-F238E27FC236}">
                  <a16:creationId xmlns:a16="http://schemas.microsoft.com/office/drawing/2014/main" id="{76EE2F8C-E25B-6A5C-7B2E-5BCBA75EDC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66643" name="Rectangle 72">
              <a:extLst>
                <a:ext uri="{FF2B5EF4-FFF2-40B4-BE49-F238E27FC236}">
                  <a16:creationId xmlns:a16="http://schemas.microsoft.com/office/drawing/2014/main" id="{858668A6-AD70-16BE-85D1-2F49D15569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66635" name="Text Box 177">
            <a:extLst>
              <a:ext uri="{FF2B5EF4-FFF2-40B4-BE49-F238E27FC236}">
                <a16:creationId xmlns:a16="http://schemas.microsoft.com/office/drawing/2014/main" id="{BF033752-CECC-980C-59E8-11127FC72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  <p:sp>
        <p:nvSpPr>
          <p:cNvPr id="66636" name="Rectangle 81">
            <a:extLst>
              <a:ext uri="{FF2B5EF4-FFF2-40B4-BE49-F238E27FC236}">
                <a16:creationId xmlns:a16="http://schemas.microsoft.com/office/drawing/2014/main" id="{6BBE275F-CC35-A76A-41E7-98AD6D702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6637" name="Rectangle 81">
            <a:extLst>
              <a:ext uri="{FF2B5EF4-FFF2-40B4-BE49-F238E27FC236}">
                <a16:creationId xmlns:a16="http://schemas.microsoft.com/office/drawing/2014/main" id="{84850D46-214C-F6B6-CFA3-17D397E95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6638" name="Rectangle 81">
            <a:extLst>
              <a:ext uri="{FF2B5EF4-FFF2-40B4-BE49-F238E27FC236}">
                <a16:creationId xmlns:a16="http://schemas.microsoft.com/office/drawing/2014/main" id="{59706C15-0875-D441-5C5A-2B63EC986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6639" name="Rectangle 81">
            <a:extLst>
              <a:ext uri="{FF2B5EF4-FFF2-40B4-BE49-F238E27FC236}">
                <a16:creationId xmlns:a16="http://schemas.microsoft.com/office/drawing/2014/main" id="{3F524024-28F5-AB38-BE46-FAFA0ED96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6640" name="Rectangle 81">
            <a:extLst>
              <a:ext uri="{FF2B5EF4-FFF2-40B4-BE49-F238E27FC236}">
                <a16:creationId xmlns:a16="http://schemas.microsoft.com/office/drawing/2014/main" id="{3F35372A-E64F-352A-23FA-7790A3EE4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6641" name="Rectangle 81">
            <a:extLst>
              <a:ext uri="{FF2B5EF4-FFF2-40B4-BE49-F238E27FC236}">
                <a16:creationId xmlns:a16="http://schemas.microsoft.com/office/drawing/2014/main" id="{15FB88E1-EC65-0BB7-EF30-3CB735A0A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16338"/>
            <a:ext cx="1295400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BBC500E1-F6F8-C64F-E4B1-7381217FA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7171" name="Group 3">
            <a:extLst>
              <a:ext uri="{FF2B5EF4-FFF2-40B4-BE49-F238E27FC236}">
                <a16:creationId xmlns:a16="http://schemas.microsoft.com/office/drawing/2014/main" id="{8147F699-BADB-40E2-AA13-F784080C1985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3444872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]180,195]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7619" name="Line 41">
            <a:extLst>
              <a:ext uri="{FF2B5EF4-FFF2-40B4-BE49-F238E27FC236}">
                <a16:creationId xmlns:a16="http://schemas.microsoft.com/office/drawing/2014/main" id="{5319BE97-ACF0-C06A-6DE4-20391BCC42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1700213"/>
            <a:ext cx="0" cy="2881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20" name="Text Box 52">
            <a:extLst>
              <a:ext uri="{FF2B5EF4-FFF2-40B4-BE49-F238E27FC236}">
                <a16:creationId xmlns:a16="http://schemas.microsoft.com/office/drawing/2014/main" id="{27A9A010-AE45-0DA4-3C77-F3F8F5783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013325"/>
            <a:ext cx="4178300" cy="1477963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Vi husker nu at, at intervallet fra 180 – 195 dækker over 22,2% af observationerne. </a:t>
            </a:r>
          </a:p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Hvis vi prøver at aflæse på y-aksen, går det galt!</a:t>
            </a:r>
          </a:p>
        </p:txBody>
      </p:sp>
      <p:sp>
        <p:nvSpPr>
          <p:cNvPr id="67621" name="Line 65">
            <a:extLst>
              <a:ext uri="{FF2B5EF4-FFF2-40B4-BE49-F238E27FC236}">
                <a16:creationId xmlns:a16="http://schemas.microsoft.com/office/drawing/2014/main" id="{3EF03DC4-A676-6EF5-9FF9-0330D69A4F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35734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22" name="Line 66">
            <a:extLst>
              <a:ext uri="{FF2B5EF4-FFF2-40B4-BE49-F238E27FC236}">
                <a16:creationId xmlns:a16="http://schemas.microsoft.com/office/drawing/2014/main" id="{8D1DBD24-A838-AA69-1F8E-4BDC14B5FC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8527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23" name="Line 67">
            <a:extLst>
              <a:ext uri="{FF2B5EF4-FFF2-40B4-BE49-F238E27FC236}">
                <a16:creationId xmlns:a16="http://schemas.microsoft.com/office/drawing/2014/main" id="{D371EA4B-88E2-9712-6C88-1C516E8473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21336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24" name="Text Box 68">
            <a:extLst>
              <a:ext uri="{FF2B5EF4-FFF2-40B4-BE49-F238E27FC236}">
                <a16:creationId xmlns:a16="http://schemas.microsoft.com/office/drawing/2014/main" id="{117A8BA6-EAF8-D347-8923-60A2F2BC0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335756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10</a:t>
            </a:r>
          </a:p>
        </p:txBody>
      </p:sp>
      <p:sp>
        <p:nvSpPr>
          <p:cNvPr id="67625" name="Text Box 69">
            <a:extLst>
              <a:ext uri="{FF2B5EF4-FFF2-40B4-BE49-F238E27FC236}">
                <a16:creationId xmlns:a16="http://schemas.microsoft.com/office/drawing/2014/main" id="{78134612-51BC-9AE8-07B1-0165CBEF3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26797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20</a:t>
            </a:r>
          </a:p>
        </p:txBody>
      </p:sp>
      <p:sp>
        <p:nvSpPr>
          <p:cNvPr id="67626" name="Text Box 70">
            <a:extLst>
              <a:ext uri="{FF2B5EF4-FFF2-40B4-BE49-F238E27FC236}">
                <a16:creationId xmlns:a16="http://schemas.microsoft.com/office/drawing/2014/main" id="{F3DBA824-6F79-B8C6-14BC-AB71BE722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4945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latin typeface="Verdana" panose="020B0604030504040204" pitchFamily="34" charset="0"/>
              </a:rPr>
              <a:t>30</a:t>
            </a:r>
          </a:p>
        </p:txBody>
      </p:sp>
      <p:sp>
        <p:nvSpPr>
          <p:cNvPr id="67627" name="Rectangle 72">
            <a:extLst>
              <a:ext uri="{FF2B5EF4-FFF2-40B4-BE49-F238E27FC236}">
                <a16:creationId xmlns:a16="http://schemas.microsoft.com/office/drawing/2014/main" id="{BC673CBF-4F28-71D8-C450-BF49EC8A7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7628" name="Rectangle 75">
            <a:extLst>
              <a:ext uri="{FF2B5EF4-FFF2-40B4-BE49-F238E27FC236}">
                <a16:creationId xmlns:a16="http://schemas.microsoft.com/office/drawing/2014/main" id="{10C75A96-3C25-E7A8-CFEA-4B7C6C0B9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7629" name="Rectangle 76">
            <a:extLst>
              <a:ext uri="{FF2B5EF4-FFF2-40B4-BE49-F238E27FC236}">
                <a16:creationId xmlns:a16="http://schemas.microsoft.com/office/drawing/2014/main" id="{89EE7209-FC6B-1B20-9B12-1EFA40B52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7630" name="Rectangle 77">
            <a:extLst>
              <a:ext uri="{FF2B5EF4-FFF2-40B4-BE49-F238E27FC236}">
                <a16:creationId xmlns:a16="http://schemas.microsoft.com/office/drawing/2014/main" id="{3E3CD6EA-1862-3E47-C1BF-080465641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7631" name="Rectangle 78">
            <a:extLst>
              <a:ext uri="{FF2B5EF4-FFF2-40B4-BE49-F238E27FC236}">
                <a16:creationId xmlns:a16="http://schemas.microsoft.com/office/drawing/2014/main" id="{425ED2F0-93B3-ADAA-6463-060190FD2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08275"/>
            <a:ext cx="4318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7632" name="Rectangle 79">
            <a:extLst>
              <a:ext uri="{FF2B5EF4-FFF2-40B4-BE49-F238E27FC236}">
                <a16:creationId xmlns:a16="http://schemas.microsoft.com/office/drawing/2014/main" id="{F0832C2C-95CD-491E-630B-CDEF17AF0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7633" name="Rectangle 81">
            <a:extLst>
              <a:ext uri="{FF2B5EF4-FFF2-40B4-BE49-F238E27FC236}">
                <a16:creationId xmlns:a16="http://schemas.microsoft.com/office/drawing/2014/main" id="{C0B48064-0F74-538E-09D4-A7EDF48CE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7634" name="Line 85">
            <a:extLst>
              <a:ext uri="{FF2B5EF4-FFF2-40B4-BE49-F238E27FC236}">
                <a16:creationId xmlns:a16="http://schemas.microsoft.com/office/drawing/2014/main" id="{71A548D7-FF91-3BC3-8079-106572DA26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35" name="Line 86">
            <a:extLst>
              <a:ext uri="{FF2B5EF4-FFF2-40B4-BE49-F238E27FC236}">
                <a16:creationId xmlns:a16="http://schemas.microsoft.com/office/drawing/2014/main" id="{151F3142-8DCD-5AC1-0C89-F1113785E98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36" name="Line 87">
            <a:extLst>
              <a:ext uri="{FF2B5EF4-FFF2-40B4-BE49-F238E27FC236}">
                <a16:creationId xmlns:a16="http://schemas.microsoft.com/office/drawing/2014/main" id="{7D7FCB76-F543-6B3B-ED85-88FAAF9A0EF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37" name="Line 88">
            <a:extLst>
              <a:ext uri="{FF2B5EF4-FFF2-40B4-BE49-F238E27FC236}">
                <a16:creationId xmlns:a16="http://schemas.microsoft.com/office/drawing/2014/main" id="{D96D6490-DBA6-3F81-32C5-ABDC0BC00A7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38" name="Line 89">
            <a:extLst>
              <a:ext uri="{FF2B5EF4-FFF2-40B4-BE49-F238E27FC236}">
                <a16:creationId xmlns:a16="http://schemas.microsoft.com/office/drawing/2014/main" id="{9B78EDF8-970C-0AE8-3B22-282CD0139B3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39" name="Line 90">
            <a:extLst>
              <a:ext uri="{FF2B5EF4-FFF2-40B4-BE49-F238E27FC236}">
                <a16:creationId xmlns:a16="http://schemas.microsoft.com/office/drawing/2014/main" id="{E283AB3A-F890-DB70-287E-F885B9722EB9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40" name="Line 91">
            <a:extLst>
              <a:ext uri="{FF2B5EF4-FFF2-40B4-BE49-F238E27FC236}">
                <a16:creationId xmlns:a16="http://schemas.microsoft.com/office/drawing/2014/main" id="{95DA249D-46F5-15E6-A476-BA154C557F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41" name="Line 92">
            <a:extLst>
              <a:ext uri="{FF2B5EF4-FFF2-40B4-BE49-F238E27FC236}">
                <a16:creationId xmlns:a16="http://schemas.microsoft.com/office/drawing/2014/main" id="{065D5864-DF02-F8D8-A683-C792CB97760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42" name="Text Box 93">
            <a:extLst>
              <a:ext uri="{FF2B5EF4-FFF2-40B4-BE49-F238E27FC236}">
                <a16:creationId xmlns:a16="http://schemas.microsoft.com/office/drawing/2014/main" id="{C928F3CA-AACB-1702-E2C9-C9CABF2CD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67643" name="Text Box 95">
            <a:extLst>
              <a:ext uri="{FF2B5EF4-FFF2-40B4-BE49-F238E27FC236}">
                <a16:creationId xmlns:a16="http://schemas.microsoft.com/office/drawing/2014/main" id="{B0585BFF-91B6-306D-6DCB-A6F3104695C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67644" name="Text Box 96">
            <a:extLst>
              <a:ext uri="{FF2B5EF4-FFF2-40B4-BE49-F238E27FC236}">
                <a16:creationId xmlns:a16="http://schemas.microsoft.com/office/drawing/2014/main" id="{4CB59937-3A10-BBB0-0A5A-A36F259DA32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67645" name="Text Box 97">
            <a:extLst>
              <a:ext uri="{FF2B5EF4-FFF2-40B4-BE49-F238E27FC236}">
                <a16:creationId xmlns:a16="http://schemas.microsoft.com/office/drawing/2014/main" id="{C643781B-C85D-0387-1C13-B0698E69B60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67646" name="Text Box 98">
            <a:extLst>
              <a:ext uri="{FF2B5EF4-FFF2-40B4-BE49-F238E27FC236}">
                <a16:creationId xmlns:a16="http://schemas.microsoft.com/office/drawing/2014/main" id="{315AC95B-1C5D-1CEB-FEA3-7FA11DB5EEA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67647" name="Text Box 99">
            <a:extLst>
              <a:ext uri="{FF2B5EF4-FFF2-40B4-BE49-F238E27FC236}">
                <a16:creationId xmlns:a16="http://schemas.microsoft.com/office/drawing/2014/main" id="{9422851B-6314-F40E-F23B-1003E013529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67648" name="Line 100">
            <a:extLst>
              <a:ext uri="{FF2B5EF4-FFF2-40B4-BE49-F238E27FC236}">
                <a16:creationId xmlns:a16="http://schemas.microsoft.com/office/drawing/2014/main" id="{B963CE76-7CAA-D7E5-D75C-DEAE26BF52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49" name="Line 101">
            <a:extLst>
              <a:ext uri="{FF2B5EF4-FFF2-40B4-BE49-F238E27FC236}">
                <a16:creationId xmlns:a16="http://schemas.microsoft.com/office/drawing/2014/main" id="{2841FAFA-C624-A549-AC29-79B6A8BF3B4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50" name="Text Box 102">
            <a:extLst>
              <a:ext uri="{FF2B5EF4-FFF2-40B4-BE49-F238E27FC236}">
                <a16:creationId xmlns:a16="http://schemas.microsoft.com/office/drawing/2014/main" id="{EE6F2A7D-D9F1-7474-EEC3-85423076C5B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67651" name="Text Box 103">
            <a:extLst>
              <a:ext uri="{FF2B5EF4-FFF2-40B4-BE49-F238E27FC236}">
                <a16:creationId xmlns:a16="http://schemas.microsoft.com/office/drawing/2014/main" id="{F22825A9-DF28-3C7F-58A1-47D8315F7A2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67652" name="Text Box 104">
            <a:extLst>
              <a:ext uri="{FF2B5EF4-FFF2-40B4-BE49-F238E27FC236}">
                <a16:creationId xmlns:a16="http://schemas.microsoft.com/office/drawing/2014/main" id="{85F87C90-B5FC-B49B-BE9C-C821A2FD43C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67653" name="Text Box 105">
            <a:extLst>
              <a:ext uri="{FF2B5EF4-FFF2-40B4-BE49-F238E27FC236}">
                <a16:creationId xmlns:a16="http://schemas.microsoft.com/office/drawing/2014/main" id="{030C8F82-2A1B-1B34-91B8-E9D87FC5455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67654" name="Line 106">
            <a:extLst>
              <a:ext uri="{FF2B5EF4-FFF2-40B4-BE49-F238E27FC236}">
                <a16:creationId xmlns:a16="http://schemas.microsoft.com/office/drawing/2014/main" id="{BA7110E2-54C2-50AF-0F5B-5FBFEC7889F4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55" name="Line 107">
            <a:extLst>
              <a:ext uri="{FF2B5EF4-FFF2-40B4-BE49-F238E27FC236}">
                <a16:creationId xmlns:a16="http://schemas.microsoft.com/office/drawing/2014/main" id="{00F33553-B3CC-BA0D-867C-20B9C6A5BB97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7656" name="Text Box 108">
            <a:extLst>
              <a:ext uri="{FF2B5EF4-FFF2-40B4-BE49-F238E27FC236}">
                <a16:creationId xmlns:a16="http://schemas.microsoft.com/office/drawing/2014/main" id="{5DBE7CB6-00AE-1514-855D-2E299CA802C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67657" name="Text Box 110">
            <a:extLst>
              <a:ext uri="{FF2B5EF4-FFF2-40B4-BE49-F238E27FC236}">
                <a16:creationId xmlns:a16="http://schemas.microsoft.com/office/drawing/2014/main" id="{F85C6F18-E699-BD3E-136D-9BEFF2443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325" y="1196975"/>
            <a:ext cx="10271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Interval-frekvens</a:t>
            </a:r>
          </a:p>
        </p:txBody>
      </p:sp>
      <p:grpSp>
        <p:nvGrpSpPr>
          <p:cNvPr id="67658" name="Grupper 82">
            <a:extLst>
              <a:ext uri="{FF2B5EF4-FFF2-40B4-BE49-F238E27FC236}">
                <a16:creationId xmlns:a16="http://schemas.microsoft.com/office/drawing/2014/main" id="{FA814C24-1409-3EED-0F11-9D264CB623BD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67668" name="Text Box 68">
              <a:extLst>
                <a:ext uri="{FF2B5EF4-FFF2-40B4-BE49-F238E27FC236}">
                  <a16:creationId xmlns:a16="http://schemas.microsoft.com/office/drawing/2014/main" id="{2F7C9B32-2932-5BB6-FB52-1DCA3D6BD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67669" name="Rectangle 72">
              <a:extLst>
                <a:ext uri="{FF2B5EF4-FFF2-40B4-BE49-F238E27FC236}">
                  <a16:creationId xmlns:a16="http://schemas.microsoft.com/office/drawing/2014/main" id="{4122ECDD-BF18-3238-DFDE-44C4ABCF92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67659" name="Text Box 177">
            <a:extLst>
              <a:ext uri="{FF2B5EF4-FFF2-40B4-BE49-F238E27FC236}">
                <a16:creationId xmlns:a16="http://schemas.microsoft.com/office/drawing/2014/main" id="{77E6F348-75C1-059F-9735-9E7032095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  <p:sp>
        <p:nvSpPr>
          <p:cNvPr id="67660" name="Rectangle 81">
            <a:extLst>
              <a:ext uri="{FF2B5EF4-FFF2-40B4-BE49-F238E27FC236}">
                <a16:creationId xmlns:a16="http://schemas.microsoft.com/office/drawing/2014/main" id="{B8ECA15A-83CE-C0D8-3A84-1F0A0516C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7661" name="Rectangle 81">
            <a:extLst>
              <a:ext uri="{FF2B5EF4-FFF2-40B4-BE49-F238E27FC236}">
                <a16:creationId xmlns:a16="http://schemas.microsoft.com/office/drawing/2014/main" id="{0F114C65-1DAB-AF65-9E75-36C3F3F9D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7662" name="Rectangle 81">
            <a:extLst>
              <a:ext uri="{FF2B5EF4-FFF2-40B4-BE49-F238E27FC236}">
                <a16:creationId xmlns:a16="http://schemas.microsoft.com/office/drawing/2014/main" id="{B4293756-5566-67C6-DBFC-7E5BAA4F3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7663" name="Rectangle 81">
            <a:extLst>
              <a:ext uri="{FF2B5EF4-FFF2-40B4-BE49-F238E27FC236}">
                <a16:creationId xmlns:a16="http://schemas.microsoft.com/office/drawing/2014/main" id="{8E50D6EF-F1D7-40C7-4F30-CF89EAB39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7664" name="Rectangle 81">
            <a:extLst>
              <a:ext uri="{FF2B5EF4-FFF2-40B4-BE49-F238E27FC236}">
                <a16:creationId xmlns:a16="http://schemas.microsoft.com/office/drawing/2014/main" id="{B2C83C8D-0CD2-AF00-4282-20BB07094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7665" name="Rectangle 81">
            <a:extLst>
              <a:ext uri="{FF2B5EF4-FFF2-40B4-BE49-F238E27FC236}">
                <a16:creationId xmlns:a16="http://schemas.microsoft.com/office/drawing/2014/main" id="{7CDD00A2-37F8-B847-2F8E-8CB730F40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16338"/>
            <a:ext cx="1295400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cxnSp>
        <p:nvCxnSpPr>
          <p:cNvPr id="3" name="Lige pilforbindelse 2">
            <a:extLst>
              <a:ext uri="{FF2B5EF4-FFF2-40B4-BE49-F238E27FC236}">
                <a16:creationId xmlns:a16="http://schemas.microsoft.com/office/drawing/2014/main" id="{C12214A2-E872-4C75-ACE6-14139F52E57C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708400" y="3716338"/>
            <a:ext cx="4751388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667" name="Text Box 52">
            <a:extLst>
              <a:ext uri="{FF2B5EF4-FFF2-40B4-BE49-F238E27FC236}">
                <a16:creationId xmlns:a16="http://schemas.microsoft.com/office/drawing/2014/main" id="{23C62C55-9073-C876-3AA2-22DC6303B3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2636838"/>
            <a:ext cx="1584325" cy="923925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Vi rammer ikke 22,2% på y-aksen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24B640B8-33E8-DDB2-5072-5A86F6960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7171" name="Group 3">
            <a:extLst>
              <a:ext uri="{FF2B5EF4-FFF2-40B4-BE49-F238E27FC236}">
                <a16:creationId xmlns:a16="http://schemas.microsoft.com/office/drawing/2014/main" id="{39C18A18-6E55-4736-8A32-F37858ACA608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3444872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]180,195]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8643" name="Text Box 52">
            <a:extLst>
              <a:ext uri="{FF2B5EF4-FFF2-40B4-BE49-F238E27FC236}">
                <a16:creationId xmlns:a16="http://schemas.microsoft.com/office/drawing/2014/main" id="{0F1D6895-E619-3B04-F243-9DE8436EF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013325"/>
            <a:ext cx="4178300" cy="120015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Arealet derimod passer, da søjlen fra 180 – 195 svarer til 22,2% af det samlede areal, og vi fjerner derfor y-aksen igen.</a:t>
            </a:r>
          </a:p>
        </p:txBody>
      </p:sp>
      <p:sp>
        <p:nvSpPr>
          <p:cNvPr id="68644" name="Rectangle 72">
            <a:extLst>
              <a:ext uri="{FF2B5EF4-FFF2-40B4-BE49-F238E27FC236}">
                <a16:creationId xmlns:a16="http://schemas.microsoft.com/office/drawing/2014/main" id="{3BBA9BB6-8499-9995-4CAD-83381397B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8645" name="Rectangle 75">
            <a:extLst>
              <a:ext uri="{FF2B5EF4-FFF2-40B4-BE49-F238E27FC236}">
                <a16:creationId xmlns:a16="http://schemas.microsoft.com/office/drawing/2014/main" id="{1DC1079E-C48F-6CB8-5910-FCB9A6D59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8646" name="Rectangle 76">
            <a:extLst>
              <a:ext uri="{FF2B5EF4-FFF2-40B4-BE49-F238E27FC236}">
                <a16:creationId xmlns:a16="http://schemas.microsoft.com/office/drawing/2014/main" id="{A15D3EEB-1FA8-2479-3289-CA8163968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8647" name="Rectangle 77">
            <a:extLst>
              <a:ext uri="{FF2B5EF4-FFF2-40B4-BE49-F238E27FC236}">
                <a16:creationId xmlns:a16="http://schemas.microsoft.com/office/drawing/2014/main" id="{AB8B190E-E0C0-420F-57BD-F54741DB2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8648" name="Rectangle 78">
            <a:extLst>
              <a:ext uri="{FF2B5EF4-FFF2-40B4-BE49-F238E27FC236}">
                <a16:creationId xmlns:a16="http://schemas.microsoft.com/office/drawing/2014/main" id="{26D2D0CF-91B7-531F-9ABB-C2C31F324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08275"/>
            <a:ext cx="4318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8649" name="Rectangle 79">
            <a:extLst>
              <a:ext uri="{FF2B5EF4-FFF2-40B4-BE49-F238E27FC236}">
                <a16:creationId xmlns:a16="http://schemas.microsoft.com/office/drawing/2014/main" id="{3D12CFD9-EE2C-3F52-F2B1-2D9B0A076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8650" name="Rectangle 81">
            <a:extLst>
              <a:ext uri="{FF2B5EF4-FFF2-40B4-BE49-F238E27FC236}">
                <a16:creationId xmlns:a16="http://schemas.microsoft.com/office/drawing/2014/main" id="{2DE558E4-9A76-7BB1-CEE1-48879F97A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8651" name="Line 85">
            <a:extLst>
              <a:ext uri="{FF2B5EF4-FFF2-40B4-BE49-F238E27FC236}">
                <a16:creationId xmlns:a16="http://schemas.microsoft.com/office/drawing/2014/main" id="{A2B3CDEA-8D1B-9597-59EB-F8EA218E6D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8652" name="Line 86">
            <a:extLst>
              <a:ext uri="{FF2B5EF4-FFF2-40B4-BE49-F238E27FC236}">
                <a16:creationId xmlns:a16="http://schemas.microsoft.com/office/drawing/2014/main" id="{ED4CEE90-E28C-3808-C39E-4544D7E8E3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8653" name="Line 87">
            <a:extLst>
              <a:ext uri="{FF2B5EF4-FFF2-40B4-BE49-F238E27FC236}">
                <a16:creationId xmlns:a16="http://schemas.microsoft.com/office/drawing/2014/main" id="{8E44A285-1191-DB10-4F78-D0DF7266C45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8654" name="Line 88">
            <a:extLst>
              <a:ext uri="{FF2B5EF4-FFF2-40B4-BE49-F238E27FC236}">
                <a16:creationId xmlns:a16="http://schemas.microsoft.com/office/drawing/2014/main" id="{6B369926-6464-A23E-50D1-BB389B56A9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8655" name="Line 89">
            <a:extLst>
              <a:ext uri="{FF2B5EF4-FFF2-40B4-BE49-F238E27FC236}">
                <a16:creationId xmlns:a16="http://schemas.microsoft.com/office/drawing/2014/main" id="{01CEA05F-D7E0-0004-EAD6-5BC99CAD8E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8656" name="Line 90">
            <a:extLst>
              <a:ext uri="{FF2B5EF4-FFF2-40B4-BE49-F238E27FC236}">
                <a16:creationId xmlns:a16="http://schemas.microsoft.com/office/drawing/2014/main" id="{43CE19BC-3BB8-4BF2-8AAF-D7030F46D1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8657" name="Line 91">
            <a:extLst>
              <a:ext uri="{FF2B5EF4-FFF2-40B4-BE49-F238E27FC236}">
                <a16:creationId xmlns:a16="http://schemas.microsoft.com/office/drawing/2014/main" id="{5A12B2A2-D5A7-64F7-2922-F2D25712C17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8658" name="Line 92">
            <a:extLst>
              <a:ext uri="{FF2B5EF4-FFF2-40B4-BE49-F238E27FC236}">
                <a16:creationId xmlns:a16="http://schemas.microsoft.com/office/drawing/2014/main" id="{47C65FB5-B578-BB8C-D5D8-AB9D251EC8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8659" name="Text Box 93">
            <a:extLst>
              <a:ext uri="{FF2B5EF4-FFF2-40B4-BE49-F238E27FC236}">
                <a16:creationId xmlns:a16="http://schemas.microsoft.com/office/drawing/2014/main" id="{909E7FBE-3A81-ACAF-F071-69BA2D284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68660" name="Text Box 95">
            <a:extLst>
              <a:ext uri="{FF2B5EF4-FFF2-40B4-BE49-F238E27FC236}">
                <a16:creationId xmlns:a16="http://schemas.microsoft.com/office/drawing/2014/main" id="{8376764F-470C-184D-8F11-ADBA1E207D2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68661" name="Text Box 96">
            <a:extLst>
              <a:ext uri="{FF2B5EF4-FFF2-40B4-BE49-F238E27FC236}">
                <a16:creationId xmlns:a16="http://schemas.microsoft.com/office/drawing/2014/main" id="{1530A801-8F2A-6C66-4C90-013D9D71A93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68662" name="Text Box 97">
            <a:extLst>
              <a:ext uri="{FF2B5EF4-FFF2-40B4-BE49-F238E27FC236}">
                <a16:creationId xmlns:a16="http://schemas.microsoft.com/office/drawing/2014/main" id="{46C4285D-E48E-0BB8-989B-EDF62F5887D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68663" name="Text Box 98">
            <a:extLst>
              <a:ext uri="{FF2B5EF4-FFF2-40B4-BE49-F238E27FC236}">
                <a16:creationId xmlns:a16="http://schemas.microsoft.com/office/drawing/2014/main" id="{17076FC2-EF81-7074-9DC0-ECFC8D9B49F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68664" name="Text Box 99">
            <a:extLst>
              <a:ext uri="{FF2B5EF4-FFF2-40B4-BE49-F238E27FC236}">
                <a16:creationId xmlns:a16="http://schemas.microsoft.com/office/drawing/2014/main" id="{171E8973-A667-0798-704C-B921ACA4C8A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68665" name="Line 100">
            <a:extLst>
              <a:ext uri="{FF2B5EF4-FFF2-40B4-BE49-F238E27FC236}">
                <a16:creationId xmlns:a16="http://schemas.microsoft.com/office/drawing/2014/main" id="{91476DB4-0C55-F8A3-185C-94DC87A5034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8666" name="Line 101">
            <a:extLst>
              <a:ext uri="{FF2B5EF4-FFF2-40B4-BE49-F238E27FC236}">
                <a16:creationId xmlns:a16="http://schemas.microsoft.com/office/drawing/2014/main" id="{7482CFB9-2F1D-E1F0-D502-031F0DA050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8667" name="Text Box 102">
            <a:extLst>
              <a:ext uri="{FF2B5EF4-FFF2-40B4-BE49-F238E27FC236}">
                <a16:creationId xmlns:a16="http://schemas.microsoft.com/office/drawing/2014/main" id="{34801D99-56CE-ECDC-5174-027FD57253F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68668" name="Text Box 103">
            <a:extLst>
              <a:ext uri="{FF2B5EF4-FFF2-40B4-BE49-F238E27FC236}">
                <a16:creationId xmlns:a16="http://schemas.microsoft.com/office/drawing/2014/main" id="{78023F6F-E955-7B64-BA2B-D69F467C9B4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68669" name="Text Box 104">
            <a:extLst>
              <a:ext uri="{FF2B5EF4-FFF2-40B4-BE49-F238E27FC236}">
                <a16:creationId xmlns:a16="http://schemas.microsoft.com/office/drawing/2014/main" id="{CB1B4624-5A97-5E1F-36C2-1F691B503ED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68670" name="Text Box 105">
            <a:extLst>
              <a:ext uri="{FF2B5EF4-FFF2-40B4-BE49-F238E27FC236}">
                <a16:creationId xmlns:a16="http://schemas.microsoft.com/office/drawing/2014/main" id="{0780828A-A824-C617-2B85-E2620258785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68671" name="Line 106">
            <a:extLst>
              <a:ext uri="{FF2B5EF4-FFF2-40B4-BE49-F238E27FC236}">
                <a16:creationId xmlns:a16="http://schemas.microsoft.com/office/drawing/2014/main" id="{0A5A8D30-F198-AB8D-F8EE-620B1C0CDF3F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8672" name="Line 107">
            <a:extLst>
              <a:ext uri="{FF2B5EF4-FFF2-40B4-BE49-F238E27FC236}">
                <a16:creationId xmlns:a16="http://schemas.microsoft.com/office/drawing/2014/main" id="{2C9C1868-9DBD-1F5E-8F0A-094E703EDB2E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8673" name="Text Box 108">
            <a:extLst>
              <a:ext uri="{FF2B5EF4-FFF2-40B4-BE49-F238E27FC236}">
                <a16:creationId xmlns:a16="http://schemas.microsoft.com/office/drawing/2014/main" id="{8113E8F7-3549-E9B4-F983-5E773E2874E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grpSp>
        <p:nvGrpSpPr>
          <p:cNvPr id="68674" name="Grupper 82">
            <a:extLst>
              <a:ext uri="{FF2B5EF4-FFF2-40B4-BE49-F238E27FC236}">
                <a16:creationId xmlns:a16="http://schemas.microsoft.com/office/drawing/2014/main" id="{04C527F6-EDE5-385D-28F4-C0FEBE90DE9C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68682" name="Text Box 68">
              <a:extLst>
                <a:ext uri="{FF2B5EF4-FFF2-40B4-BE49-F238E27FC236}">
                  <a16:creationId xmlns:a16="http://schemas.microsoft.com/office/drawing/2014/main" id="{A9BF939F-5049-89CE-E7D0-611206A0C1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68683" name="Rectangle 72">
              <a:extLst>
                <a:ext uri="{FF2B5EF4-FFF2-40B4-BE49-F238E27FC236}">
                  <a16:creationId xmlns:a16="http://schemas.microsoft.com/office/drawing/2014/main" id="{51BC3734-EB9C-4454-A823-0EA189252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68675" name="Text Box 177">
            <a:extLst>
              <a:ext uri="{FF2B5EF4-FFF2-40B4-BE49-F238E27FC236}">
                <a16:creationId xmlns:a16="http://schemas.microsoft.com/office/drawing/2014/main" id="{5BF16766-C9D4-0FD1-33C1-B5D5CD3D0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  <p:sp>
        <p:nvSpPr>
          <p:cNvPr id="68676" name="Rectangle 81">
            <a:extLst>
              <a:ext uri="{FF2B5EF4-FFF2-40B4-BE49-F238E27FC236}">
                <a16:creationId xmlns:a16="http://schemas.microsoft.com/office/drawing/2014/main" id="{E78FDD01-7C95-E0CC-5511-2AAA33DD2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8677" name="Rectangle 81">
            <a:extLst>
              <a:ext uri="{FF2B5EF4-FFF2-40B4-BE49-F238E27FC236}">
                <a16:creationId xmlns:a16="http://schemas.microsoft.com/office/drawing/2014/main" id="{04D14DF1-56F9-220B-FBB4-1CD12E172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8678" name="Rectangle 81">
            <a:extLst>
              <a:ext uri="{FF2B5EF4-FFF2-40B4-BE49-F238E27FC236}">
                <a16:creationId xmlns:a16="http://schemas.microsoft.com/office/drawing/2014/main" id="{A1FDB269-0989-7076-7E17-2DFE27CF9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8679" name="Rectangle 81">
            <a:extLst>
              <a:ext uri="{FF2B5EF4-FFF2-40B4-BE49-F238E27FC236}">
                <a16:creationId xmlns:a16="http://schemas.microsoft.com/office/drawing/2014/main" id="{A82D02E8-4106-4A91-DF76-DCF8CFD2F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8680" name="Rectangle 81">
            <a:extLst>
              <a:ext uri="{FF2B5EF4-FFF2-40B4-BE49-F238E27FC236}">
                <a16:creationId xmlns:a16="http://schemas.microsoft.com/office/drawing/2014/main" id="{6B2520AC-94AE-8103-6062-4581C94EA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4" name="Rectangle 81">
            <a:extLst>
              <a:ext uri="{FF2B5EF4-FFF2-40B4-BE49-F238E27FC236}">
                <a16:creationId xmlns:a16="http://schemas.microsoft.com/office/drawing/2014/main" id="{CE057CF3-AF17-4DB2-8BBE-72A4EBF11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16338"/>
            <a:ext cx="1295400" cy="57626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da-DK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96DF4C90-5156-37CF-A636-81E4F3476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7171" name="Group 3">
            <a:extLst>
              <a:ext uri="{FF2B5EF4-FFF2-40B4-BE49-F238E27FC236}">
                <a16:creationId xmlns:a16="http://schemas.microsoft.com/office/drawing/2014/main" id="{1AAE0782-4F6A-49B5-80B9-952ADB820297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3444872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]180,195]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9667" name="Text Box 52">
            <a:extLst>
              <a:ext uri="{FF2B5EF4-FFF2-40B4-BE49-F238E27FC236}">
                <a16:creationId xmlns:a16="http://schemas.microsoft.com/office/drawing/2014/main" id="{C8E09D41-85A0-C8FE-6A52-C5F56CC9D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5013325"/>
            <a:ext cx="4178300" cy="120015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Hvis intervallængderne er ens kan (ikke skal) man indsætte en y-akse. Hvis intervallængden er forskellig kan man ikke!</a:t>
            </a:r>
          </a:p>
        </p:txBody>
      </p:sp>
      <p:sp>
        <p:nvSpPr>
          <p:cNvPr id="69668" name="Rectangle 72">
            <a:extLst>
              <a:ext uri="{FF2B5EF4-FFF2-40B4-BE49-F238E27FC236}">
                <a16:creationId xmlns:a16="http://schemas.microsoft.com/office/drawing/2014/main" id="{B36F4547-8883-4EAC-4C7E-D9F45B271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9669" name="Rectangle 75">
            <a:extLst>
              <a:ext uri="{FF2B5EF4-FFF2-40B4-BE49-F238E27FC236}">
                <a16:creationId xmlns:a16="http://schemas.microsoft.com/office/drawing/2014/main" id="{71EB4C41-F477-C282-2E08-B09A0FEF2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9670" name="Rectangle 76">
            <a:extLst>
              <a:ext uri="{FF2B5EF4-FFF2-40B4-BE49-F238E27FC236}">
                <a16:creationId xmlns:a16="http://schemas.microsoft.com/office/drawing/2014/main" id="{32A7CC9B-38BD-35EE-2F0A-E329134DF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9671" name="Rectangle 77">
            <a:extLst>
              <a:ext uri="{FF2B5EF4-FFF2-40B4-BE49-F238E27FC236}">
                <a16:creationId xmlns:a16="http://schemas.microsoft.com/office/drawing/2014/main" id="{46BBAFC9-D6E6-796D-144F-57F6C13FC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9672" name="Rectangle 78">
            <a:extLst>
              <a:ext uri="{FF2B5EF4-FFF2-40B4-BE49-F238E27FC236}">
                <a16:creationId xmlns:a16="http://schemas.microsoft.com/office/drawing/2014/main" id="{9E8B45B9-9F70-B855-B926-50E0D5E4B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08275"/>
            <a:ext cx="4318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9673" name="Rectangle 79">
            <a:extLst>
              <a:ext uri="{FF2B5EF4-FFF2-40B4-BE49-F238E27FC236}">
                <a16:creationId xmlns:a16="http://schemas.microsoft.com/office/drawing/2014/main" id="{AB2C161A-70F3-F480-87FC-05676CF46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9674" name="Rectangle 81">
            <a:extLst>
              <a:ext uri="{FF2B5EF4-FFF2-40B4-BE49-F238E27FC236}">
                <a16:creationId xmlns:a16="http://schemas.microsoft.com/office/drawing/2014/main" id="{EB2748D7-C619-93E7-A96C-06E13992C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9675" name="Line 85">
            <a:extLst>
              <a:ext uri="{FF2B5EF4-FFF2-40B4-BE49-F238E27FC236}">
                <a16:creationId xmlns:a16="http://schemas.microsoft.com/office/drawing/2014/main" id="{FEC703D5-D2C2-0347-A891-38A1D7793F9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9676" name="Line 86">
            <a:extLst>
              <a:ext uri="{FF2B5EF4-FFF2-40B4-BE49-F238E27FC236}">
                <a16:creationId xmlns:a16="http://schemas.microsoft.com/office/drawing/2014/main" id="{6351AFAE-586D-690F-4B98-8F5578A51C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9677" name="Line 87">
            <a:extLst>
              <a:ext uri="{FF2B5EF4-FFF2-40B4-BE49-F238E27FC236}">
                <a16:creationId xmlns:a16="http://schemas.microsoft.com/office/drawing/2014/main" id="{BDAFDE65-EB86-9AB3-1D89-6CB13FC9F34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9678" name="Line 88">
            <a:extLst>
              <a:ext uri="{FF2B5EF4-FFF2-40B4-BE49-F238E27FC236}">
                <a16:creationId xmlns:a16="http://schemas.microsoft.com/office/drawing/2014/main" id="{F8C155C9-084D-3D5A-E589-9A9216AA4BD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9679" name="Line 89">
            <a:extLst>
              <a:ext uri="{FF2B5EF4-FFF2-40B4-BE49-F238E27FC236}">
                <a16:creationId xmlns:a16="http://schemas.microsoft.com/office/drawing/2014/main" id="{79D61E0E-C748-4DA8-C645-166F8BDD22D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9680" name="Line 90">
            <a:extLst>
              <a:ext uri="{FF2B5EF4-FFF2-40B4-BE49-F238E27FC236}">
                <a16:creationId xmlns:a16="http://schemas.microsoft.com/office/drawing/2014/main" id="{6C5FB681-5505-E469-1CC0-FC098724FFC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9681" name="Line 91">
            <a:extLst>
              <a:ext uri="{FF2B5EF4-FFF2-40B4-BE49-F238E27FC236}">
                <a16:creationId xmlns:a16="http://schemas.microsoft.com/office/drawing/2014/main" id="{DA75B08D-9B03-F11A-5576-5389AFAE700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9682" name="Line 92">
            <a:extLst>
              <a:ext uri="{FF2B5EF4-FFF2-40B4-BE49-F238E27FC236}">
                <a16:creationId xmlns:a16="http://schemas.microsoft.com/office/drawing/2014/main" id="{2724FBE3-0CB3-2202-B945-75267A91E1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9683" name="Text Box 93">
            <a:extLst>
              <a:ext uri="{FF2B5EF4-FFF2-40B4-BE49-F238E27FC236}">
                <a16:creationId xmlns:a16="http://schemas.microsoft.com/office/drawing/2014/main" id="{B3E72F36-5E0F-2C3D-04B7-B1A779627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69684" name="Text Box 95">
            <a:extLst>
              <a:ext uri="{FF2B5EF4-FFF2-40B4-BE49-F238E27FC236}">
                <a16:creationId xmlns:a16="http://schemas.microsoft.com/office/drawing/2014/main" id="{733DC36D-6EAF-E957-B81E-79CC25A54D6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69685" name="Text Box 96">
            <a:extLst>
              <a:ext uri="{FF2B5EF4-FFF2-40B4-BE49-F238E27FC236}">
                <a16:creationId xmlns:a16="http://schemas.microsoft.com/office/drawing/2014/main" id="{03AA9A5E-CEE7-5EDF-95DD-57ADC9DCFBF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69686" name="Text Box 97">
            <a:extLst>
              <a:ext uri="{FF2B5EF4-FFF2-40B4-BE49-F238E27FC236}">
                <a16:creationId xmlns:a16="http://schemas.microsoft.com/office/drawing/2014/main" id="{9FF3A495-DDAA-5B8E-01D1-0996C998B94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69687" name="Text Box 98">
            <a:extLst>
              <a:ext uri="{FF2B5EF4-FFF2-40B4-BE49-F238E27FC236}">
                <a16:creationId xmlns:a16="http://schemas.microsoft.com/office/drawing/2014/main" id="{9A68D088-C882-63AD-6915-4D06344C3B3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69688" name="Text Box 99">
            <a:extLst>
              <a:ext uri="{FF2B5EF4-FFF2-40B4-BE49-F238E27FC236}">
                <a16:creationId xmlns:a16="http://schemas.microsoft.com/office/drawing/2014/main" id="{5633C3CB-93DA-590E-F282-17A9E619A38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69689" name="Line 100">
            <a:extLst>
              <a:ext uri="{FF2B5EF4-FFF2-40B4-BE49-F238E27FC236}">
                <a16:creationId xmlns:a16="http://schemas.microsoft.com/office/drawing/2014/main" id="{9D5ED50B-C032-386E-C2EA-694C68DDF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9690" name="Line 101">
            <a:extLst>
              <a:ext uri="{FF2B5EF4-FFF2-40B4-BE49-F238E27FC236}">
                <a16:creationId xmlns:a16="http://schemas.microsoft.com/office/drawing/2014/main" id="{0E7AB461-E781-741A-B879-94DDD71D455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9691" name="Text Box 102">
            <a:extLst>
              <a:ext uri="{FF2B5EF4-FFF2-40B4-BE49-F238E27FC236}">
                <a16:creationId xmlns:a16="http://schemas.microsoft.com/office/drawing/2014/main" id="{D97E3E92-87C4-BA01-7CA5-FC9E1ADCFCC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69692" name="Text Box 103">
            <a:extLst>
              <a:ext uri="{FF2B5EF4-FFF2-40B4-BE49-F238E27FC236}">
                <a16:creationId xmlns:a16="http://schemas.microsoft.com/office/drawing/2014/main" id="{56374E42-3F69-1E02-57ED-3407A60D083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69693" name="Text Box 104">
            <a:extLst>
              <a:ext uri="{FF2B5EF4-FFF2-40B4-BE49-F238E27FC236}">
                <a16:creationId xmlns:a16="http://schemas.microsoft.com/office/drawing/2014/main" id="{98332287-A733-0AD4-9C5B-2D1FF34C616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69694" name="Text Box 105">
            <a:extLst>
              <a:ext uri="{FF2B5EF4-FFF2-40B4-BE49-F238E27FC236}">
                <a16:creationId xmlns:a16="http://schemas.microsoft.com/office/drawing/2014/main" id="{548D0A61-C376-37FA-DE1A-45097FEEF88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69695" name="Line 106">
            <a:extLst>
              <a:ext uri="{FF2B5EF4-FFF2-40B4-BE49-F238E27FC236}">
                <a16:creationId xmlns:a16="http://schemas.microsoft.com/office/drawing/2014/main" id="{FAEA608E-F403-EEEF-3CB8-13818448F847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9696" name="Line 107">
            <a:extLst>
              <a:ext uri="{FF2B5EF4-FFF2-40B4-BE49-F238E27FC236}">
                <a16:creationId xmlns:a16="http://schemas.microsoft.com/office/drawing/2014/main" id="{A1D886F1-365B-DCF4-BC87-9A33191BA876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69697" name="Text Box 108">
            <a:extLst>
              <a:ext uri="{FF2B5EF4-FFF2-40B4-BE49-F238E27FC236}">
                <a16:creationId xmlns:a16="http://schemas.microsoft.com/office/drawing/2014/main" id="{26430643-F969-5792-5967-C308210EC8B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grpSp>
        <p:nvGrpSpPr>
          <p:cNvPr id="69698" name="Grupper 82">
            <a:extLst>
              <a:ext uri="{FF2B5EF4-FFF2-40B4-BE49-F238E27FC236}">
                <a16:creationId xmlns:a16="http://schemas.microsoft.com/office/drawing/2014/main" id="{F777911B-9CDE-41C7-5398-D8028331F4D9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69706" name="Text Box 68">
              <a:extLst>
                <a:ext uri="{FF2B5EF4-FFF2-40B4-BE49-F238E27FC236}">
                  <a16:creationId xmlns:a16="http://schemas.microsoft.com/office/drawing/2014/main" id="{F3A496D1-BD77-54F9-C603-90E1C58439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69707" name="Rectangle 72">
              <a:extLst>
                <a:ext uri="{FF2B5EF4-FFF2-40B4-BE49-F238E27FC236}">
                  <a16:creationId xmlns:a16="http://schemas.microsoft.com/office/drawing/2014/main" id="{FFE239BA-617F-C491-08F1-908ED522C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69699" name="Text Box 177">
            <a:extLst>
              <a:ext uri="{FF2B5EF4-FFF2-40B4-BE49-F238E27FC236}">
                <a16:creationId xmlns:a16="http://schemas.microsoft.com/office/drawing/2014/main" id="{1CB18E62-8E01-BB27-C124-5C88DC2DE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  <p:sp>
        <p:nvSpPr>
          <p:cNvPr id="69700" name="Rectangle 81">
            <a:extLst>
              <a:ext uri="{FF2B5EF4-FFF2-40B4-BE49-F238E27FC236}">
                <a16:creationId xmlns:a16="http://schemas.microsoft.com/office/drawing/2014/main" id="{AD0836ED-7267-0BEC-544A-E83FB99D0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9701" name="Rectangle 81">
            <a:extLst>
              <a:ext uri="{FF2B5EF4-FFF2-40B4-BE49-F238E27FC236}">
                <a16:creationId xmlns:a16="http://schemas.microsoft.com/office/drawing/2014/main" id="{56AF5AAF-CCD4-93D1-8EBC-B8D7BEF16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9702" name="Rectangle 81">
            <a:extLst>
              <a:ext uri="{FF2B5EF4-FFF2-40B4-BE49-F238E27FC236}">
                <a16:creationId xmlns:a16="http://schemas.microsoft.com/office/drawing/2014/main" id="{0456AABE-93F4-DEB3-E594-EEA7E9380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9703" name="Rectangle 81">
            <a:extLst>
              <a:ext uri="{FF2B5EF4-FFF2-40B4-BE49-F238E27FC236}">
                <a16:creationId xmlns:a16="http://schemas.microsoft.com/office/drawing/2014/main" id="{32AB8EE6-DCCD-2A92-F965-BF0174F80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69704" name="Rectangle 81">
            <a:extLst>
              <a:ext uri="{FF2B5EF4-FFF2-40B4-BE49-F238E27FC236}">
                <a16:creationId xmlns:a16="http://schemas.microsoft.com/office/drawing/2014/main" id="{0146B448-C48B-E529-0BB2-4E3D03078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54" name="Rectangle 81">
            <a:extLst>
              <a:ext uri="{FF2B5EF4-FFF2-40B4-BE49-F238E27FC236}">
                <a16:creationId xmlns:a16="http://schemas.microsoft.com/office/drawing/2014/main" id="{2C4BBF7D-60EB-4EDE-B08D-7A8E77DD2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16338"/>
            <a:ext cx="1295400" cy="57626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da-DK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710A8F51-A495-5720-74C9-8831C5CBB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47171" name="Group 3">
            <a:extLst>
              <a:ext uri="{FF2B5EF4-FFF2-40B4-BE49-F238E27FC236}">
                <a16:creationId xmlns:a16="http://schemas.microsoft.com/office/drawing/2014/main" id="{455FCC9A-5712-4DBF-9767-3070A6ACB756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7600" cy="3444872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Interval-frekvens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11,1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]180,195]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22,2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99,9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0691" name="Rectangle 72">
            <a:extLst>
              <a:ext uri="{FF2B5EF4-FFF2-40B4-BE49-F238E27FC236}">
                <a16:creationId xmlns:a16="http://schemas.microsoft.com/office/drawing/2014/main" id="{9D944F4D-55A7-352D-B6BA-0B97E8342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0692" name="Rectangle 75">
            <a:extLst>
              <a:ext uri="{FF2B5EF4-FFF2-40B4-BE49-F238E27FC236}">
                <a16:creationId xmlns:a16="http://schemas.microsoft.com/office/drawing/2014/main" id="{6496756F-8E39-E4AF-1FC2-5F4D9C65E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0693" name="Rectangle 76">
            <a:extLst>
              <a:ext uri="{FF2B5EF4-FFF2-40B4-BE49-F238E27FC236}">
                <a16:creationId xmlns:a16="http://schemas.microsoft.com/office/drawing/2014/main" id="{9382706B-9C22-E56F-EA09-F27924E0B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3500438"/>
            <a:ext cx="431800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0694" name="Rectangle 77">
            <a:extLst>
              <a:ext uri="{FF2B5EF4-FFF2-40B4-BE49-F238E27FC236}">
                <a16:creationId xmlns:a16="http://schemas.microsoft.com/office/drawing/2014/main" id="{C7AF39D2-A9F7-65D8-BDC8-846F2B05D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0695" name="Rectangle 78">
            <a:extLst>
              <a:ext uri="{FF2B5EF4-FFF2-40B4-BE49-F238E27FC236}">
                <a16:creationId xmlns:a16="http://schemas.microsoft.com/office/drawing/2014/main" id="{A4719A56-3696-BF0B-3C3A-211400273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08275"/>
            <a:ext cx="4318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0696" name="Rectangle 79">
            <a:extLst>
              <a:ext uri="{FF2B5EF4-FFF2-40B4-BE49-F238E27FC236}">
                <a16:creationId xmlns:a16="http://schemas.microsoft.com/office/drawing/2014/main" id="{F4804CA1-92A3-7AAE-DC2D-F0E28D5B3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2924175"/>
            <a:ext cx="431800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0697" name="Rectangle 81">
            <a:extLst>
              <a:ext uri="{FF2B5EF4-FFF2-40B4-BE49-F238E27FC236}">
                <a16:creationId xmlns:a16="http://schemas.microsoft.com/office/drawing/2014/main" id="{F993A450-EE26-6514-EABA-21ABDD61A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0698" name="Line 85">
            <a:extLst>
              <a:ext uri="{FF2B5EF4-FFF2-40B4-BE49-F238E27FC236}">
                <a16:creationId xmlns:a16="http://schemas.microsoft.com/office/drawing/2014/main" id="{9AB86C09-C3A5-DD92-BF2F-DC3E77F268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4292600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0699" name="Line 86">
            <a:extLst>
              <a:ext uri="{FF2B5EF4-FFF2-40B4-BE49-F238E27FC236}">
                <a16:creationId xmlns:a16="http://schemas.microsoft.com/office/drawing/2014/main" id="{9C0996FB-4F45-82DC-B7E3-F7D5652495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0700" name="Line 87">
            <a:extLst>
              <a:ext uri="{FF2B5EF4-FFF2-40B4-BE49-F238E27FC236}">
                <a16:creationId xmlns:a16="http://schemas.microsoft.com/office/drawing/2014/main" id="{D9B48346-C0CF-0F9C-5B7C-D3AC80B8AC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0701" name="Line 88">
            <a:extLst>
              <a:ext uri="{FF2B5EF4-FFF2-40B4-BE49-F238E27FC236}">
                <a16:creationId xmlns:a16="http://schemas.microsoft.com/office/drawing/2014/main" id="{FAA9AEB4-186E-8B8A-F96C-BF6690F7AC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0702" name="Line 89">
            <a:extLst>
              <a:ext uri="{FF2B5EF4-FFF2-40B4-BE49-F238E27FC236}">
                <a16:creationId xmlns:a16="http://schemas.microsoft.com/office/drawing/2014/main" id="{C5DCBA48-40DF-7311-CC75-6A2B1EE5B2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0703" name="Line 90">
            <a:extLst>
              <a:ext uri="{FF2B5EF4-FFF2-40B4-BE49-F238E27FC236}">
                <a16:creationId xmlns:a16="http://schemas.microsoft.com/office/drawing/2014/main" id="{D4AB991B-4B48-51BD-F2D5-C636BA21CE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0704" name="Line 91">
            <a:extLst>
              <a:ext uri="{FF2B5EF4-FFF2-40B4-BE49-F238E27FC236}">
                <a16:creationId xmlns:a16="http://schemas.microsoft.com/office/drawing/2014/main" id="{0A809FE7-6AC0-8921-83AB-717E41E18784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0705" name="Line 92">
            <a:extLst>
              <a:ext uri="{FF2B5EF4-FFF2-40B4-BE49-F238E27FC236}">
                <a16:creationId xmlns:a16="http://schemas.microsoft.com/office/drawing/2014/main" id="{4706DCB8-E5A2-0AA2-9725-0844551DA23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0706" name="Text Box 93">
            <a:extLst>
              <a:ext uri="{FF2B5EF4-FFF2-40B4-BE49-F238E27FC236}">
                <a16:creationId xmlns:a16="http://schemas.microsoft.com/office/drawing/2014/main" id="{7F22CFF7-113D-2B1A-3F74-C6E4CECBB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428783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70707" name="Text Box 95">
            <a:extLst>
              <a:ext uri="{FF2B5EF4-FFF2-40B4-BE49-F238E27FC236}">
                <a16:creationId xmlns:a16="http://schemas.microsoft.com/office/drawing/2014/main" id="{2AF7AED4-27B5-8B8D-F73F-B6F96C015D5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70708" name="Text Box 96">
            <a:extLst>
              <a:ext uri="{FF2B5EF4-FFF2-40B4-BE49-F238E27FC236}">
                <a16:creationId xmlns:a16="http://schemas.microsoft.com/office/drawing/2014/main" id="{3820A5C5-C6A6-F829-BA30-45F3F168A75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70709" name="Text Box 97">
            <a:extLst>
              <a:ext uri="{FF2B5EF4-FFF2-40B4-BE49-F238E27FC236}">
                <a16:creationId xmlns:a16="http://schemas.microsoft.com/office/drawing/2014/main" id="{E762A6FA-987D-A945-14E1-3B432F5E678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70710" name="Text Box 98">
            <a:extLst>
              <a:ext uri="{FF2B5EF4-FFF2-40B4-BE49-F238E27FC236}">
                <a16:creationId xmlns:a16="http://schemas.microsoft.com/office/drawing/2014/main" id="{86A576FA-3D0A-6F3E-CA2C-D9642B1AD7C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70711" name="Text Box 99">
            <a:extLst>
              <a:ext uri="{FF2B5EF4-FFF2-40B4-BE49-F238E27FC236}">
                <a16:creationId xmlns:a16="http://schemas.microsoft.com/office/drawing/2014/main" id="{BC4616AD-178E-8339-5794-5D14F9BC0B4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70712" name="Line 100">
            <a:extLst>
              <a:ext uri="{FF2B5EF4-FFF2-40B4-BE49-F238E27FC236}">
                <a16:creationId xmlns:a16="http://schemas.microsoft.com/office/drawing/2014/main" id="{072A8A23-D24B-96C5-9357-222B87B3996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0713" name="Line 101">
            <a:extLst>
              <a:ext uri="{FF2B5EF4-FFF2-40B4-BE49-F238E27FC236}">
                <a16:creationId xmlns:a16="http://schemas.microsoft.com/office/drawing/2014/main" id="{D5E450D1-F9FE-5F1B-9F1F-70B289F0F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0714" name="Text Box 102">
            <a:extLst>
              <a:ext uri="{FF2B5EF4-FFF2-40B4-BE49-F238E27FC236}">
                <a16:creationId xmlns:a16="http://schemas.microsoft.com/office/drawing/2014/main" id="{26056FAA-54A4-356A-C6F4-19275AE63AF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70715" name="Text Box 103">
            <a:extLst>
              <a:ext uri="{FF2B5EF4-FFF2-40B4-BE49-F238E27FC236}">
                <a16:creationId xmlns:a16="http://schemas.microsoft.com/office/drawing/2014/main" id="{276BBFCA-61E3-44DD-22C8-013398CFEF8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70716" name="Text Box 104">
            <a:extLst>
              <a:ext uri="{FF2B5EF4-FFF2-40B4-BE49-F238E27FC236}">
                <a16:creationId xmlns:a16="http://schemas.microsoft.com/office/drawing/2014/main" id="{8B54E3A7-42CB-6D50-0BAB-3CF06BCB98D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447198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70717" name="Text Box 105">
            <a:extLst>
              <a:ext uri="{FF2B5EF4-FFF2-40B4-BE49-F238E27FC236}">
                <a16:creationId xmlns:a16="http://schemas.microsoft.com/office/drawing/2014/main" id="{3E5427AD-E0BB-D703-7C0A-63A969297A9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70718" name="Line 106">
            <a:extLst>
              <a:ext uri="{FF2B5EF4-FFF2-40B4-BE49-F238E27FC236}">
                <a16:creationId xmlns:a16="http://schemas.microsoft.com/office/drawing/2014/main" id="{B1885DC4-1A3A-19CF-E5D4-7847BFAEC92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0719" name="Line 107">
            <a:extLst>
              <a:ext uri="{FF2B5EF4-FFF2-40B4-BE49-F238E27FC236}">
                <a16:creationId xmlns:a16="http://schemas.microsoft.com/office/drawing/2014/main" id="{C7AC2211-9E0A-79C3-B052-CB0731B2C9E6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42926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0720" name="Text Box 108">
            <a:extLst>
              <a:ext uri="{FF2B5EF4-FFF2-40B4-BE49-F238E27FC236}">
                <a16:creationId xmlns:a16="http://schemas.microsoft.com/office/drawing/2014/main" id="{41037B67-5EF8-F4E5-D554-970875A2D04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447357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grpSp>
        <p:nvGrpSpPr>
          <p:cNvPr id="70721" name="Grupper 82">
            <a:extLst>
              <a:ext uri="{FF2B5EF4-FFF2-40B4-BE49-F238E27FC236}">
                <a16:creationId xmlns:a16="http://schemas.microsoft.com/office/drawing/2014/main" id="{5AEC31B6-6240-36E6-E5C6-7C8401CB1998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1495425"/>
            <a:ext cx="1247775" cy="369888"/>
            <a:chOff x="6588224" y="1495425"/>
            <a:chExt cx="1247377" cy="369332"/>
          </a:xfrm>
        </p:grpSpPr>
        <p:sp>
          <p:nvSpPr>
            <p:cNvPr id="70730" name="Text Box 68">
              <a:extLst>
                <a:ext uri="{FF2B5EF4-FFF2-40B4-BE49-F238E27FC236}">
                  <a16:creationId xmlns:a16="http://schemas.microsoft.com/office/drawing/2014/main" id="{92D82031-FFB0-5517-8577-51973FD2CA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5049" y="1495425"/>
              <a:ext cx="81055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latin typeface="Verdana" panose="020B0604030504040204" pitchFamily="34" charset="0"/>
                </a:rPr>
                <a:t>3,7%</a:t>
              </a:r>
            </a:p>
          </p:txBody>
        </p:sp>
        <p:sp>
          <p:nvSpPr>
            <p:cNvPr id="70731" name="Rectangle 72">
              <a:extLst>
                <a:ext uri="{FF2B5EF4-FFF2-40B4-BE49-F238E27FC236}">
                  <a16:creationId xmlns:a16="http://schemas.microsoft.com/office/drawing/2014/main" id="{DDA9B5F5-8051-C978-5903-5DE4283615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8224" y="1557245"/>
              <a:ext cx="431662" cy="28690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da-DK" altLang="da-DK"/>
            </a:p>
          </p:txBody>
        </p:sp>
      </p:grpSp>
      <p:sp>
        <p:nvSpPr>
          <p:cNvPr id="70722" name="Text Box 177">
            <a:extLst>
              <a:ext uri="{FF2B5EF4-FFF2-40B4-BE49-F238E27FC236}">
                <a16:creationId xmlns:a16="http://schemas.microsoft.com/office/drawing/2014/main" id="{421E90C8-2A39-2A80-FA4B-F3B2F36B9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943100" cy="3683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1. Histogram</a:t>
            </a:r>
          </a:p>
        </p:txBody>
      </p:sp>
      <p:sp>
        <p:nvSpPr>
          <p:cNvPr id="70723" name="Rectangle 81">
            <a:extLst>
              <a:ext uri="{FF2B5EF4-FFF2-40B4-BE49-F238E27FC236}">
                <a16:creationId xmlns:a16="http://schemas.microsoft.com/office/drawing/2014/main" id="{10E08AE6-46D3-F3FB-20DE-7B5659B83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0724" name="Rectangle 81">
            <a:extLst>
              <a:ext uri="{FF2B5EF4-FFF2-40B4-BE49-F238E27FC236}">
                <a16:creationId xmlns:a16="http://schemas.microsoft.com/office/drawing/2014/main" id="{2CE6F937-62CB-4104-6057-911E8613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005263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0725" name="Rectangle 81">
            <a:extLst>
              <a:ext uri="{FF2B5EF4-FFF2-40B4-BE49-F238E27FC236}">
                <a16:creationId xmlns:a16="http://schemas.microsoft.com/office/drawing/2014/main" id="{D61203D7-D8FE-9768-8F7F-C7EDEC272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0726" name="Rectangle 81">
            <a:extLst>
              <a:ext uri="{FF2B5EF4-FFF2-40B4-BE49-F238E27FC236}">
                <a16:creationId xmlns:a16="http://schemas.microsoft.com/office/drawing/2014/main" id="{DAF7F8C9-8960-E491-FF20-2ED9332D5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0727" name="Rectangle 81">
            <a:extLst>
              <a:ext uri="{FF2B5EF4-FFF2-40B4-BE49-F238E27FC236}">
                <a16:creationId xmlns:a16="http://schemas.microsoft.com/office/drawing/2014/main" id="{D6C34B0E-D813-4068-CDD8-B4C6A6DE5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16338"/>
            <a:ext cx="4318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0728" name="Rectangle 81">
            <a:extLst>
              <a:ext uri="{FF2B5EF4-FFF2-40B4-BE49-F238E27FC236}">
                <a16:creationId xmlns:a16="http://schemas.microsoft.com/office/drawing/2014/main" id="{C21A57DF-F05C-FAD9-580E-19744DA05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3716338"/>
            <a:ext cx="1295400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>
              <a:solidFill>
                <a:srgbClr val="000000"/>
              </a:solidFill>
            </a:endParaRPr>
          </a:p>
        </p:txBody>
      </p:sp>
      <p:sp>
        <p:nvSpPr>
          <p:cNvPr id="70729" name="Text Box 52">
            <a:extLst>
              <a:ext uri="{FF2B5EF4-FFF2-40B4-BE49-F238E27FC236}">
                <a16:creationId xmlns:a16="http://schemas.microsoft.com/office/drawing/2014/main" id="{EB2C928C-8B70-20A9-FE8A-A8445C8F2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4875" y="5187950"/>
            <a:ext cx="4178300" cy="369888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Histogrammet er færdigt!</a:t>
            </a:r>
            <a:endParaRPr lang="da-DK" altLang="da-DK" b="1">
              <a:solidFill>
                <a:srgbClr val="CC00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048DF980-FDBD-7C5E-FAC1-22326E8DF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52291" name="Group 3">
            <a:extLst>
              <a:ext uri="{FF2B5EF4-FFF2-40B4-BE49-F238E27FC236}">
                <a16:creationId xmlns:a16="http://schemas.microsoft.com/office/drawing/2014/main" id="{64011B7B-9E90-4FE2-B66A-09EC3BF25577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7991475" cy="4389459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58674625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852471199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165380745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407409835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96520027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404740435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4273473074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26805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795200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69340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40856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980880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1167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148123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887803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592281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058484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6779721"/>
                  </a:ext>
                </a:extLst>
              </a:tr>
            </a:tbl>
          </a:graphicData>
        </a:graphic>
      </p:graphicFrame>
      <p:sp>
        <p:nvSpPr>
          <p:cNvPr id="71781" name="Text Box 101">
            <a:extLst>
              <a:ext uri="{FF2B5EF4-FFF2-40B4-BE49-F238E27FC236}">
                <a16:creationId xmlns:a16="http://schemas.microsoft.com/office/drawing/2014/main" id="{AA0C4AB2-5777-720A-4155-33C4E388B3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4875" y="5187950"/>
            <a:ext cx="4178300" cy="919163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2. diagram</a:t>
            </a:r>
          </a:p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Afbildning af kumuleret interval-frekvens-kolonnen.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2470F86C-1888-1F4E-E213-8310BE445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58435" name="Group 3">
            <a:extLst>
              <a:ext uri="{FF2B5EF4-FFF2-40B4-BE49-F238E27FC236}">
                <a16:creationId xmlns:a16="http://schemas.microsoft.com/office/drawing/2014/main" id="{03CFBDF7-A46A-488B-AEC7-EA2A03E8D53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6012" cy="4389441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2745" name="Text Box 41">
            <a:extLst>
              <a:ext uri="{FF2B5EF4-FFF2-40B4-BE49-F238E27FC236}">
                <a16:creationId xmlns:a16="http://schemas.microsoft.com/office/drawing/2014/main" id="{0959C09B-AD9A-419A-1DF5-450EAAE4B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72746" name="Line 44">
            <a:extLst>
              <a:ext uri="{FF2B5EF4-FFF2-40B4-BE49-F238E27FC236}">
                <a16:creationId xmlns:a16="http://schemas.microsoft.com/office/drawing/2014/main" id="{E1A649E4-1FD9-47D0-F090-4A5D998220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5805488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47" name="Line 45">
            <a:extLst>
              <a:ext uri="{FF2B5EF4-FFF2-40B4-BE49-F238E27FC236}">
                <a16:creationId xmlns:a16="http://schemas.microsoft.com/office/drawing/2014/main" id="{E4F39707-7981-C295-C1E1-30E98CCAFA3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48" name="Line 46">
            <a:extLst>
              <a:ext uri="{FF2B5EF4-FFF2-40B4-BE49-F238E27FC236}">
                <a16:creationId xmlns:a16="http://schemas.microsoft.com/office/drawing/2014/main" id="{FDC9FB75-4D0B-46E2-88B6-1B0E9F9560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49" name="Line 47">
            <a:extLst>
              <a:ext uri="{FF2B5EF4-FFF2-40B4-BE49-F238E27FC236}">
                <a16:creationId xmlns:a16="http://schemas.microsoft.com/office/drawing/2014/main" id="{0273A88B-B7ED-1F4D-27D4-C08AEB16B79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50" name="Line 48">
            <a:extLst>
              <a:ext uri="{FF2B5EF4-FFF2-40B4-BE49-F238E27FC236}">
                <a16:creationId xmlns:a16="http://schemas.microsoft.com/office/drawing/2014/main" id="{0E43EAF4-AF9E-F530-E76C-552B0464076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51" name="Line 49">
            <a:extLst>
              <a:ext uri="{FF2B5EF4-FFF2-40B4-BE49-F238E27FC236}">
                <a16:creationId xmlns:a16="http://schemas.microsoft.com/office/drawing/2014/main" id="{04A32B77-D74A-90D9-1D1F-6D0D7A2A6E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52" name="Line 50">
            <a:extLst>
              <a:ext uri="{FF2B5EF4-FFF2-40B4-BE49-F238E27FC236}">
                <a16:creationId xmlns:a16="http://schemas.microsoft.com/office/drawing/2014/main" id="{B88770FF-E8A0-D4FE-F216-5AE3E83C66E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53" name="Line 51">
            <a:extLst>
              <a:ext uri="{FF2B5EF4-FFF2-40B4-BE49-F238E27FC236}">
                <a16:creationId xmlns:a16="http://schemas.microsoft.com/office/drawing/2014/main" id="{446E001E-2480-8F9E-E6EC-29C974D7634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54" name="Text Box 52">
            <a:extLst>
              <a:ext uri="{FF2B5EF4-FFF2-40B4-BE49-F238E27FC236}">
                <a16:creationId xmlns:a16="http://schemas.microsoft.com/office/drawing/2014/main" id="{9D23EDC5-EB1C-4196-1392-C25704815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580548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72755" name="Line 59">
            <a:extLst>
              <a:ext uri="{FF2B5EF4-FFF2-40B4-BE49-F238E27FC236}">
                <a16:creationId xmlns:a16="http://schemas.microsoft.com/office/drawing/2014/main" id="{2AB29612-6512-23D7-1C5E-3B10878622B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56" name="Line 60">
            <a:extLst>
              <a:ext uri="{FF2B5EF4-FFF2-40B4-BE49-F238E27FC236}">
                <a16:creationId xmlns:a16="http://schemas.microsoft.com/office/drawing/2014/main" id="{9B66C230-D886-EC9C-8C76-FDD765E882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57" name="Line 65">
            <a:extLst>
              <a:ext uri="{FF2B5EF4-FFF2-40B4-BE49-F238E27FC236}">
                <a16:creationId xmlns:a16="http://schemas.microsoft.com/office/drawing/2014/main" id="{4A6518EB-A5DC-4D7F-BFDA-582406FF72C7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58" name="Line 69">
            <a:extLst>
              <a:ext uri="{FF2B5EF4-FFF2-40B4-BE49-F238E27FC236}">
                <a16:creationId xmlns:a16="http://schemas.microsoft.com/office/drawing/2014/main" id="{1FFBA3D8-8D64-6545-5214-0113216B7E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59" name="Text Box 71">
            <a:extLst>
              <a:ext uri="{FF2B5EF4-FFF2-40B4-BE49-F238E27FC236}">
                <a16:creationId xmlns:a16="http://schemas.microsoft.com/office/drawing/2014/main" id="{46C3F296-A45A-A23C-9313-616C7BF0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1438275"/>
            <a:ext cx="4178300" cy="369888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Tegn et koordinatsystem</a:t>
            </a:r>
          </a:p>
        </p:txBody>
      </p:sp>
      <p:sp>
        <p:nvSpPr>
          <p:cNvPr id="72760" name="Line 72">
            <a:extLst>
              <a:ext uri="{FF2B5EF4-FFF2-40B4-BE49-F238E27FC236}">
                <a16:creationId xmlns:a16="http://schemas.microsoft.com/office/drawing/2014/main" id="{2CBD1CB7-2100-B529-2129-0D216C65FB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6813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61" name="Line 73">
            <a:extLst>
              <a:ext uri="{FF2B5EF4-FFF2-40B4-BE49-F238E27FC236}">
                <a16:creationId xmlns:a16="http://schemas.microsoft.com/office/drawing/2014/main" id="{3501AFEB-650E-A8A1-28A8-67E7B06961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4451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62" name="Line 74">
            <a:extLst>
              <a:ext uri="{FF2B5EF4-FFF2-40B4-BE49-F238E27FC236}">
                <a16:creationId xmlns:a16="http://schemas.microsoft.com/office/drawing/2014/main" id="{C10C25FF-0EDE-36F0-8691-C2CE4A8E58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7244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63" name="Line 75">
            <a:extLst>
              <a:ext uri="{FF2B5EF4-FFF2-40B4-BE49-F238E27FC236}">
                <a16:creationId xmlns:a16="http://schemas.microsoft.com/office/drawing/2014/main" id="{ADBEBC1F-193F-2586-3F76-22861CE9B0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0052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64" name="Line 76">
            <a:extLst>
              <a:ext uri="{FF2B5EF4-FFF2-40B4-BE49-F238E27FC236}">
                <a16:creationId xmlns:a16="http://schemas.microsoft.com/office/drawing/2014/main" id="{CA1219E5-3215-A866-6AC3-54C137A07F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65" name="Line 81">
            <a:extLst>
              <a:ext uri="{FF2B5EF4-FFF2-40B4-BE49-F238E27FC236}">
                <a16:creationId xmlns:a16="http://schemas.microsoft.com/office/drawing/2014/main" id="{87020AD0-5735-63DA-4A4B-901CFB0B24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0847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66" name="Line 82">
            <a:extLst>
              <a:ext uri="{FF2B5EF4-FFF2-40B4-BE49-F238E27FC236}">
                <a16:creationId xmlns:a16="http://schemas.microsoft.com/office/drawing/2014/main" id="{3701F599-8B51-0121-9B4C-9BAAFE4876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364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67" name="Line 83">
            <a:extLst>
              <a:ext uri="{FF2B5EF4-FFF2-40B4-BE49-F238E27FC236}">
                <a16:creationId xmlns:a16="http://schemas.microsoft.com/office/drawing/2014/main" id="{F92C2834-9C29-E988-4AB5-8F7372FFD1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6449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68" name="Line 90">
            <a:extLst>
              <a:ext uri="{FF2B5EF4-FFF2-40B4-BE49-F238E27FC236}">
                <a16:creationId xmlns:a16="http://schemas.microsoft.com/office/drawing/2014/main" id="{7903C769-791B-D338-6CE0-B2BF9D6526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92417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69" name="Line 91">
            <a:extLst>
              <a:ext uri="{FF2B5EF4-FFF2-40B4-BE49-F238E27FC236}">
                <a16:creationId xmlns:a16="http://schemas.microsoft.com/office/drawing/2014/main" id="{EB123D4E-83AC-B61E-1985-9C81DD0392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56381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70" name="Line 92">
            <a:extLst>
              <a:ext uri="{FF2B5EF4-FFF2-40B4-BE49-F238E27FC236}">
                <a16:creationId xmlns:a16="http://schemas.microsoft.com/office/drawing/2014/main" id="{91B29514-BF93-86F5-9634-33A879253E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205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2771" name="Text Box 93">
            <a:extLst>
              <a:ext uri="{FF2B5EF4-FFF2-40B4-BE49-F238E27FC236}">
                <a16:creationId xmlns:a16="http://schemas.microsoft.com/office/drawing/2014/main" id="{7BEF6C4D-2CEA-4695-A4C2-140F3E174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655763" cy="369887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2. diagram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E41E72C5-520E-49B4-D75A-2E5E556C8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59459" name="Group 3">
            <a:extLst>
              <a:ext uri="{FF2B5EF4-FFF2-40B4-BE49-F238E27FC236}">
                <a16:creationId xmlns:a16="http://schemas.microsoft.com/office/drawing/2014/main" id="{6140545A-6ACC-48AE-A8E6-F99F6038FEB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6012" cy="4389441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3769" name="Line 42">
            <a:extLst>
              <a:ext uri="{FF2B5EF4-FFF2-40B4-BE49-F238E27FC236}">
                <a16:creationId xmlns:a16="http://schemas.microsoft.com/office/drawing/2014/main" id="{F2BF0C1E-DFED-0B08-E7C9-48128ED4D3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5805488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70" name="Line 43">
            <a:extLst>
              <a:ext uri="{FF2B5EF4-FFF2-40B4-BE49-F238E27FC236}">
                <a16:creationId xmlns:a16="http://schemas.microsoft.com/office/drawing/2014/main" id="{C29B8160-112E-D9F7-AD1D-EBDDF9D030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71" name="Line 44">
            <a:extLst>
              <a:ext uri="{FF2B5EF4-FFF2-40B4-BE49-F238E27FC236}">
                <a16:creationId xmlns:a16="http://schemas.microsoft.com/office/drawing/2014/main" id="{A8DD1CE2-D903-1806-107D-1777439A7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72" name="Line 45">
            <a:extLst>
              <a:ext uri="{FF2B5EF4-FFF2-40B4-BE49-F238E27FC236}">
                <a16:creationId xmlns:a16="http://schemas.microsoft.com/office/drawing/2014/main" id="{7DF31D23-C888-983F-2C7E-4DD73684C4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73" name="Line 46">
            <a:extLst>
              <a:ext uri="{FF2B5EF4-FFF2-40B4-BE49-F238E27FC236}">
                <a16:creationId xmlns:a16="http://schemas.microsoft.com/office/drawing/2014/main" id="{902B1FAA-173E-1113-F37C-3ADD42A779E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74" name="Line 47">
            <a:extLst>
              <a:ext uri="{FF2B5EF4-FFF2-40B4-BE49-F238E27FC236}">
                <a16:creationId xmlns:a16="http://schemas.microsoft.com/office/drawing/2014/main" id="{FB3FFA86-FF0A-E30E-25FC-F6E53B5F5932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75" name="Line 48">
            <a:extLst>
              <a:ext uri="{FF2B5EF4-FFF2-40B4-BE49-F238E27FC236}">
                <a16:creationId xmlns:a16="http://schemas.microsoft.com/office/drawing/2014/main" id="{668D97B1-4690-A2DD-441B-90DE14FDC8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76" name="Line 49">
            <a:extLst>
              <a:ext uri="{FF2B5EF4-FFF2-40B4-BE49-F238E27FC236}">
                <a16:creationId xmlns:a16="http://schemas.microsoft.com/office/drawing/2014/main" id="{A3710B40-C810-3619-D962-FD273D4436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77" name="Text Box 50">
            <a:extLst>
              <a:ext uri="{FF2B5EF4-FFF2-40B4-BE49-F238E27FC236}">
                <a16:creationId xmlns:a16="http://schemas.microsoft.com/office/drawing/2014/main" id="{74C268C9-66CE-44A5-D1E0-599700A5F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580548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73778" name="Text Box 52">
            <a:extLst>
              <a:ext uri="{FF2B5EF4-FFF2-40B4-BE49-F238E27FC236}">
                <a16:creationId xmlns:a16="http://schemas.microsoft.com/office/drawing/2014/main" id="{7CA87A08-F126-E88D-9A6B-FAABCDBE1C6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73779" name="Text Box 53">
            <a:extLst>
              <a:ext uri="{FF2B5EF4-FFF2-40B4-BE49-F238E27FC236}">
                <a16:creationId xmlns:a16="http://schemas.microsoft.com/office/drawing/2014/main" id="{F22AAC74-F0E2-1E3F-3C4C-8EC11C3ABB1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73780" name="Text Box 54">
            <a:extLst>
              <a:ext uri="{FF2B5EF4-FFF2-40B4-BE49-F238E27FC236}">
                <a16:creationId xmlns:a16="http://schemas.microsoft.com/office/drawing/2014/main" id="{C588708A-9DAA-2177-3CEA-54AE0D79C1C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73781" name="Text Box 55">
            <a:extLst>
              <a:ext uri="{FF2B5EF4-FFF2-40B4-BE49-F238E27FC236}">
                <a16:creationId xmlns:a16="http://schemas.microsoft.com/office/drawing/2014/main" id="{191F1688-A681-42AE-4E31-9964E0AAC57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73782" name="Text Box 56">
            <a:extLst>
              <a:ext uri="{FF2B5EF4-FFF2-40B4-BE49-F238E27FC236}">
                <a16:creationId xmlns:a16="http://schemas.microsoft.com/office/drawing/2014/main" id="{EC2E5BD8-55BE-13FA-51A6-DCFBB765873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73783" name="Line 57">
            <a:extLst>
              <a:ext uri="{FF2B5EF4-FFF2-40B4-BE49-F238E27FC236}">
                <a16:creationId xmlns:a16="http://schemas.microsoft.com/office/drawing/2014/main" id="{B59BF5E0-19A7-4AF8-82CF-0E1FBDDD68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84" name="Line 58">
            <a:extLst>
              <a:ext uri="{FF2B5EF4-FFF2-40B4-BE49-F238E27FC236}">
                <a16:creationId xmlns:a16="http://schemas.microsoft.com/office/drawing/2014/main" id="{E263E832-3866-CD19-DFBD-87A75CCFE25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85" name="Text Box 59">
            <a:extLst>
              <a:ext uri="{FF2B5EF4-FFF2-40B4-BE49-F238E27FC236}">
                <a16:creationId xmlns:a16="http://schemas.microsoft.com/office/drawing/2014/main" id="{641629C8-A298-AE3E-3E7E-80310B5C0FA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73786" name="Text Box 60">
            <a:extLst>
              <a:ext uri="{FF2B5EF4-FFF2-40B4-BE49-F238E27FC236}">
                <a16:creationId xmlns:a16="http://schemas.microsoft.com/office/drawing/2014/main" id="{B198C628-CFD2-1092-4380-5A82F3863B6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73787" name="Text Box 61">
            <a:extLst>
              <a:ext uri="{FF2B5EF4-FFF2-40B4-BE49-F238E27FC236}">
                <a16:creationId xmlns:a16="http://schemas.microsoft.com/office/drawing/2014/main" id="{B22BD218-9ABB-4527-EEDB-B13E1D246AF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73788" name="Text Box 62">
            <a:extLst>
              <a:ext uri="{FF2B5EF4-FFF2-40B4-BE49-F238E27FC236}">
                <a16:creationId xmlns:a16="http://schemas.microsoft.com/office/drawing/2014/main" id="{26843A50-A3EE-BA01-D3C1-1FF3B885B37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73789" name="Line 63">
            <a:extLst>
              <a:ext uri="{FF2B5EF4-FFF2-40B4-BE49-F238E27FC236}">
                <a16:creationId xmlns:a16="http://schemas.microsoft.com/office/drawing/2014/main" id="{7B647D4D-DBFF-A0D7-51DE-01A6CBECD415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90" name="Line 64">
            <a:extLst>
              <a:ext uri="{FF2B5EF4-FFF2-40B4-BE49-F238E27FC236}">
                <a16:creationId xmlns:a16="http://schemas.microsoft.com/office/drawing/2014/main" id="{4CB45716-EB26-39EC-A900-B548C785DB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91" name="Text Box 65">
            <a:extLst>
              <a:ext uri="{FF2B5EF4-FFF2-40B4-BE49-F238E27FC236}">
                <a16:creationId xmlns:a16="http://schemas.microsoft.com/office/drawing/2014/main" id="{5EB1C7FB-18A2-4350-6B21-63F9FCBAD73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73792" name="Line 67">
            <a:extLst>
              <a:ext uri="{FF2B5EF4-FFF2-40B4-BE49-F238E27FC236}">
                <a16:creationId xmlns:a16="http://schemas.microsoft.com/office/drawing/2014/main" id="{9DB3E6A9-595B-59FE-86B5-157D8917DB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6813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93" name="Line 68">
            <a:extLst>
              <a:ext uri="{FF2B5EF4-FFF2-40B4-BE49-F238E27FC236}">
                <a16:creationId xmlns:a16="http://schemas.microsoft.com/office/drawing/2014/main" id="{B4030772-307B-3D12-2E4C-F4CE091F27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4451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94" name="Line 69">
            <a:extLst>
              <a:ext uri="{FF2B5EF4-FFF2-40B4-BE49-F238E27FC236}">
                <a16:creationId xmlns:a16="http://schemas.microsoft.com/office/drawing/2014/main" id="{BACC5D39-911B-B582-DBE8-7BA2ACADE8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7244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95" name="Line 70">
            <a:extLst>
              <a:ext uri="{FF2B5EF4-FFF2-40B4-BE49-F238E27FC236}">
                <a16:creationId xmlns:a16="http://schemas.microsoft.com/office/drawing/2014/main" id="{F649B330-2FC9-C813-7AA8-783292897D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0052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96" name="Line 71">
            <a:extLst>
              <a:ext uri="{FF2B5EF4-FFF2-40B4-BE49-F238E27FC236}">
                <a16:creationId xmlns:a16="http://schemas.microsoft.com/office/drawing/2014/main" id="{413211A3-ED12-86C9-1C70-2DFB64986E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97" name="Line 76">
            <a:extLst>
              <a:ext uri="{FF2B5EF4-FFF2-40B4-BE49-F238E27FC236}">
                <a16:creationId xmlns:a16="http://schemas.microsoft.com/office/drawing/2014/main" id="{E14954D5-D92D-232F-5E0E-954AE64F0C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0847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98" name="Line 77">
            <a:extLst>
              <a:ext uri="{FF2B5EF4-FFF2-40B4-BE49-F238E27FC236}">
                <a16:creationId xmlns:a16="http://schemas.microsoft.com/office/drawing/2014/main" id="{31E0C8D4-EFB3-C7F6-246A-F080500240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364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799" name="Line 78">
            <a:extLst>
              <a:ext uri="{FF2B5EF4-FFF2-40B4-BE49-F238E27FC236}">
                <a16:creationId xmlns:a16="http://schemas.microsoft.com/office/drawing/2014/main" id="{3D6C6D0F-2566-98D4-1F39-886EC4006D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6449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800" name="Line 85">
            <a:extLst>
              <a:ext uri="{FF2B5EF4-FFF2-40B4-BE49-F238E27FC236}">
                <a16:creationId xmlns:a16="http://schemas.microsoft.com/office/drawing/2014/main" id="{0EA15E17-86E1-7DED-1C38-3B515F0397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92417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801" name="Line 86">
            <a:extLst>
              <a:ext uri="{FF2B5EF4-FFF2-40B4-BE49-F238E27FC236}">
                <a16:creationId xmlns:a16="http://schemas.microsoft.com/office/drawing/2014/main" id="{F4852BCF-1105-4423-F65D-BA11DC3833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56381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802" name="Line 87">
            <a:extLst>
              <a:ext uri="{FF2B5EF4-FFF2-40B4-BE49-F238E27FC236}">
                <a16:creationId xmlns:a16="http://schemas.microsoft.com/office/drawing/2014/main" id="{63AA211B-C15B-BCD4-F5D6-9483FC0892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205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3803" name="Text Box 88">
            <a:extLst>
              <a:ext uri="{FF2B5EF4-FFF2-40B4-BE49-F238E27FC236}">
                <a16:creationId xmlns:a16="http://schemas.microsoft.com/office/drawing/2014/main" id="{E9B15372-0894-037C-3997-1C085CB97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6313" y="1438275"/>
            <a:ext cx="4178300" cy="644525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Afsæt intervallerne på 1. aksen ved interval-endepunkterne…</a:t>
            </a:r>
          </a:p>
        </p:txBody>
      </p:sp>
      <p:sp>
        <p:nvSpPr>
          <p:cNvPr id="73804" name="Text Box 91">
            <a:extLst>
              <a:ext uri="{FF2B5EF4-FFF2-40B4-BE49-F238E27FC236}">
                <a16:creationId xmlns:a16="http://schemas.microsoft.com/office/drawing/2014/main" id="{332A2E00-C676-5C63-792B-191FB1D5C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655763" cy="369887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2. diagram</a:t>
            </a:r>
          </a:p>
        </p:txBody>
      </p:sp>
      <p:sp>
        <p:nvSpPr>
          <p:cNvPr id="73805" name="Text Box 92">
            <a:extLst>
              <a:ext uri="{FF2B5EF4-FFF2-40B4-BE49-F238E27FC236}">
                <a16:creationId xmlns:a16="http://schemas.microsoft.com/office/drawing/2014/main" id="{E9A8C668-2555-3C3C-1071-092483D11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B934D8B4-84F1-3393-6DE3-639464699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60483" name="Group 3">
            <a:extLst>
              <a:ext uri="{FF2B5EF4-FFF2-40B4-BE49-F238E27FC236}">
                <a16:creationId xmlns:a16="http://schemas.microsoft.com/office/drawing/2014/main" id="{F22E5B95-5A2E-4B44-A8AF-C10A6D9D5458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6012" cy="4389441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4793" name="Line 42">
            <a:extLst>
              <a:ext uri="{FF2B5EF4-FFF2-40B4-BE49-F238E27FC236}">
                <a16:creationId xmlns:a16="http://schemas.microsoft.com/office/drawing/2014/main" id="{3DE1CFA5-686F-B1A0-C73A-CA9A99A64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5805488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794" name="Line 43">
            <a:extLst>
              <a:ext uri="{FF2B5EF4-FFF2-40B4-BE49-F238E27FC236}">
                <a16:creationId xmlns:a16="http://schemas.microsoft.com/office/drawing/2014/main" id="{EA5868A2-7B0D-A959-655D-BF4345A22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795" name="Line 44">
            <a:extLst>
              <a:ext uri="{FF2B5EF4-FFF2-40B4-BE49-F238E27FC236}">
                <a16:creationId xmlns:a16="http://schemas.microsoft.com/office/drawing/2014/main" id="{D6A77AF6-30A9-9599-91B5-B1A338527E1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796" name="Line 45">
            <a:extLst>
              <a:ext uri="{FF2B5EF4-FFF2-40B4-BE49-F238E27FC236}">
                <a16:creationId xmlns:a16="http://schemas.microsoft.com/office/drawing/2014/main" id="{951E04FE-DA07-739D-9C0C-DDBEBEB415C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797" name="Line 46">
            <a:extLst>
              <a:ext uri="{FF2B5EF4-FFF2-40B4-BE49-F238E27FC236}">
                <a16:creationId xmlns:a16="http://schemas.microsoft.com/office/drawing/2014/main" id="{0EAA5229-CDB3-05D6-FE1E-BE216B7CE7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798" name="Line 47">
            <a:extLst>
              <a:ext uri="{FF2B5EF4-FFF2-40B4-BE49-F238E27FC236}">
                <a16:creationId xmlns:a16="http://schemas.microsoft.com/office/drawing/2014/main" id="{ECD3D037-A7EC-D35D-D62A-476C52A018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799" name="Line 48">
            <a:extLst>
              <a:ext uri="{FF2B5EF4-FFF2-40B4-BE49-F238E27FC236}">
                <a16:creationId xmlns:a16="http://schemas.microsoft.com/office/drawing/2014/main" id="{73F5826E-FE33-EE2D-C629-081DA54F48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00" name="Line 49">
            <a:extLst>
              <a:ext uri="{FF2B5EF4-FFF2-40B4-BE49-F238E27FC236}">
                <a16:creationId xmlns:a16="http://schemas.microsoft.com/office/drawing/2014/main" id="{57619142-B7CA-B473-B4FA-F20318E76F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01" name="Text Box 50">
            <a:extLst>
              <a:ext uri="{FF2B5EF4-FFF2-40B4-BE49-F238E27FC236}">
                <a16:creationId xmlns:a16="http://schemas.microsoft.com/office/drawing/2014/main" id="{4B0C9431-C9C8-38FC-9434-6AA78D332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580548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74802" name="Text Box 52">
            <a:extLst>
              <a:ext uri="{FF2B5EF4-FFF2-40B4-BE49-F238E27FC236}">
                <a16:creationId xmlns:a16="http://schemas.microsoft.com/office/drawing/2014/main" id="{A90B44FB-1154-1EAA-B24B-330C9F5B515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74803" name="Text Box 53">
            <a:extLst>
              <a:ext uri="{FF2B5EF4-FFF2-40B4-BE49-F238E27FC236}">
                <a16:creationId xmlns:a16="http://schemas.microsoft.com/office/drawing/2014/main" id="{94D46F99-9C13-4754-F20E-1C1070AD510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74804" name="Text Box 54">
            <a:extLst>
              <a:ext uri="{FF2B5EF4-FFF2-40B4-BE49-F238E27FC236}">
                <a16:creationId xmlns:a16="http://schemas.microsoft.com/office/drawing/2014/main" id="{C7EDEE91-204A-9D13-1EC5-E2737C7AC19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74805" name="Text Box 55">
            <a:extLst>
              <a:ext uri="{FF2B5EF4-FFF2-40B4-BE49-F238E27FC236}">
                <a16:creationId xmlns:a16="http://schemas.microsoft.com/office/drawing/2014/main" id="{D197B5A6-CB13-7A31-C77B-509A1F432EA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74806" name="Text Box 56">
            <a:extLst>
              <a:ext uri="{FF2B5EF4-FFF2-40B4-BE49-F238E27FC236}">
                <a16:creationId xmlns:a16="http://schemas.microsoft.com/office/drawing/2014/main" id="{A6A5A1CA-B750-8431-96FE-09E796E5D43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74807" name="Line 57">
            <a:extLst>
              <a:ext uri="{FF2B5EF4-FFF2-40B4-BE49-F238E27FC236}">
                <a16:creationId xmlns:a16="http://schemas.microsoft.com/office/drawing/2014/main" id="{670E04EB-6DE7-6BC4-4FAA-9D1AA8BEFBFA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08" name="Line 58">
            <a:extLst>
              <a:ext uri="{FF2B5EF4-FFF2-40B4-BE49-F238E27FC236}">
                <a16:creationId xmlns:a16="http://schemas.microsoft.com/office/drawing/2014/main" id="{660B5FD1-31A6-2AB1-B056-E290AC3C3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09" name="Text Box 59">
            <a:extLst>
              <a:ext uri="{FF2B5EF4-FFF2-40B4-BE49-F238E27FC236}">
                <a16:creationId xmlns:a16="http://schemas.microsoft.com/office/drawing/2014/main" id="{15169A3A-1DD5-67A1-0CEB-38FE6C15327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74810" name="Text Box 60">
            <a:extLst>
              <a:ext uri="{FF2B5EF4-FFF2-40B4-BE49-F238E27FC236}">
                <a16:creationId xmlns:a16="http://schemas.microsoft.com/office/drawing/2014/main" id="{7C39880D-E1D5-CC9A-B5E5-880DA06B8A1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74811" name="Text Box 61">
            <a:extLst>
              <a:ext uri="{FF2B5EF4-FFF2-40B4-BE49-F238E27FC236}">
                <a16:creationId xmlns:a16="http://schemas.microsoft.com/office/drawing/2014/main" id="{6EA55D2D-E453-8C77-C6ED-751139F9610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74812" name="Text Box 62">
            <a:extLst>
              <a:ext uri="{FF2B5EF4-FFF2-40B4-BE49-F238E27FC236}">
                <a16:creationId xmlns:a16="http://schemas.microsoft.com/office/drawing/2014/main" id="{26419F70-8B5F-CDF6-92BF-EBDA0FDFC0D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74813" name="Line 63">
            <a:extLst>
              <a:ext uri="{FF2B5EF4-FFF2-40B4-BE49-F238E27FC236}">
                <a16:creationId xmlns:a16="http://schemas.microsoft.com/office/drawing/2014/main" id="{940F5BC3-674C-66B6-59B6-2BD847CC7122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14" name="Line 64">
            <a:extLst>
              <a:ext uri="{FF2B5EF4-FFF2-40B4-BE49-F238E27FC236}">
                <a16:creationId xmlns:a16="http://schemas.microsoft.com/office/drawing/2014/main" id="{4AD96CDA-422E-66F9-93F7-EEAC020EE469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15" name="Text Box 65">
            <a:extLst>
              <a:ext uri="{FF2B5EF4-FFF2-40B4-BE49-F238E27FC236}">
                <a16:creationId xmlns:a16="http://schemas.microsoft.com/office/drawing/2014/main" id="{B524AFBA-6729-28F9-5245-6C26515741A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74816" name="Line 67">
            <a:extLst>
              <a:ext uri="{FF2B5EF4-FFF2-40B4-BE49-F238E27FC236}">
                <a16:creationId xmlns:a16="http://schemas.microsoft.com/office/drawing/2014/main" id="{9FEB93A1-A63D-71B3-912A-9A3D762664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6813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17" name="Line 68">
            <a:extLst>
              <a:ext uri="{FF2B5EF4-FFF2-40B4-BE49-F238E27FC236}">
                <a16:creationId xmlns:a16="http://schemas.microsoft.com/office/drawing/2014/main" id="{82B8D5AF-A0C8-B950-D681-9BDB386B72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4451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18" name="Line 69">
            <a:extLst>
              <a:ext uri="{FF2B5EF4-FFF2-40B4-BE49-F238E27FC236}">
                <a16:creationId xmlns:a16="http://schemas.microsoft.com/office/drawing/2014/main" id="{D404AE23-E0E3-BB79-B633-C8BB1775F6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7244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19" name="Line 70">
            <a:extLst>
              <a:ext uri="{FF2B5EF4-FFF2-40B4-BE49-F238E27FC236}">
                <a16:creationId xmlns:a16="http://schemas.microsoft.com/office/drawing/2014/main" id="{310AAC29-00C9-B1CE-9E1E-E9025A5DE8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0052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20" name="Line 71">
            <a:extLst>
              <a:ext uri="{FF2B5EF4-FFF2-40B4-BE49-F238E27FC236}">
                <a16:creationId xmlns:a16="http://schemas.microsoft.com/office/drawing/2014/main" id="{766C74E3-D400-5312-2309-6C5D879C27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21" name="Text Box 72">
            <a:extLst>
              <a:ext uri="{FF2B5EF4-FFF2-40B4-BE49-F238E27FC236}">
                <a16:creationId xmlns:a16="http://schemas.microsoft.com/office/drawing/2014/main" id="{2079AE93-6947-AB30-9206-9F42E8C22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74822" name="Text Box 73">
            <a:extLst>
              <a:ext uri="{FF2B5EF4-FFF2-40B4-BE49-F238E27FC236}">
                <a16:creationId xmlns:a16="http://schemas.microsoft.com/office/drawing/2014/main" id="{8D5317B2-FFC5-C848-F8D1-415E952C9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74823" name="Text Box 74">
            <a:extLst>
              <a:ext uri="{FF2B5EF4-FFF2-40B4-BE49-F238E27FC236}">
                <a16:creationId xmlns:a16="http://schemas.microsoft.com/office/drawing/2014/main" id="{7B82E187-7417-465E-D1AB-51129A102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74824" name="Text Box 75">
            <a:extLst>
              <a:ext uri="{FF2B5EF4-FFF2-40B4-BE49-F238E27FC236}">
                <a16:creationId xmlns:a16="http://schemas.microsoft.com/office/drawing/2014/main" id="{3FFD0625-6C98-B50D-448D-DBB55C60C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74825" name="Line 76">
            <a:extLst>
              <a:ext uri="{FF2B5EF4-FFF2-40B4-BE49-F238E27FC236}">
                <a16:creationId xmlns:a16="http://schemas.microsoft.com/office/drawing/2014/main" id="{1115FEC2-3322-A22B-6BB9-B8F085D991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0847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26" name="Line 77">
            <a:extLst>
              <a:ext uri="{FF2B5EF4-FFF2-40B4-BE49-F238E27FC236}">
                <a16:creationId xmlns:a16="http://schemas.microsoft.com/office/drawing/2014/main" id="{7F2BD9E3-71A4-061F-9889-51F3153A70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364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27" name="Line 78">
            <a:extLst>
              <a:ext uri="{FF2B5EF4-FFF2-40B4-BE49-F238E27FC236}">
                <a16:creationId xmlns:a16="http://schemas.microsoft.com/office/drawing/2014/main" id="{7BDF0FED-00B9-1DC5-91BC-6D85A1B8B4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6449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28" name="Text Box 79">
            <a:extLst>
              <a:ext uri="{FF2B5EF4-FFF2-40B4-BE49-F238E27FC236}">
                <a16:creationId xmlns:a16="http://schemas.microsoft.com/office/drawing/2014/main" id="{D664CA5E-D61F-2547-C43C-68952927D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74829" name="Text Box 80">
            <a:extLst>
              <a:ext uri="{FF2B5EF4-FFF2-40B4-BE49-F238E27FC236}">
                <a16:creationId xmlns:a16="http://schemas.microsoft.com/office/drawing/2014/main" id="{C334A273-2EF8-F54C-E4A8-4218FAD8D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74830" name="Text Box 81">
            <a:extLst>
              <a:ext uri="{FF2B5EF4-FFF2-40B4-BE49-F238E27FC236}">
                <a16:creationId xmlns:a16="http://schemas.microsoft.com/office/drawing/2014/main" id="{FC776458-3341-146D-B32D-407645C88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74831" name="Text Box 82">
            <a:extLst>
              <a:ext uri="{FF2B5EF4-FFF2-40B4-BE49-F238E27FC236}">
                <a16:creationId xmlns:a16="http://schemas.microsoft.com/office/drawing/2014/main" id="{D21A8489-8E68-4458-41DF-ED66F3ED8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74832" name="Text Box 83">
            <a:extLst>
              <a:ext uri="{FF2B5EF4-FFF2-40B4-BE49-F238E27FC236}">
                <a16:creationId xmlns:a16="http://schemas.microsoft.com/office/drawing/2014/main" id="{B7718470-16FB-A9C4-47B2-398456DB6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74833" name="Text Box 84">
            <a:extLst>
              <a:ext uri="{FF2B5EF4-FFF2-40B4-BE49-F238E27FC236}">
                <a16:creationId xmlns:a16="http://schemas.microsoft.com/office/drawing/2014/main" id="{0900541E-815A-E4F6-8FF4-C09810F18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979613"/>
            <a:ext cx="608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74834" name="Line 85">
            <a:extLst>
              <a:ext uri="{FF2B5EF4-FFF2-40B4-BE49-F238E27FC236}">
                <a16:creationId xmlns:a16="http://schemas.microsoft.com/office/drawing/2014/main" id="{5DE66E04-9F81-85B8-FCB6-76840A444B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92417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35" name="Line 86">
            <a:extLst>
              <a:ext uri="{FF2B5EF4-FFF2-40B4-BE49-F238E27FC236}">
                <a16:creationId xmlns:a16="http://schemas.microsoft.com/office/drawing/2014/main" id="{0344FE03-121A-0B69-A807-2DE6AC4B33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56381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36" name="Line 87">
            <a:extLst>
              <a:ext uri="{FF2B5EF4-FFF2-40B4-BE49-F238E27FC236}">
                <a16:creationId xmlns:a16="http://schemas.microsoft.com/office/drawing/2014/main" id="{E384EAAF-5CD5-52B7-13C9-859D570113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205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4837" name="Text Box 88">
            <a:extLst>
              <a:ext uri="{FF2B5EF4-FFF2-40B4-BE49-F238E27FC236}">
                <a16:creationId xmlns:a16="http://schemas.microsoft.com/office/drawing/2014/main" id="{CAE35882-1AAD-463D-0508-EEB7E77B1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6313" y="1438275"/>
            <a:ext cx="4178300" cy="369888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– og procenterne på 2. aksen</a:t>
            </a:r>
          </a:p>
        </p:txBody>
      </p:sp>
      <p:sp>
        <p:nvSpPr>
          <p:cNvPr id="74838" name="Text Box 89">
            <a:extLst>
              <a:ext uri="{FF2B5EF4-FFF2-40B4-BE49-F238E27FC236}">
                <a16:creationId xmlns:a16="http://schemas.microsoft.com/office/drawing/2014/main" id="{BF101CB6-79BC-CD41-9031-6A31BC06E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655763" cy="369887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2. diagram</a:t>
            </a:r>
          </a:p>
        </p:txBody>
      </p:sp>
      <p:sp>
        <p:nvSpPr>
          <p:cNvPr id="74839" name="Text Box 90">
            <a:extLst>
              <a:ext uri="{FF2B5EF4-FFF2-40B4-BE49-F238E27FC236}">
                <a16:creationId xmlns:a16="http://schemas.microsoft.com/office/drawing/2014/main" id="{460172C5-4BBE-AEB8-8239-32F3FE82B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0F28FDB5-EF14-8E30-DE02-1FC7108C3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61507" name="Group 3">
            <a:extLst>
              <a:ext uri="{FF2B5EF4-FFF2-40B4-BE49-F238E27FC236}">
                <a16:creationId xmlns:a16="http://schemas.microsoft.com/office/drawing/2014/main" id="{80306A67-6087-4493-B9E2-0A26D9AAA734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6012" cy="4389441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5817" name="Line 42">
            <a:extLst>
              <a:ext uri="{FF2B5EF4-FFF2-40B4-BE49-F238E27FC236}">
                <a16:creationId xmlns:a16="http://schemas.microsoft.com/office/drawing/2014/main" id="{78415A80-3C37-6F80-4BE6-55EE6EFDCC7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5805488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18" name="Line 43">
            <a:extLst>
              <a:ext uri="{FF2B5EF4-FFF2-40B4-BE49-F238E27FC236}">
                <a16:creationId xmlns:a16="http://schemas.microsoft.com/office/drawing/2014/main" id="{FFC7A7FB-C2D9-2D31-6128-F3192F650F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19" name="Line 44">
            <a:extLst>
              <a:ext uri="{FF2B5EF4-FFF2-40B4-BE49-F238E27FC236}">
                <a16:creationId xmlns:a16="http://schemas.microsoft.com/office/drawing/2014/main" id="{3828FFA3-9C59-D585-0968-5D23AF5D3A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20" name="Line 45">
            <a:extLst>
              <a:ext uri="{FF2B5EF4-FFF2-40B4-BE49-F238E27FC236}">
                <a16:creationId xmlns:a16="http://schemas.microsoft.com/office/drawing/2014/main" id="{D0DC7888-1CA2-5B0E-246F-7971CEA2F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21" name="Line 46">
            <a:extLst>
              <a:ext uri="{FF2B5EF4-FFF2-40B4-BE49-F238E27FC236}">
                <a16:creationId xmlns:a16="http://schemas.microsoft.com/office/drawing/2014/main" id="{2A43459D-31D9-B569-3E01-1D28B79A969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22" name="Line 47">
            <a:extLst>
              <a:ext uri="{FF2B5EF4-FFF2-40B4-BE49-F238E27FC236}">
                <a16:creationId xmlns:a16="http://schemas.microsoft.com/office/drawing/2014/main" id="{D5F06AB5-0591-99E1-87CC-F2442824839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23" name="Line 48">
            <a:extLst>
              <a:ext uri="{FF2B5EF4-FFF2-40B4-BE49-F238E27FC236}">
                <a16:creationId xmlns:a16="http://schemas.microsoft.com/office/drawing/2014/main" id="{A939DE43-C6D9-C3D8-AB81-600F07ECFF7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24" name="Line 49">
            <a:extLst>
              <a:ext uri="{FF2B5EF4-FFF2-40B4-BE49-F238E27FC236}">
                <a16:creationId xmlns:a16="http://schemas.microsoft.com/office/drawing/2014/main" id="{7A8ADF2B-5BDC-CD5E-4746-AF9BEDBF5F9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25" name="Text Box 50">
            <a:extLst>
              <a:ext uri="{FF2B5EF4-FFF2-40B4-BE49-F238E27FC236}">
                <a16:creationId xmlns:a16="http://schemas.microsoft.com/office/drawing/2014/main" id="{1C4AC1AD-B397-DCBB-9D88-97E6DF59D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580548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75826" name="Text Box 52">
            <a:extLst>
              <a:ext uri="{FF2B5EF4-FFF2-40B4-BE49-F238E27FC236}">
                <a16:creationId xmlns:a16="http://schemas.microsoft.com/office/drawing/2014/main" id="{BFCDC075-CBC9-2243-C759-5A536DB494A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75827" name="Text Box 53">
            <a:extLst>
              <a:ext uri="{FF2B5EF4-FFF2-40B4-BE49-F238E27FC236}">
                <a16:creationId xmlns:a16="http://schemas.microsoft.com/office/drawing/2014/main" id="{7A1FD946-5E71-39E0-BAA9-96208C3E672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75828" name="Text Box 54">
            <a:extLst>
              <a:ext uri="{FF2B5EF4-FFF2-40B4-BE49-F238E27FC236}">
                <a16:creationId xmlns:a16="http://schemas.microsoft.com/office/drawing/2014/main" id="{172C0738-A85B-9DA7-1EC8-41742B4EFDD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75829" name="Text Box 55">
            <a:extLst>
              <a:ext uri="{FF2B5EF4-FFF2-40B4-BE49-F238E27FC236}">
                <a16:creationId xmlns:a16="http://schemas.microsoft.com/office/drawing/2014/main" id="{C6E7B4D0-AB45-5245-B3D2-91ECB2BC195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75830" name="Text Box 56">
            <a:extLst>
              <a:ext uri="{FF2B5EF4-FFF2-40B4-BE49-F238E27FC236}">
                <a16:creationId xmlns:a16="http://schemas.microsoft.com/office/drawing/2014/main" id="{844D2D59-E1B4-5266-B153-DCB17CF91F6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75831" name="Line 57">
            <a:extLst>
              <a:ext uri="{FF2B5EF4-FFF2-40B4-BE49-F238E27FC236}">
                <a16:creationId xmlns:a16="http://schemas.microsoft.com/office/drawing/2014/main" id="{1717C9D3-CE09-1BF1-47F5-A3588A014C4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32" name="Line 58">
            <a:extLst>
              <a:ext uri="{FF2B5EF4-FFF2-40B4-BE49-F238E27FC236}">
                <a16:creationId xmlns:a16="http://schemas.microsoft.com/office/drawing/2014/main" id="{F27BB0B5-6136-6BBC-F8D2-431C6FD865B7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33" name="Text Box 59">
            <a:extLst>
              <a:ext uri="{FF2B5EF4-FFF2-40B4-BE49-F238E27FC236}">
                <a16:creationId xmlns:a16="http://schemas.microsoft.com/office/drawing/2014/main" id="{6EC2F0AA-691A-80AE-636F-9E049B86A9E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75834" name="Text Box 60">
            <a:extLst>
              <a:ext uri="{FF2B5EF4-FFF2-40B4-BE49-F238E27FC236}">
                <a16:creationId xmlns:a16="http://schemas.microsoft.com/office/drawing/2014/main" id="{DBE5A3BE-882E-B536-5FDB-6D67A9D7B30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75835" name="Text Box 61">
            <a:extLst>
              <a:ext uri="{FF2B5EF4-FFF2-40B4-BE49-F238E27FC236}">
                <a16:creationId xmlns:a16="http://schemas.microsoft.com/office/drawing/2014/main" id="{E9BD6ED0-2145-D569-BE2B-31AC284A1FC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75836" name="Text Box 62">
            <a:extLst>
              <a:ext uri="{FF2B5EF4-FFF2-40B4-BE49-F238E27FC236}">
                <a16:creationId xmlns:a16="http://schemas.microsoft.com/office/drawing/2014/main" id="{AD3ADD32-2D73-5AC8-4723-F62E9B71A530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75837" name="Line 63">
            <a:extLst>
              <a:ext uri="{FF2B5EF4-FFF2-40B4-BE49-F238E27FC236}">
                <a16:creationId xmlns:a16="http://schemas.microsoft.com/office/drawing/2014/main" id="{1A47A1A9-5E35-77EB-B0F5-DBFE26B5007E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38" name="Line 64">
            <a:extLst>
              <a:ext uri="{FF2B5EF4-FFF2-40B4-BE49-F238E27FC236}">
                <a16:creationId xmlns:a16="http://schemas.microsoft.com/office/drawing/2014/main" id="{9BDD0142-41C7-BF3B-3B00-657ABD5A0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39" name="Text Box 65">
            <a:extLst>
              <a:ext uri="{FF2B5EF4-FFF2-40B4-BE49-F238E27FC236}">
                <a16:creationId xmlns:a16="http://schemas.microsoft.com/office/drawing/2014/main" id="{C6B151F3-A1F6-70A7-D9C3-3D5E6FC6A77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75840" name="Line 66">
            <a:extLst>
              <a:ext uri="{FF2B5EF4-FFF2-40B4-BE49-F238E27FC236}">
                <a16:creationId xmlns:a16="http://schemas.microsoft.com/office/drawing/2014/main" id="{510C7C5A-E924-FADC-FC13-A47FF552F6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6813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41" name="Line 67">
            <a:extLst>
              <a:ext uri="{FF2B5EF4-FFF2-40B4-BE49-F238E27FC236}">
                <a16:creationId xmlns:a16="http://schemas.microsoft.com/office/drawing/2014/main" id="{BB210F21-757F-7508-47F6-450E07EB3D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4451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42" name="Line 68">
            <a:extLst>
              <a:ext uri="{FF2B5EF4-FFF2-40B4-BE49-F238E27FC236}">
                <a16:creationId xmlns:a16="http://schemas.microsoft.com/office/drawing/2014/main" id="{7C68471B-0F2A-D914-D79F-84BB01F68E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7244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43" name="Line 69">
            <a:extLst>
              <a:ext uri="{FF2B5EF4-FFF2-40B4-BE49-F238E27FC236}">
                <a16:creationId xmlns:a16="http://schemas.microsoft.com/office/drawing/2014/main" id="{CB38ABC3-E810-79C6-5D2C-09C7AAAF24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0052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44" name="Line 70">
            <a:extLst>
              <a:ext uri="{FF2B5EF4-FFF2-40B4-BE49-F238E27FC236}">
                <a16:creationId xmlns:a16="http://schemas.microsoft.com/office/drawing/2014/main" id="{6FBF4BE4-A769-8F8D-0C9B-F80FA9C4B0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45" name="Text Box 71">
            <a:extLst>
              <a:ext uri="{FF2B5EF4-FFF2-40B4-BE49-F238E27FC236}">
                <a16:creationId xmlns:a16="http://schemas.microsoft.com/office/drawing/2014/main" id="{4F1DCAF1-470C-1956-5D67-73DEA64D5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75846" name="Text Box 72">
            <a:extLst>
              <a:ext uri="{FF2B5EF4-FFF2-40B4-BE49-F238E27FC236}">
                <a16:creationId xmlns:a16="http://schemas.microsoft.com/office/drawing/2014/main" id="{8209D1EC-678C-A6EE-D237-182D2FB8A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75847" name="Text Box 73">
            <a:extLst>
              <a:ext uri="{FF2B5EF4-FFF2-40B4-BE49-F238E27FC236}">
                <a16:creationId xmlns:a16="http://schemas.microsoft.com/office/drawing/2014/main" id="{399E1186-1CA5-24BF-E794-7CBEB86FC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75848" name="Text Box 74">
            <a:extLst>
              <a:ext uri="{FF2B5EF4-FFF2-40B4-BE49-F238E27FC236}">
                <a16:creationId xmlns:a16="http://schemas.microsoft.com/office/drawing/2014/main" id="{9222EDC3-C9EF-54B6-1B25-01CE4658B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75849" name="Line 75">
            <a:extLst>
              <a:ext uri="{FF2B5EF4-FFF2-40B4-BE49-F238E27FC236}">
                <a16:creationId xmlns:a16="http://schemas.microsoft.com/office/drawing/2014/main" id="{D3DB3B15-7929-97FD-E8C8-7717C00323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0847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50" name="Line 76">
            <a:extLst>
              <a:ext uri="{FF2B5EF4-FFF2-40B4-BE49-F238E27FC236}">
                <a16:creationId xmlns:a16="http://schemas.microsoft.com/office/drawing/2014/main" id="{BA91D9D6-7C47-BC9E-258E-92BE255F3D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364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51" name="Line 77">
            <a:extLst>
              <a:ext uri="{FF2B5EF4-FFF2-40B4-BE49-F238E27FC236}">
                <a16:creationId xmlns:a16="http://schemas.microsoft.com/office/drawing/2014/main" id="{3A95F39A-9684-50A8-EB98-749DD3BAC7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6449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52" name="Text Box 78">
            <a:extLst>
              <a:ext uri="{FF2B5EF4-FFF2-40B4-BE49-F238E27FC236}">
                <a16:creationId xmlns:a16="http://schemas.microsoft.com/office/drawing/2014/main" id="{7F6D041A-4AC0-4C7B-A279-79861B1E7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75853" name="Text Box 79">
            <a:extLst>
              <a:ext uri="{FF2B5EF4-FFF2-40B4-BE49-F238E27FC236}">
                <a16:creationId xmlns:a16="http://schemas.microsoft.com/office/drawing/2014/main" id="{ABABA067-E276-6157-B537-CF0A9F7E0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75854" name="Text Box 80">
            <a:extLst>
              <a:ext uri="{FF2B5EF4-FFF2-40B4-BE49-F238E27FC236}">
                <a16:creationId xmlns:a16="http://schemas.microsoft.com/office/drawing/2014/main" id="{02C90AE9-CC2C-BB6F-BAC6-C4B72CE34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75855" name="Text Box 81">
            <a:extLst>
              <a:ext uri="{FF2B5EF4-FFF2-40B4-BE49-F238E27FC236}">
                <a16:creationId xmlns:a16="http://schemas.microsoft.com/office/drawing/2014/main" id="{E9BF937A-9AA3-BBDD-2E53-B4D560BCE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75856" name="Text Box 82">
            <a:extLst>
              <a:ext uri="{FF2B5EF4-FFF2-40B4-BE49-F238E27FC236}">
                <a16:creationId xmlns:a16="http://schemas.microsoft.com/office/drawing/2014/main" id="{208B3E23-E8D2-059D-7D88-51E05EC7B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75857" name="Text Box 83">
            <a:extLst>
              <a:ext uri="{FF2B5EF4-FFF2-40B4-BE49-F238E27FC236}">
                <a16:creationId xmlns:a16="http://schemas.microsoft.com/office/drawing/2014/main" id="{7745998C-8900-0740-321F-5BCD35739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979613"/>
            <a:ext cx="608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75858" name="Line 84">
            <a:extLst>
              <a:ext uri="{FF2B5EF4-FFF2-40B4-BE49-F238E27FC236}">
                <a16:creationId xmlns:a16="http://schemas.microsoft.com/office/drawing/2014/main" id="{88C6CEBD-BDC6-EFCD-0A34-EE3DF0959D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92417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59" name="Line 85">
            <a:extLst>
              <a:ext uri="{FF2B5EF4-FFF2-40B4-BE49-F238E27FC236}">
                <a16:creationId xmlns:a16="http://schemas.microsoft.com/office/drawing/2014/main" id="{E69A2318-5157-80C8-04BB-EF2977F8F5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56381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60" name="Line 86">
            <a:extLst>
              <a:ext uri="{FF2B5EF4-FFF2-40B4-BE49-F238E27FC236}">
                <a16:creationId xmlns:a16="http://schemas.microsoft.com/office/drawing/2014/main" id="{FC0040AF-F575-763C-CD51-DCC5BB5380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205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61" name="Text Box 88">
            <a:extLst>
              <a:ext uri="{FF2B5EF4-FFF2-40B4-BE49-F238E27FC236}">
                <a16:creationId xmlns:a16="http://schemas.microsoft.com/office/drawing/2014/main" id="{9EF45DF3-C938-6112-1D74-C36CE0F88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6313" y="1438275"/>
            <a:ext cx="4178300" cy="919163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Indtil starten af det første interval ]0,150] er den kumulerede interval-frekvens 0%</a:t>
            </a:r>
          </a:p>
        </p:txBody>
      </p:sp>
      <p:sp>
        <p:nvSpPr>
          <p:cNvPr id="75862" name="Line 89">
            <a:extLst>
              <a:ext uri="{FF2B5EF4-FFF2-40B4-BE49-F238E27FC236}">
                <a16:creationId xmlns:a16="http://schemas.microsoft.com/office/drawing/2014/main" id="{7169D9BE-6A1F-74BA-3CEC-8FC9465DF7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05488"/>
            <a:ext cx="8636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63" name="Line 90">
            <a:extLst>
              <a:ext uri="{FF2B5EF4-FFF2-40B4-BE49-F238E27FC236}">
                <a16:creationId xmlns:a16="http://schemas.microsoft.com/office/drawing/2014/main" id="{08EABA7D-C352-7C5E-34E0-D7346FCB1F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40200" y="2492375"/>
            <a:ext cx="1223963" cy="31686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5864" name="Text Box 91">
            <a:extLst>
              <a:ext uri="{FF2B5EF4-FFF2-40B4-BE49-F238E27FC236}">
                <a16:creationId xmlns:a16="http://schemas.microsoft.com/office/drawing/2014/main" id="{40898B5E-D558-346A-858D-395FA5F88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655763" cy="369887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2. diagram</a:t>
            </a:r>
          </a:p>
        </p:txBody>
      </p:sp>
      <p:sp>
        <p:nvSpPr>
          <p:cNvPr id="75865" name="Text Box 92">
            <a:extLst>
              <a:ext uri="{FF2B5EF4-FFF2-40B4-BE49-F238E27FC236}">
                <a16:creationId xmlns:a16="http://schemas.microsoft.com/office/drawing/2014/main" id="{D58B5DB5-C570-617B-B1D4-7195E091C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>
            <a:extLst>
              <a:ext uri="{FF2B5EF4-FFF2-40B4-BE49-F238E27FC236}">
                <a16:creationId xmlns:a16="http://schemas.microsoft.com/office/drawing/2014/main" id="{7A750CB1-571F-2453-6A18-DA3E3493C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3890963"/>
            <a:ext cx="8135937" cy="1439862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dirty="0">
                <a:solidFill>
                  <a:srgbClr val="CC0000"/>
                </a:solidFill>
                <a:latin typeface="Verdana" panose="020B0604030504040204" pitchFamily="34" charset="0"/>
              </a:rPr>
              <a:t>Ad 3. Intervallerne behøver ikke være lige lange</a:t>
            </a:r>
            <a:endParaRPr lang="da-DK" altLang="da-DK" sz="1600" dirty="0">
              <a:latin typeface="Verdana" panose="020B060403050404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da-DK" altLang="da-DK" sz="1600" dirty="0">
                <a:latin typeface="Verdana" panose="020B0604030504040204" pitchFamily="34" charset="0"/>
              </a:rPr>
              <a:t>Ofte er der i yderpunkterne af en observation langt mellem de enkelte værdier (observationer eller data), idet der ikke er så mange store (eller små) værdier i mange observationssæt. Derfor kan man med fordel gøre intervallerne i yderpunkterne ekstra lange.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24A3BC8-A9A1-A0C0-AB96-F68D0F18B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81578AFD-E5A9-8F11-6609-A82D5EAE4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</a:t>
            </a:r>
          </a:p>
        </p:txBody>
      </p:sp>
      <p:sp>
        <p:nvSpPr>
          <p:cNvPr id="21509" name="Text Box 5">
            <a:extLst>
              <a:ext uri="{FF2B5EF4-FFF2-40B4-BE49-F238E27FC236}">
                <a16:creationId xmlns:a16="http://schemas.microsoft.com/office/drawing/2014/main" id="{904DC3E0-FB86-927C-2D18-D931F5D28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412875"/>
            <a:ext cx="4103688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 sz="2400" u="sng">
                <a:solidFill>
                  <a:srgbClr val="CC0000"/>
                </a:solidFill>
                <a:latin typeface="Verdana" panose="020B0604030504040204" pitchFamily="34" charset="0"/>
              </a:rPr>
              <a:t>Opgave: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Giv en statistisk analyse af nedenstående observation: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I en 10. klasse måler man højden af hver af eleverne. Man kommer frem til følgende resultat (alle højder angivet i cm):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47CE36FC-ECAA-469D-8C9A-0893674F8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62531" name="Group 3">
            <a:extLst>
              <a:ext uri="{FF2B5EF4-FFF2-40B4-BE49-F238E27FC236}">
                <a16:creationId xmlns:a16="http://schemas.microsoft.com/office/drawing/2014/main" id="{109FD4DC-5F69-4836-9AC2-3436D17AAA24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6012" cy="4389441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6841" name="Line 42">
            <a:extLst>
              <a:ext uri="{FF2B5EF4-FFF2-40B4-BE49-F238E27FC236}">
                <a16:creationId xmlns:a16="http://schemas.microsoft.com/office/drawing/2014/main" id="{7CF82BB0-CD5A-6D7B-C50A-A50B8F9D46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5805488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42" name="Line 43">
            <a:extLst>
              <a:ext uri="{FF2B5EF4-FFF2-40B4-BE49-F238E27FC236}">
                <a16:creationId xmlns:a16="http://schemas.microsoft.com/office/drawing/2014/main" id="{E738F548-86A1-476F-3BD6-C7DD3637497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43" name="Line 44">
            <a:extLst>
              <a:ext uri="{FF2B5EF4-FFF2-40B4-BE49-F238E27FC236}">
                <a16:creationId xmlns:a16="http://schemas.microsoft.com/office/drawing/2014/main" id="{A33224D6-3CB4-9CDC-DEF1-5DAB3FDB7A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44" name="Line 45">
            <a:extLst>
              <a:ext uri="{FF2B5EF4-FFF2-40B4-BE49-F238E27FC236}">
                <a16:creationId xmlns:a16="http://schemas.microsoft.com/office/drawing/2014/main" id="{577AD8B0-9CDA-B624-9CED-4B2869D228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45" name="Line 46">
            <a:extLst>
              <a:ext uri="{FF2B5EF4-FFF2-40B4-BE49-F238E27FC236}">
                <a16:creationId xmlns:a16="http://schemas.microsoft.com/office/drawing/2014/main" id="{61327187-6336-AC7E-2737-D1B5B18F05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46" name="Line 47">
            <a:extLst>
              <a:ext uri="{FF2B5EF4-FFF2-40B4-BE49-F238E27FC236}">
                <a16:creationId xmlns:a16="http://schemas.microsoft.com/office/drawing/2014/main" id="{AB2B8C4A-A726-4D90-FBDE-DE0A50D3A7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47" name="Line 48">
            <a:extLst>
              <a:ext uri="{FF2B5EF4-FFF2-40B4-BE49-F238E27FC236}">
                <a16:creationId xmlns:a16="http://schemas.microsoft.com/office/drawing/2014/main" id="{6333D61F-E011-F036-CF66-E2A203934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48" name="Line 49">
            <a:extLst>
              <a:ext uri="{FF2B5EF4-FFF2-40B4-BE49-F238E27FC236}">
                <a16:creationId xmlns:a16="http://schemas.microsoft.com/office/drawing/2014/main" id="{C819D09B-1443-95FE-95CA-A18E57CF14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49" name="Text Box 50">
            <a:extLst>
              <a:ext uri="{FF2B5EF4-FFF2-40B4-BE49-F238E27FC236}">
                <a16:creationId xmlns:a16="http://schemas.microsoft.com/office/drawing/2014/main" id="{93B7E44A-8668-F4C8-D2F2-773A86CDA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9038" y="580548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76850" name="Text Box 52">
            <a:extLst>
              <a:ext uri="{FF2B5EF4-FFF2-40B4-BE49-F238E27FC236}">
                <a16:creationId xmlns:a16="http://schemas.microsoft.com/office/drawing/2014/main" id="{B27A2823-EA98-BA03-FA74-1052DA037D9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76851" name="Text Box 53">
            <a:extLst>
              <a:ext uri="{FF2B5EF4-FFF2-40B4-BE49-F238E27FC236}">
                <a16:creationId xmlns:a16="http://schemas.microsoft.com/office/drawing/2014/main" id="{DA7F5DA1-8172-F3D9-BE82-8EC5E58D9C2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76852" name="Text Box 54">
            <a:extLst>
              <a:ext uri="{FF2B5EF4-FFF2-40B4-BE49-F238E27FC236}">
                <a16:creationId xmlns:a16="http://schemas.microsoft.com/office/drawing/2014/main" id="{5D6AF232-F7E4-2E53-995B-A844ECAC42F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76853" name="Text Box 55">
            <a:extLst>
              <a:ext uri="{FF2B5EF4-FFF2-40B4-BE49-F238E27FC236}">
                <a16:creationId xmlns:a16="http://schemas.microsoft.com/office/drawing/2014/main" id="{DDE92A5A-DD0B-18EB-79E7-35AFBD1249F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76854" name="Text Box 56">
            <a:extLst>
              <a:ext uri="{FF2B5EF4-FFF2-40B4-BE49-F238E27FC236}">
                <a16:creationId xmlns:a16="http://schemas.microsoft.com/office/drawing/2014/main" id="{3DEC4E9F-9682-CFDC-F23D-4C53C6907E9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76855" name="Line 57">
            <a:extLst>
              <a:ext uri="{FF2B5EF4-FFF2-40B4-BE49-F238E27FC236}">
                <a16:creationId xmlns:a16="http://schemas.microsoft.com/office/drawing/2014/main" id="{6CF15D9E-77DA-F202-0028-F2A22EC81156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56" name="Line 58">
            <a:extLst>
              <a:ext uri="{FF2B5EF4-FFF2-40B4-BE49-F238E27FC236}">
                <a16:creationId xmlns:a16="http://schemas.microsoft.com/office/drawing/2014/main" id="{BDB118C1-A03A-9261-37D1-35833DAD3A6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57" name="Text Box 59">
            <a:extLst>
              <a:ext uri="{FF2B5EF4-FFF2-40B4-BE49-F238E27FC236}">
                <a16:creationId xmlns:a16="http://schemas.microsoft.com/office/drawing/2014/main" id="{DD3A1AC8-DDA3-B64F-818C-D71AE48707E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76858" name="Text Box 60">
            <a:extLst>
              <a:ext uri="{FF2B5EF4-FFF2-40B4-BE49-F238E27FC236}">
                <a16:creationId xmlns:a16="http://schemas.microsoft.com/office/drawing/2014/main" id="{FF5E4AAD-8A88-75A2-37AE-EB3DD895A0C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76859" name="Text Box 61">
            <a:extLst>
              <a:ext uri="{FF2B5EF4-FFF2-40B4-BE49-F238E27FC236}">
                <a16:creationId xmlns:a16="http://schemas.microsoft.com/office/drawing/2014/main" id="{347BB464-6DA1-F54B-6EA1-CC2D452A1F9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76860" name="Text Box 62">
            <a:extLst>
              <a:ext uri="{FF2B5EF4-FFF2-40B4-BE49-F238E27FC236}">
                <a16:creationId xmlns:a16="http://schemas.microsoft.com/office/drawing/2014/main" id="{2C8FE4C5-92F7-EB5C-3971-6960983A680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76861" name="Line 63">
            <a:extLst>
              <a:ext uri="{FF2B5EF4-FFF2-40B4-BE49-F238E27FC236}">
                <a16:creationId xmlns:a16="http://schemas.microsoft.com/office/drawing/2014/main" id="{146801B3-599F-433A-2556-32DE7880ED5A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62" name="Line 64">
            <a:extLst>
              <a:ext uri="{FF2B5EF4-FFF2-40B4-BE49-F238E27FC236}">
                <a16:creationId xmlns:a16="http://schemas.microsoft.com/office/drawing/2014/main" id="{52FEC5BF-1DCC-8530-C56D-8F525200883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63" name="Text Box 65">
            <a:extLst>
              <a:ext uri="{FF2B5EF4-FFF2-40B4-BE49-F238E27FC236}">
                <a16:creationId xmlns:a16="http://schemas.microsoft.com/office/drawing/2014/main" id="{792D7DAC-A9ED-D326-118D-759F75AF878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76864" name="Line 66">
            <a:extLst>
              <a:ext uri="{FF2B5EF4-FFF2-40B4-BE49-F238E27FC236}">
                <a16:creationId xmlns:a16="http://schemas.microsoft.com/office/drawing/2014/main" id="{E4BB0E78-F7E4-240A-3489-766EB9C9C5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6813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65" name="Line 67">
            <a:extLst>
              <a:ext uri="{FF2B5EF4-FFF2-40B4-BE49-F238E27FC236}">
                <a16:creationId xmlns:a16="http://schemas.microsoft.com/office/drawing/2014/main" id="{C6A6AC5B-F332-ED52-9C90-B4B0D8D0E2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4451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66" name="Line 68">
            <a:extLst>
              <a:ext uri="{FF2B5EF4-FFF2-40B4-BE49-F238E27FC236}">
                <a16:creationId xmlns:a16="http://schemas.microsoft.com/office/drawing/2014/main" id="{F6B9D97A-0132-244D-8E7E-E940D46E14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7244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67" name="Line 69">
            <a:extLst>
              <a:ext uri="{FF2B5EF4-FFF2-40B4-BE49-F238E27FC236}">
                <a16:creationId xmlns:a16="http://schemas.microsoft.com/office/drawing/2014/main" id="{A47813A2-DA87-A512-966D-5E4874431D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0052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68" name="Line 70">
            <a:extLst>
              <a:ext uri="{FF2B5EF4-FFF2-40B4-BE49-F238E27FC236}">
                <a16:creationId xmlns:a16="http://schemas.microsoft.com/office/drawing/2014/main" id="{F139E84E-167D-985B-66C1-02ABB7D23A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69" name="Text Box 71">
            <a:extLst>
              <a:ext uri="{FF2B5EF4-FFF2-40B4-BE49-F238E27FC236}">
                <a16:creationId xmlns:a16="http://schemas.microsoft.com/office/drawing/2014/main" id="{21E083A9-972C-E249-0332-7B7F3CF79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76870" name="Text Box 72">
            <a:extLst>
              <a:ext uri="{FF2B5EF4-FFF2-40B4-BE49-F238E27FC236}">
                <a16:creationId xmlns:a16="http://schemas.microsoft.com/office/drawing/2014/main" id="{45821F77-90A2-D74C-8358-2BA550029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76871" name="Text Box 73">
            <a:extLst>
              <a:ext uri="{FF2B5EF4-FFF2-40B4-BE49-F238E27FC236}">
                <a16:creationId xmlns:a16="http://schemas.microsoft.com/office/drawing/2014/main" id="{CE16D80A-9695-C479-179B-64C641AE5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76872" name="Text Box 74">
            <a:extLst>
              <a:ext uri="{FF2B5EF4-FFF2-40B4-BE49-F238E27FC236}">
                <a16:creationId xmlns:a16="http://schemas.microsoft.com/office/drawing/2014/main" id="{49063B77-6015-151D-CE5E-B42901300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76873" name="Line 75">
            <a:extLst>
              <a:ext uri="{FF2B5EF4-FFF2-40B4-BE49-F238E27FC236}">
                <a16:creationId xmlns:a16="http://schemas.microsoft.com/office/drawing/2014/main" id="{CFD02333-944A-4418-D7F0-AF187E46CE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0847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74" name="Line 76">
            <a:extLst>
              <a:ext uri="{FF2B5EF4-FFF2-40B4-BE49-F238E27FC236}">
                <a16:creationId xmlns:a16="http://schemas.microsoft.com/office/drawing/2014/main" id="{705D91A4-7601-D1DD-284C-34DFB6DAD9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364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75" name="Line 77">
            <a:extLst>
              <a:ext uri="{FF2B5EF4-FFF2-40B4-BE49-F238E27FC236}">
                <a16:creationId xmlns:a16="http://schemas.microsoft.com/office/drawing/2014/main" id="{BBC187A3-3D00-FE1E-00EC-D6387CD165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6449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76" name="Text Box 78">
            <a:extLst>
              <a:ext uri="{FF2B5EF4-FFF2-40B4-BE49-F238E27FC236}">
                <a16:creationId xmlns:a16="http://schemas.microsoft.com/office/drawing/2014/main" id="{4DA9F0DE-04C1-ED41-1510-B5722E020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76877" name="Text Box 79">
            <a:extLst>
              <a:ext uri="{FF2B5EF4-FFF2-40B4-BE49-F238E27FC236}">
                <a16:creationId xmlns:a16="http://schemas.microsoft.com/office/drawing/2014/main" id="{600ADB7C-6522-6AB5-B89A-6794BD9E4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76878" name="Text Box 80">
            <a:extLst>
              <a:ext uri="{FF2B5EF4-FFF2-40B4-BE49-F238E27FC236}">
                <a16:creationId xmlns:a16="http://schemas.microsoft.com/office/drawing/2014/main" id="{2648CC21-95B3-2586-34C1-2FBBC093C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76879" name="Text Box 81">
            <a:extLst>
              <a:ext uri="{FF2B5EF4-FFF2-40B4-BE49-F238E27FC236}">
                <a16:creationId xmlns:a16="http://schemas.microsoft.com/office/drawing/2014/main" id="{B0B4AA31-F4BC-49A2-CBC6-0E3AEDE35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76880" name="Text Box 82">
            <a:extLst>
              <a:ext uri="{FF2B5EF4-FFF2-40B4-BE49-F238E27FC236}">
                <a16:creationId xmlns:a16="http://schemas.microsoft.com/office/drawing/2014/main" id="{24141B68-CE15-2F70-537B-B7EE4DB26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76881" name="Text Box 83">
            <a:extLst>
              <a:ext uri="{FF2B5EF4-FFF2-40B4-BE49-F238E27FC236}">
                <a16:creationId xmlns:a16="http://schemas.microsoft.com/office/drawing/2014/main" id="{A59A1949-F75E-67DB-4D27-8A3024DA8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979613"/>
            <a:ext cx="608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76882" name="Line 84">
            <a:extLst>
              <a:ext uri="{FF2B5EF4-FFF2-40B4-BE49-F238E27FC236}">
                <a16:creationId xmlns:a16="http://schemas.microsoft.com/office/drawing/2014/main" id="{CDD0C4EC-6760-C556-05C6-2B40EEBE7DB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92417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83" name="Line 85">
            <a:extLst>
              <a:ext uri="{FF2B5EF4-FFF2-40B4-BE49-F238E27FC236}">
                <a16:creationId xmlns:a16="http://schemas.microsoft.com/office/drawing/2014/main" id="{8C191911-9E01-1DDC-87BD-930B83DF62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56381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84" name="Line 86">
            <a:extLst>
              <a:ext uri="{FF2B5EF4-FFF2-40B4-BE49-F238E27FC236}">
                <a16:creationId xmlns:a16="http://schemas.microsoft.com/office/drawing/2014/main" id="{7E02665E-00D7-8C36-8A85-B99EED10BE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205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85" name="Text Box 87">
            <a:extLst>
              <a:ext uri="{FF2B5EF4-FFF2-40B4-BE49-F238E27FC236}">
                <a16:creationId xmlns:a16="http://schemas.microsoft.com/office/drawing/2014/main" id="{309CCA5D-1D54-829E-01C9-1209F3448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6313" y="1438275"/>
            <a:ext cx="4178300" cy="11938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I første interval ]150,155] er den kumulerede interval-frekvens 3,7%. Der sker en stigning i intervallet fra 0% til 3,7%</a:t>
            </a:r>
          </a:p>
        </p:txBody>
      </p:sp>
      <p:sp>
        <p:nvSpPr>
          <p:cNvPr id="76886" name="Line 88">
            <a:extLst>
              <a:ext uri="{FF2B5EF4-FFF2-40B4-BE49-F238E27FC236}">
                <a16:creationId xmlns:a16="http://schemas.microsoft.com/office/drawing/2014/main" id="{29434E4E-A945-1B69-F7BA-F22C1F3D4B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87" name="Line 89">
            <a:extLst>
              <a:ext uri="{FF2B5EF4-FFF2-40B4-BE49-F238E27FC236}">
                <a16:creationId xmlns:a16="http://schemas.microsoft.com/office/drawing/2014/main" id="{78D71776-7E15-F63F-271D-A7AE7A1EC1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87900" y="2708275"/>
            <a:ext cx="431800" cy="2881313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88" name="Text Box 90">
            <a:extLst>
              <a:ext uri="{FF2B5EF4-FFF2-40B4-BE49-F238E27FC236}">
                <a16:creationId xmlns:a16="http://schemas.microsoft.com/office/drawing/2014/main" id="{A23FAF11-0584-5238-A760-648D317E1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655763" cy="369887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2. diagram</a:t>
            </a:r>
          </a:p>
        </p:txBody>
      </p:sp>
      <p:sp>
        <p:nvSpPr>
          <p:cNvPr id="76889" name="Oval 92">
            <a:extLst>
              <a:ext uri="{FF2B5EF4-FFF2-40B4-BE49-F238E27FC236}">
                <a16:creationId xmlns:a16="http://schemas.microsoft.com/office/drawing/2014/main" id="{B08D75E0-F58C-9100-03C1-54DC62DC4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25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6890" name="Line 93">
            <a:extLst>
              <a:ext uri="{FF2B5EF4-FFF2-40B4-BE49-F238E27FC236}">
                <a16:creationId xmlns:a16="http://schemas.microsoft.com/office/drawing/2014/main" id="{1FF131E5-1AF0-2868-2F65-75249BA77C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5661025"/>
            <a:ext cx="431800" cy="144463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6891" name="Text Box 94">
            <a:extLst>
              <a:ext uri="{FF2B5EF4-FFF2-40B4-BE49-F238E27FC236}">
                <a16:creationId xmlns:a16="http://schemas.microsoft.com/office/drawing/2014/main" id="{C6B02C30-D4A4-449F-7529-BCDCCC71C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A18185CF-8F05-6A0E-3AA8-FC565C6C9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63555" name="Group 3">
            <a:extLst>
              <a:ext uri="{FF2B5EF4-FFF2-40B4-BE49-F238E27FC236}">
                <a16:creationId xmlns:a16="http://schemas.microsoft.com/office/drawing/2014/main" id="{23C49A13-03B6-43E6-8D64-591C5F6981F2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6012" cy="4389441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7865" name="Line 42">
            <a:extLst>
              <a:ext uri="{FF2B5EF4-FFF2-40B4-BE49-F238E27FC236}">
                <a16:creationId xmlns:a16="http://schemas.microsoft.com/office/drawing/2014/main" id="{5FCF8483-0B52-EE3F-0BDE-2F68C47C6A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5805488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66" name="Line 43">
            <a:extLst>
              <a:ext uri="{FF2B5EF4-FFF2-40B4-BE49-F238E27FC236}">
                <a16:creationId xmlns:a16="http://schemas.microsoft.com/office/drawing/2014/main" id="{FE58D319-9B59-7040-5E23-EA3CB36E9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67" name="Line 44">
            <a:extLst>
              <a:ext uri="{FF2B5EF4-FFF2-40B4-BE49-F238E27FC236}">
                <a16:creationId xmlns:a16="http://schemas.microsoft.com/office/drawing/2014/main" id="{2CBE05D7-9538-99A2-626A-8C430C7B95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68" name="Line 45">
            <a:extLst>
              <a:ext uri="{FF2B5EF4-FFF2-40B4-BE49-F238E27FC236}">
                <a16:creationId xmlns:a16="http://schemas.microsoft.com/office/drawing/2014/main" id="{835CCC55-6987-FDB9-C775-02061B62C3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69" name="Line 46">
            <a:extLst>
              <a:ext uri="{FF2B5EF4-FFF2-40B4-BE49-F238E27FC236}">
                <a16:creationId xmlns:a16="http://schemas.microsoft.com/office/drawing/2014/main" id="{0E862026-856A-527A-BAE1-A59CCFA99B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70" name="Line 47">
            <a:extLst>
              <a:ext uri="{FF2B5EF4-FFF2-40B4-BE49-F238E27FC236}">
                <a16:creationId xmlns:a16="http://schemas.microsoft.com/office/drawing/2014/main" id="{B65784A0-D9AE-B7F0-933B-AC1A781B3B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71" name="Line 48">
            <a:extLst>
              <a:ext uri="{FF2B5EF4-FFF2-40B4-BE49-F238E27FC236}">
                <a16:creationId xmlns:a16="http://schemas.microsoft.com/office/drawing/2014/main" id="{9ABC244A-EE28-294A-F5AE-944AD9E804C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72" name="Line 49">
            <a:extLst>
              <a:ext uri="{FF2B5EF4-FFF2-40B4-BE49-F238E27FC236}">
                <a16:creationId xmlns:a16="http://schemas.microsoft.com/office/drawing/2014/main" id="{1F812569-8A19-85AC-95A9-DE92B8F6D92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73" name="Text Box 50">
            <a:extLst>
              <a:ext uri="{FF2B5EF4-FFF2-40B4-BE49-F238E27FC236}">
                <a16:creationId xmlns:a16="http://schemas.microsoft.com/office/drawing/2014/main" id="{E8169B0A-CA2A-7C70-9DB9-377886582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580548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77874" name="Text Box 52">
            <a:extLst>
              <a:ext uri="{FF2B5EF4-FFF2-40B4-BE49-F238E27FC236}">
                <a16:creationId xmlns:a16="http://schemas.microsoft.com/office/drawing/2014/main" id="{651D5C66-9AE2-AF88-FDE9-42FDF5F1D58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77875" name="Text Box 53">
            <a:extLst>
              <a:ext uri="{FF2B5EF4-FFF2-40B4-BE49-F238E27FC236}">
                <a16:creationId xmlns:a16="http://schemas.microsoft.com/office/drawing/2014/main" id="{21F0AB3F-47F4-5991-48FC-FB4DC8C9171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77876" name="Text Box 54">
            <a:extLst>
              <a:ext uri="{FF2B5EF4-FFF2-40B4-BE49-F238E27FC236}">
                <a16:creationId xmlns:a16="http://schemas.microsoft.com/office/drawing/2014/main" id="{CBB38C25-FD07-0370-B378-72BD8206DF9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77877" name="Text Box 55">
            <a:extLst>
              <a:ext uri="{FF2B5EF4-FFF2-40B4-BE49-F238E27FC236}">
                <a16:creationId xmlns:a16="http://schemas.microsoft.com/office/drawing/2014/main" id="{71587EDF-4580-5067-5589-42465A2167C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77878" name="Text Box 56">
            <a:extLst>
              <a:ext uri="{FF2B5EF4-FFF2-40B4-BE49-F238E27FC236}">
                <a16:creationId xmlns:a16="http://schemas.microsoft.com/office/drawing/2014/main" id="{BB708868-2056-EBCD-CE79-1F7832F0453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77879" name="Line 57">
            <a:extLst>
              <a:ext uri="{FF2B5EF4-FFF2-40B4-BE49-F238E27FC236}">
                <a16:creationId xmlns:a16="http://schemas.microsoft.com/office/drawing/2014/main" id="{71C629D6-2287-BAD5-930C-6BF8BF88B6B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80" name="Line 58">
            <a:extLst>
              <a:ext uri="{FF2B5EF4-FFF2-40B4-BE49-F238E27FC236}">
                <a16:creationId xmlns:a16="http://schemas.microsoft.com/office/drawing/2014/main" id="{31F3AC80-C64B-017A-B964-95E53109996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81" name="Text Box 59">
            <a:extLst>
              <a:ext uri="{FF2B5EF4-FFF2-40B4-BE49-F238E27FC236}">
                <a16:creationId xmlns:a16="http://schemas.microsoft.com/office/drawing/2014/main" id="{4402D16A-D8BF-60D7-4740-3AA0C88FCAA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77882" name="Text Box 60">
            <a:extLst>
              <a:ext uri="{FF2B5EF4-FFF2-40B4-BE49-F238E27FC236}">
                <a16:creationId xmlns:a16="http://schemas.microsoft.com/office/drawing/2014/main" id="{F3C637E4-FD14-D8CE-FD75-224CA93D87B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77883" name="Text Box 61">
            <a:extLst>
              <a:ext uri="{FF2B5EF4-FFF2-40B4-BE49-F238E27FC236}">
                <a16:creationId xmlns:a16="http://schemas.microsoft.com/office/drawing/2014/main" id="{0B8AD357-FF13-C799-FB24-66922ACFC480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77884" name="Text Box 62">
            <a:extLst>
              <a:ext uri="{FF2B5EF4-FFF2-40B4-BE49-F238E27FC236}">
                <a16:creationId xmlns:a16="http://schemas.microsoft.com/office/drawing/2014/main" id="{BE6462C9-F317-EACE-388C-A4DEA6F44B3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77885" name="Line 63">
            <a:extLst>
              <a:ext uri="{FF2B5EF4-FFF2-40B4-BE49-F238E27FC236}">
                <a16:creationId xmlns:a16="http://schemas.microsoft.com/office/drawing/2014/main" id="{D3DEEE48-0867-1AE6-F8E9-F63948AF3A45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86" name="Line 64">
            <a:extLst>
              <a:ext uri="{FF2B5EF4-FFF2-40B4-BE49-F238E27FC236}">
                <a16:creationId xmlns:a16="http://schemas.microsoft.com/office/drawing/2014/main" id="{04C61B1F-186A-805B-229A-C3F2EC4F5B42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87" name="Text Box 65">
            <a:extLst>
              <a:ext uri="{FF2B5EF4-FFF2-40B4-BE49-F238E27FC236}">
                <a16:creationId xmlns:a16="http://schemas.microsoft.com/office/drawing/2014/main" id="{8FEC1ECD-205B-D033-473A-BD99469DB25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77888" name="Line 66">
            <a:extLst>
              <a:ext uri="{FF2B5EF4-FFF2-40B4-BE49-F238E27FC236}">
                <a16:creationId xmlns:a16="http://schemas.microsoft.com/office/drawing/2014/main" id="{357582EF-EB29-6AB6-6D20-1532F0A76D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6813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89" name="Line 67">
            <a:extLst>
              <a:ext uri="{FF2B5EF4-FFF2-40B4-BE49-F238E27FC236}">
                <a16:creationId xmlns:a16="http://schemas.microsoft.com/office/drawing/2014/main" id="{24E764ED-E913-E1AB-A4FD-6CA23D9638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4451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90" name="Line 68">
            <a:extLst>
              <a:ext uri="{FF2B5EF4-FFF2-40B4-BE49-F238E27FC236}">
                <a16:creationId xmlns:a16="http://schemas.microsoft.com/office/drawing/2014/main" id="{09423418-73A1-4EB4-57FF-71683C6FCE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7244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91" name="Line 69">
            <a:extLst>
              <a:ext uri="{FF2B5EF4-FFF2-40B4-BE49-F238E27FC236}">
                <a16:creationId xmlns:a16="http://schemas.microsoft.com/office/drawing/2014/main" id="{FF74949A-4690-D622-F27C-F41DF7D6A8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0052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92" name="Line 70">
            <a:extLst>
              <a:ext uri="{FF2B5EF4-FFF2-40B4-BE49-F238E27FC236}">
                <a16:creationId xmlns:a16="http://schemas.microsoft.com/office/drawing/2014/main" id="{68E025D9-AAA4-1789-1FC5-599A280060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93" name="Text Box 71">
            <a:extLst>
              <a:ext uri="{FF2B5EF4-FFF2-40B4-BE49-F238E27FC236}">
                <a16:creationId xmlns:a16="http://schemas.microsoft.com/office/drawing/2014/main" id="{32055C69-6C97-68A8-97F8-7E880B6FD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77894" name="Text Box 72">
            <a:extLst>
              <a:ext uri="{FF2B5EF4-FFF2-40B4-BE49-F238E27FC236}">
                <a16:creationId xmlns:a16="http://schemas.microsoft.com/office/drawing/2014/main" id="{467F6DBF-2135-ADF5-FD52-83D51BE38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77895" name="Text Box 73">
            <a:extLst>
              <a:ext uri="{FF2B5EF4-FFF2-40B4-BE49-F238E27FC236}">
                <a16:creationId xmlns:a16="http://schemas.microsoft.com/office/drawing/2014/main" id="{FF1A22F5-E695-6E17-6D37-25A2146C7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77896" name="Text Box 74">
            <a:extLst>
              <a:ext uri="{FF2B5EF4-FFF2-40B4-BE49-F238E27FC236}">
                <a16:creationId xmlns:a16="http://schemas.microsoft.com/office/drawing/2014/main" id="{26A319E8-697F-DA7C-9AAD-95713C03B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77897" name="Line 75">
            <a:extLst>
              <a:ext uri="{FF2B5EF4-FFF2-40B4-BE49-F238E27FC236}">
                <a16:creationId xmlns:a16="http://schemas.microsoft.com/office/drawing/2014/main" id="{1678C493-5D1D-BB60-20B0-3EF1F78EBE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0847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98" name="Line 76">
            <a:extLst>
              <a:ext uri="{FF2B5EF4-FFF2-40B4-BE49-F238E27FC236}">
                <a16:creationId xmlns:a16="http://schemas.microsoft.com/office/drawing/2014/main" id="{1D40AB3C-BDF2-59D0-0B19-586926E6C7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364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899" name="Line 77">
            <a:extLst>
              <a:ext uri="{FF2B5EF4-FFF2-40B4-BE49-F238E27FC236}">
                <a16:creationId xmlns:a16="http://schemas.microsoft.com/office/drawing/2014/main" id="{D0177136-DBD4-EF35-3DD6-89A051C3D6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6449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900" name="Text Box 78">
            <a:extLst>
              <a:ext uri="{FF2B5EF4-FFF2-40B4-BE49-F238E27FC236}">
                <a16:creationId xmlns:a16="http://schemas.microsoft.com/office/drawing/2014/main" id="{3F624E08-E2B6-3F72-1CB3-86490891A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77901" name="Text Box 79">
            <a:extLst>
              <a:ext uri="{FF2B5EF4-FFF2-40B4-BE49-F238E27FC236}">
                <a16:creationId xmlns:a16="http://schemas.microsoft.com/office/drawing/2014/main" id="{61AC91FE-D2EC-CF46-9006-F9FDFAB3F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77902" name="Text Box 80">
            <a:extLst>
              <a:ext uri="{FF2B5EF4-FFF2-40B4-BE49-F238E27FC236}">
                <a16:creationId xmlns:a16="http://schemas.microsoft.com/office/drawing/2014/main" id="{F0DC3AFF-12EC-BBDB-8C61-ED5202053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77903" name="Text Box 81">
            <a:extLst>
              <a:ext uri="{FF2B5EF4-FFF2-40B4-BE49-F238E27FC236}">
                <a16:creationId xmlns:a16="http://schemas.microsoft.com/office/drawing/2014/main" id="{79984BE6-82EE-6F8F-A08C-A05B7EEC8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77904" name="Text Box 82">
            <a:extLst>
              <a:ext uri="{FF2B5EF4-FFF2-40B4-BE49-F238E27FC236}">
                <a16:creationId xmlns:a16="http://schemas.microsoft.com/office/drawing/2014/main" id="{41430DB8-2FC9-780A-84AA-99ADAF9E7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77905" name="Text Box 83">
            <a:extLst>
              <a:ext uri="{FF2B5EF4-FFF2-40B4-BE49-F238E27FC236}">
                <a16:creationId xmlns:a16="http://schemas.microsoft.com/office/drawing/2014/main" id="{FE2A6A79-DC68-8E58-251F-7EAD736DC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979613"/>
            <a:ext cx="608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77906" name="Line 84">
            <a:extLst>
              <a:ext uri="{FF2B5EF4-FFF2-40B4-BE49-F238E27FC236}">
                <a16:creationId xmlns:a16="http://schemas.microsoft.com/office/drawing/2014/main" id="{7ED4D667-8662-61E8-666B-BF9D489191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92417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907" name="Line 85">
            <a:extLst>
              <a:ext uri="{FF2B5EF4-FFF2-40B4-BE49-F238E27FC236}">
                <a16:creationId xmlns:a16="http://schemas.microsoft.com/office/drawing/2014/main" id="{F7464558-6B83-EB4D-A894-B511551BB0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56381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908" name="Line 86">
            <a:extLst>
              <a:ext uri="{FF2B5EF4-FFF2-40B4-BE49-F238E27FC236}">
                <a16:creationId xmlns:a16="http://schemas.microsoft.com/office/drawing/2014/main" id="{7F750F58-A70E-DA48-332A-338AA2988B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205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909" name="Text Box 87">
            <a:extLst>
              <a:ext uri="{FF2B5EF4-FFF2-40B4-BE49-F238E27FC236}">
                <a16:creationId xmlns:a16="http://schemas.microsoft.com/office/drawing/2014/main" id="{55DF9C63-4E87-9636-5F32-6646B90BC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6313" y="1438275"/>
            <a:ext cx="4178300" cy="11938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I intervallet ]155,160] er den kumulerede interval-frekvens 7,4%. Der sker en stigning i intervallet fra 3,7% til 7,4%</a:t>
            </a:r>
          </a:p>
        </p:txBody>
      </p:sp>
      <p:sp>
        <p:nvSpPr>
          <p:cNvPr id="77910" name="Line 88">
            <a:extLst>
              <a:ext uri="{FF2B5EF4-FFF2-40B4-BE49-F238E27FC236}">
                <a16:creationId xmlns:a16="http://schemas.microsoft.com/office/drawing/2014/main" id="{E78FD98A-C383-0A3A-4BD9-958ACC5B3CA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911" name="Line 89">
            <a:extLst>
              <a:ext uri="{FF2B5EF4-FFF2-40B4-BE49-F238E27FC236}">
                <a16:creationId xmlns:a16="http://schemas.microsoft.com/office/drawing/2014/main" id="{D814E786-FD46-6CB0-375B-3A58D49871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92725" y="2781300"/>
            <a:ext cx="574675" cy="259238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912" name="Text Box 90">
            <a:extLst>
              <a:ext uri="{FF2B5EF4-FFF2-40B4-BE49-F238E27FC236}">
                <a16:creationId xmlns:a16="http://schemas.microsoft.com/office/drawing/2014/main" id="{8D7DE857-6FA4-724D-1CC4-20E66CAA7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655763" cy="369887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2. diagram</a:t>
            </a:r>
          </a:p>
        </p:txBody>
      </p:sp>
      <p:sp>
        <p:nvSpPr>
          <p:cNvPr id="77913" name="Oval 92">
            <a:extLst>
              <a:ext uri="{FF2B5EF4-FFF2-40B4-BE49-F238E27FC236}">
                <a16:creationId xmlns:a16="http://schemas.microsoft.com/office/drawing/2014/main" id="{94F463AA-D82C-4ABB-7CD9-39DFF736B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25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7914" name="Line 93">
            <a:extLst>
              <a:ext uri="{FF2B5EF4-FFF2-40B4-BE49-F238E27FC236}">
                <a16:creationId xmlns:a16="http://schemas.microsoft.com/office/drawing/2014/main" id="{910C5BE5-2DD4-3661-E52A-EAB3512738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915" name="Oval 94">
            <a:extLst>
              <a:ext uri="{FF2B5EF4-FFF2-40B4-BE49-F238E27FC236}">
                <a16:creationId xmlns:a16="http://schemas.microsoft.com/office/drawing/2014/main" id="{4C57B5B5-0680-B821-5D4D-0AE3C848C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1313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7916" name="Line 95">
            <a:extLst>
              <a:ext uri="{FF2B5EF4-FFF2-40B4-BE49-F238E27FC236}">
                <a16:creationId xmlns:a16="http://schemas.microsoft.com/office/drawing/2014/main" id="{27EDE343-2CBF-6891-125F-6541EAF781E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5516563"/>
            <a:ext cx="431800" cy="144462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7917" name="Text Box 96">
            <a:extLst>
              <a:ext uri="{FF2B5EF4-FFF2-40B4-BE49-F238E27FC236}">
                <a16:creationId xmlns:a16="http://schemas.microsoft.com/office/drawing/2014/main" id="{4194197A-44CB-611C-5345-D4241F805F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0D4B6A60-FB81-135C-63F9-111BCB708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64579" name="Group 3">
            <a:extLst>
              <a:ext uri="{FF2B5EF4-FFF2-40B4-BE49-F238E27FC236}">
                <a16:creationId xmlns:a16="http://schemas.microsoft.com/office/drawing/2014/main" id="{CD013BDE-A81D-49DF-883A-56AB395922AE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6012" cy="4389441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8889" name="Line 42">
            <a:extLst>
              <a:ext uri="{FF2B5EF4-FFF2-40B4-BE49-F238E27FC236}">
                <a16:creationId xmlns:a16="http://schemas.microsoft.com/office/drawing/2014/main" id="{AD3521AF-47AD-5B6A-B829-18DE14D5E4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5805488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890" name="Line 43">
            <a:extLst>
              <a:ext uri="{FF2B5EF4-FFF2-40B4-BE49-F238E27FC236}">
                <a16:creationId xmlns:a16="http://schemas.microsoft.com/office/drawing/2014/main" id="{57F6BC45-E0E7-3D26-418D-B53148CF40D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891" name="Line 44">
            <a:extLst>
              <a:ext uri="{FF2B5EF4-FFF2-40B4-BE49-F238E27FC236}">
                <a16:creationId xmlns:a16="http://schemas.microsoft.com/office/drawing/2014/main" id="{BCCA379E-680C-04AD-91C5-28EB7EAD31C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892" name="Line 45">
            <a:extLst>
              <a:ext uri="{FF2B5EF4-FFF2-40B4-BE49-F238E27FC236}">
                <a16:creationId xmlns:a16="http://schemas.microsoft.com/office/drawing/2014/main" id="{FACB8384-F118-79ED-F665-C1F7E54F941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893" name="Line 46">
            <a:extLst>
              <a:ext uri="{FF2B5EF4-FFF2-40B4-BE49-F238E27FC236}">
                <a16:creationId xmlns:a16="http://schemas.microsoft.com/office/drawing/2014/main" id="{FE2889AB-1BE7-23C6-55F9-7E6CCABDE92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894" name="Line 47">
            <a:extLst>
              <a:ext uri="{FF2B5EF4-FFF2-40B4-BE49-F238E27FC236}">
                <a16:creationId xmlns:a16="http://schemas.microsoft.com/office/drawing/2014/main" id="{6497624C-3094-8C16-E5B2-87D00F7366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895" name="Line 48">
            <a:extLst>
              <a:ext uri="{FF2B5EF4-FFF2-40B4-BE49-F238E27FC236}">
                <a16:creationId xmlns:a16="http://schemas.microsoft.com/office/drawing/2014/main" id="{C389A0D9-7AE3-5229-33FE-722713E242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896" name="Line 49">
            <a:extLst>
              <a:ext uri="{FF2B5EF4-FFF2-40B4-BE49-F238E27FC236}">
                <a16:creationId xmlns:a16="http://schemas.microsoft.com/office/drawing/2014/main" id="{9B97D1BF-946E-FACD-D967-83E254222F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897" name="Text Box 50">
            <a:extLst>
              <a:ext uri="{FF2B5EF4-FFF2-40B4-BE49-F238E27FC236}">
                <a16:creationId xmlns:a16="http://schemas.microsoft.com/office/drawing/2014/main" id="{4B6B7C12-D664-63AD-1E81-58AE3D43E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580548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78898" name="Text Box 52">
            <a:extLst>
              <a:ext uri="{FF2B5EF4-FFF2-40B4-BE49-F238E27FC236}">
                <a16:creationId xmlns:a16="http://schemas.microsoft.com/office/drawing/2014/main" id="{8E7F7637-E733-A020-7E9C-335F3CEC160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78899" name="Text Box 53">
            <a:extLst>
              <a:ext uri="{FF2B5EF4-FFF2-40B4-BE49-F238E27FC236}">
                <a16:creationId xmlns:a16="http://schemas.microsoft.com/office/drawing/2014/main" id="{547274AA-90F6-1B11-75FB-2EC2DE1CFCE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78900" name="Text Box 54">
            <a:extLst>
              <a:ext uri="{FF2B5EF4-FFF2-40B4-BE49-F238E27FC236}">
                <a16:creationId xmlns:a16="http://schemas.microsoft.com/office/drawing/2014/main" id="{8A40CFD0-FE12-6DE3-DB22-7A326EEDADB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78901" name="Text Box 55">
            <a:extLst>
              <a:ext uri="{FF2B5EF4-FFF2-40B4-BE49-F238E27FC236}">
                <a16:creationId xmlns:a16="http://schemas.microsoft.com/office/drawing/2014/main" id="{6A143659-2554-5522-8145-F0DCBA12520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78902" name="Text Box 56">
            <a:extLst>
              <a:ext uri="{FF2B5EF4-FFF2-40B4-BE49-F238E27FC236}">
                <a16:creationId xmlns:a16="http://schemas.microsoft.com/office/drawing/2014/main" id="{69D1BA53-EBEF-4DF6-7AAF-E65D9749A54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78903" name="Line 57">
            <a:extLst>
              <a:ext uri="{FF2B5EF4-FFF2-40B4-BE49-F238E27FC236}">
                <a16:creationId xmlns:a16="http://schemas.microsoft.com/office/drawing/2014/main" id="{0C10BE38-CC97-CDA9-FE2A-99B68419A3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04" name="Line 58">
            <a:extLst>
              <a:ext uri="{FF2B5EF4-FFF2-40B4-BE49-F238E27FC236}">
                <a16:creationId xmlns:a16="http://schemas.microsoft.com/office/drawing/2014/main" id="{F15CD6EF-E7E8-DB49-DBD9-C4DEB13AF22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05" name="Text Box 59">
            <a:extLst>
              <a:ext uri="{FF2B5EF4-FFF2-40B4-BE49-F238E27FC236}">
                <a16:creationId xmlns:a16="http://schemas.microsoft.com/office/drawing/2014/main" id="{1C50CB84-DF5F-7A67-7C77-257A643C9ED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78906" name="Text Box 60">
            <a:extLst>
              <a:ext uri="{FF2B5EF4-FFF2-40B4-BE49-F238E27FC236}">
                <a16:creationId xmlns:a16="http://schemas.microsoft.com/office/drawing/2014/main" id="{693A8DC7-4F7A-1E9E-6652-7B30C73C58D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78907" name="Text Box 61">
            <a:extLst>
              <a:ext uri="{FF2B5EF4-FFF2-40B4-BE49-F238E27FC236}">
                <a16:creationId xmlns:a16="http://schemas.microsoft.com/office/drawing/2014/main" id="{976A8712-4996-7345-B1A9-99B9636D3F1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78908" name="Text Box 62">
            <a:extLst>
              <a:ext uri="{FF2B5EF4-FFF2-40B4-BE49-F238E27FC236}">
                <a16:creationId xmlns:a16="http://schemas.microsoft.com/office/drawing/2014/main" id="{990C509F-6423-B246-C896-52FE4F69FFE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78909" name="Line 63">
            <a:extLst>
              <a:ext uri="{FF2B5EF4-FFF2-40B4-BE49-F238E27FC236}">
                <a16:creationId xmlns:a16="http://schemas.microsoft.com/office/drawing/2014/main" id="{70699E2B-A6D6-6E45-B31F-F608F8B4A7CA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10" name="Line 64">
            <a:extLst>
              <a:ext uri="{FF2B5EF4-FFF2-40B4-BE49-F238E27FC236}">
                <a16:creationId xmlns:a16="http://schemas.microsoft.com/office/drawing/2014/main" id="{4EFA4C0F-D608-0DF6-89BB-65B3ECC4035E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11" name="Text Box 65">
            <a:extLst>
              <a:ext uri="{FF2B5EF4-FFF2-40B4-BE49-F238E27FC236}">
                <a16:creationId xmlns:a16="http://schemas.microsoft.com/office/drawing/2014/main" id="{C4E5FB78-1724-73E3-1ACA-72461F73869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78912" name="Line 66">
            <a:extLst>
              <a:ext uri="{FF2B5EF4-FFF2-40B4-BE49-F238E27FC236}">
                <a16:creationId xmlns:a16="http://schemas.microsoft.com/office/drawing/2014/main" id="{E372E4C2-2F79-F34D-A45E-3D3E80850C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6813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13" name="Line 67">
            <a:extLst>
              <a:ext uri="{FF2B5EF4-FFF2-40B4-BE49-F238E27FC236}">
                <a16:creationId xmlns:a16="http://schemas.microsoft.com/office/drawing/2014/main" id="{227FAB82-2FD1-F6BE-6203-E097149801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4451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14" name="Line 68">
            <a:extLst>
              <a:ext uri="{FF2B5EF4-FFF2-40B4-BE49-F238E27FC236}">
                <a16:creationId xmlns:a16="http://schemas.microsoft.com/office/drawing/2014/main" id="{D260932A-D8AA-0593-3C57-FDAF135E51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7244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15" name="Line 69">
            <a:extLst>
              <a:ext uri="{FF2B5EF4-FFF2-40B4-BE49-F238E27FC236}">
                <a16:creationId xmlns:a16="http://schemas.microsoft.com/office/drawing/2014/main" id="{C2B2080B-2E59-CFE6-29F7-03ABED893A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0052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16" name="Line 70">
            <a:extLst>
              <a:ext uri="{FF2B5EF4-FFF2-40B4-BE49-F238E27FC236}">
                <a16:creationId xmlns:a16="http://schemas.microsoft.com/office/drawing/2014/main" id="{7D804D79-1EA0-2408-96FF-3BB1ABDDA0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17" name="Text Box 71">
            <a:extLst>
              <a:ext uri="{FF2B5EF4-FFF2-40B4-BE49-F238E27FC236}">
                <a16:creationId xmlns:a16="http://schemas.microsoft.com/office/drawing/2014/main" id="{5EFE868A-0A69-A4B7-9C2A-D3DDB10CF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78918" name="Text Box 72">
            <a:extLst>
              <a:ext uri="{FF2B5EF4-FFF2-40B4-BE49-F238E27FC236}">
                <a16:creationId xmlns:a16="http://schemas.microsoft.com/office/drawing/2014/main" id="{72014C52-A809-DA85-E029-E09EB9335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78919" name="Text Box 73">
            <a:extLst>
              <a:ext uri="{FF2B5EF4-FFF2-40B4-BE49-F238E27FC236}">
                <a16:creationId xmlns:a16="http://schemas.microsoft.com/office/drawing/2014/main" id="{0451B881-2FC3-6100-3FE6-407E54079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78920" name="Text Box 74">
            <a:extLst>
              <a:ext uri="{FF2B5EF4-FFF2-40B4-BE49-F238E27FC236}">
                <a16:creationId xmlns:a16="http://schemas.microsoft.com/office/drawing/2014/main" id="{A60CA5C8-FCDF-04B9-2BE3-B237C5A22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78921" name="Line 75">
            <a:extLst>
              <a:ext uri="{FF2B5EF4-FFF2-40B4-BE49-F238E27FC236}">
                <a16:creationId xmlns:a16="http://schemas.microsoft.com/office/drawing/2014/main" id="{7B18BA27-03EF-024A-ACDB-16F545739E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0847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22" name="Line 76">
            <a:extLst>
              <a:ext uri="{FF2B5EF4-FFF2-40B4-BE49-F238E27FC236}">
                <a16:creationId xmlns:a16="http://schemas.microsoft.com/office/drawing/2014/main" id="{B4F2B2CE-E4A7-01B7-0125-D9B37B421E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364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23" name="Line 77">
            <a:extLst>
              <a:ext uri="{FF2B5EF4-FFF2-40B4-BE49-F238E27FC236}">
                <a16:creationId xmlns:a16="http://schemas.microsoft.com/office/drawing/2014/main" id="{AE0AED7E-861E-C690-C8F0-B0B3A2EF73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6449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24" name="Text Box 78">
            <a:extLst>
              <a:ext uri="{FF2B5EF4-FFF2-40B4-BE49-F238E27FC236}">
                <a16:creationId xmlns:a16="http://schemas.microsoft.com/office/drawing/2014/main" id="{976C76E1-5E47-C4E9-C5EF-9B1EA6515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78925" name="Text Box 79">
            <a:extLst>
              <a:ext uri="{FF2B5EF4-FFF2-40B4-BE49-F238E27FC236}">
                <a16:creationId xmlns:a16="http://schemas.microsoft.com/office/drawing/2014/main" id="{8B08A926-70AD-1D69-E684-2E4FA659B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78926" name="Text Box 80">
            <a:extLst>
              <a:ext uri="{FF2B5EF4-FFF2-40B4-BE49-F238E27FC236}">
                <a16:creationId xmlns:a16="http://schemas.microsoft.com/office/drawing/2014/main" id="{9724349E-17AF-AABB-3B1E-946295039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78927" name="Text Box 81">
            <a:extLst>
              <a:ext uri="{FF2B5EF4-FFF2-40B4-BE49-F238E27FC236}">
                <a16:creationId xmlns:a16="http://schemas.microsoft.com/office/drawing/2014/main" id="{B4884E9F-7BF3-C3B2-8492-2680E5EF9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78928" name="Text Box 82">
            <a:extLst>
              <a:ext uri="{FF2B5EF4-FFF2-40B4-BE49-F238E27FC236}">
                <a16:creationId xmlns:a16="http://schemas.microsoft.com/office/drawing/2014/main" id="{D9F3BAD9-3F12-90CE-6CDA-CB3E80AD0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78929" name="Text Box 83">
            <a:extLst>
              <a:ext uri="{FF2B5EF4-FFF2-40B4-BE49-F238E27FC236}">
                <a16:creationId xmlns:a16="http://schemas.microsoft.com/office/drawing/2014/main" id="{17F4D439-BC32-726F-BA97-7823A9619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979613"/>
            <a:ext cx="608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78930" name="Line 84">
            <a:extLst>
              <a:ext uri="{FF2B5EF4-FFF2-40B4-BE49-F238E27FC236}">
                <a16:creationId xmlns:a16="http://schemas.microsoft.com/office/drawing/2014/main" id="{35D1B881-22E5-B973-7E7D-15DAFA449D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92417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31" name="Line 85">
            <a:extLst>
              <a:ext uri="{FF2B5EF4-FFF2-40B4-BE49-F238E27FC236}">
                <a16:creationId xmlns:a16="http://schemas.microsoft.com/office/drawing/2014/main" id="{B319E70C-DB6C-3881-80B1-269E8F2DBD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56381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32" name="Line 86">
            <a:extLst>
              <a:ext uri="{FF2B5EF4-FFF2-40B4-BE49-F238E27FC236}">
                <a16:creationId xmlns:a16="http://schemas.microsoft.com/office/drawing/2014/main" id="{97925951-2363-5C39-86DC-7EF9CBE21D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205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33" name="Text Box 87">
            <a:extLst>
              <a:ext uri="{FF2B5EF4-FFF2-40B4-BE49-F238E27FC236}">
                <a16:creationId xmlns:a16="http://schemas.microsoft.com/office/drawing/2014/main" id="{7FFE6F8D-8DB5-83D6-4451-0916D9B60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6313" y="1438275"/>
            <a:ext cx="4178300" cy="1193800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I det intervallet ]160,165] er den kumulerede interval-frekvens 18,5%. Der sker en stigning i intervallet fra 7,4% til 18,5%</a:t>
            </a:r>
          </a:p>
        </p:txBody>
      </p:sp>
      <p:sp>
        <p:nvSpPr>
          <p:cNvPr id="78934" name="Line 88">
            <a:extLst>
              <a:ext uri="{FF2B5EF4-FFF2-40B4-BE49-F238E27FC236}">
                <a16:creationId xmlns:a16="http://schemas.microsoft.com/office/drawing/2014/main" id="{23015362-3622-1033-6A27-85BFA891B2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35" name="Line 89">
            <a:extLst>
              <a:ext uri="{FF2B5EF4-FFF2-40B4-BE49-F238E27FC236}">
                <a16:creationId xmlns:a16="http://schemas.microsoft.com/office/drawing/2014/main" id="{A0D1E20D-3C13-BA64-5296-9AFC8491B8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24525" y="2781300"/>
            <a:ext cx="287338" cy="237648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36" name="Text Box 90">
            <a:extLst>
              <a:ext uri="{FF2B5EF4-FFF2-40B4-BE49-F238E27FC236}">
                <a16:creationId xmlns:a16="http://schemas.microsoft.com/office/drawing/2014/main" id="{114FD46D-9860-4F17-5777-9E9B7C5AD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655763" cy="369887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2. diagram</a:t>
            </a:r>
          </a:p>
        </p:txBody>
      </p:sp>
      <p:sp>
        <p:nvSpPr>
          <p:cNvPr id="78937" name="Oval 92">
            <a:extLst>
              <a:ext uri="{FF2B5EF4-FFF2-40B4-BE49-F238E27FC236}">
                <a16:creationId xmlns:a16="http://schemas.microsoft.com/office/drawing/2014/main" id="{CA68A732-92EC-5335-8BDC-B8C179AA0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25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8938" name="Line 93">
            <a:extLst>
              <a:ext uri="{FF2B5EF4-FFF2-40B4-BE49-F238E27FC236}">
                <a16:creationId xmlns:a16="http://schemas.microsoft.com/office/drawing/2014/main" id="{C422F1E2-14AE-90B0-B99A-E266163255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39" name="Oval 94">
            <a:extLst>
              <a:ext uri="{FF2B5EF4-FFF2-40B4-BE49-F238E27FC236}">
                <a16:creationId xmlns:a16="http://schemas.microsoft.com/office/drawing/2014/main" id="{A04AB5FF-1CD6-3702-02CF-E238CA34F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1313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8940" name="Line 95">
            <a:extLst>
              <a:ext uri="{FF2B5EF4-FFF2-40B4-BE49-F238E27FC236}">
                <a16:creationId xmlns:a16="http://schemas.microsoft.com/office/drawing/2014/main" id="{878CCB31-47D0-8FF6-01EA-420F5E870F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41" name="Oval 96">
            <a:extLst>
              <a:ext uri="{FF2B5EF4-FFF2-40B4-BE49-F238E27FC236}">
                <a16:creationId xmlns:a16="http://schemas.microsoft.com/office/drawing/2014/main" id="{FF31005A-DC0F-EE82-B277-20C60EF53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8942" name="Line 97">
            <a:extLst>
              <a:ext uri="{FF2B5EF4-FFF2-40B4-BE49-F238E27FC236}">
                <a16:creationId xmlns:a16="http://schemas.microsoft.com/office/drawing/2014/main" id="{959BC337-38C1-41D3-AB4A-B53772ACFB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5157788"/>
            <a:ext cx="431800" cy="3587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8943" name="Text Box 98">
            <a:extLst>
              <a:ext uri="{FF2B5EF4-FFF2-40B4-BE49-F238E27FC236}">
                <a16:creationId xmlns:a16="http://schemas.microsoft.com/office/drawing/2014/main" id="{8B810927-DFEE-58CE-3851-5FFBDBEF9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653224BF-58E5-9F58-0C75-DAB89706F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71747" name="Group 3">
            <a:extLst>
              <a:ext uri="{FF2B5EF4-FFF2-40B4-BE49-F238E27FC236}">
                <a16:creationId xmlns:a16="http://schemas.microsoft.com/office/drawing/2014/main" id="{BBAE2640-6DBC-49FE-BF35-DB1F5FB8F508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6012" cy="4389441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9913" name="Line 41">
            <a:extLst>
              <a:ext uri="{FF2B5EF4-FFF2-40B4-BE49-F238E27FC236}">
                <a16:creationId xmlns:a16="http://schemas.microsoft.com/office/drawing/2014/main" id="{4CEB072C-777A-7128-D159-15B1B4C3EDB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5805488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14" name="Line 42">
            <a:extLst>
              <a:ext uri="{FF2B5EF4-FFF2-40B4-BE49-F238E27FC236}">
                <a16:creationId xmlns:a16="http://schemas.microsoft.com/office/drawing/2014/main" id="{7E8447AE-F558-6D6E-6056-06F133A51F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15" name="Line 43">
            <a:extLst>
              <a:ext uri="{FF2B5EF4-FFF2-40B4-BE49-F238E27FC236}">
                <a16:creationId xmlns:a16="http://schemas.microsoft.com/office/drawing/2014/main" id="{BF732652-F90D-DE00-0E9C-1283F13316A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16" name="Line 44">
            <a:extLst>
              <a:ext uri="{FF2B5EF4-FFF2-40B4-BE49-F238E27FC236}">
                <a16:creationId xmlns:a16="http://schemas.microsoft.com/office/drawing/2014/main" id="{59322358-A27E-500E-9031-0A88C84C3B0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17" name="Line 45">
            <a:extLst>
              <a:ext uri="{FF2B5EF4-FFF2-40B4-BE49-F238E27FC236}">
                <a16:creationId xmlns:a16="http://schemas.microsoft.com/office/drawing/2014/main" id="{D0FEAFFB-1821-3FEC-48FD-DDE542F93F2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18" name="Line 46">
            <a:extLst>
              <a:ext uri="{FF2B5EF4-FFF2-40B4-BE49-F238E27FC236}">
                <a16:creationId xmlns:a16="http://schemas.microsoft.com/office/drawing/2014/main" id="{E8509B5F-3A13-7682-A59F-F5F4D308326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19" name="Line 47">
            <a:extLst>
              <a:ext uri="{FF2B5EF4-FFF2-40B4-BE49-F238E27FC236}">
                <a16:creationId xmlns:a16="http://schemas.microsoft.com/office/drawing/2014/main" id="{EC071744-A50B-C68C-57E9-F0E00B26C8F8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20" name="Line 48">
            <a:extLst>
              <a:ext uri="{FF2B5EF4-FFF2-40B4-BE49-F238E27FC236}">
                <a16:creationId xmlns:a16="http://schemas.microsoft.com/office/drawing/2014/main" id="{CDAFBD47-BFB9-E506-13DB-8E755E5ADB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21" name="Text Box 49">
            <a:extLst>
              <a:ext uri="{FF2B5EF4-FFF2-40B4-BE49-F238E27FC236}">
                <a16:creationId xmlns:a16="http://schemas.microsoft.com/office/drawing/2014/main" id="{F0CE98B3-8D3E-7D3F-3F1D-873C15F8F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580548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79922" name="Text Box 51">
            <a:extLst>
              <a:ext uri="{FF2B5EF4-FFF2-40B4-BE49-F238E27FC236}">
                <a16:creationId xmlns:a16="http://schemas.microsoft.com/office/drawing/2014/main" id="{7538F1A2-373C-4568-6B6B-FF36F381272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79923" name="Text Box 52">
            <a:extLst>
              <a:ext uri="{FF2B5EF4-FFF2-40B4-BE49-F238E27FC236}">
                <a16:creationId xmlns:a16="http://schemas.microsoft.com/office/drawing/2014/main" id="{7BE3F331-B2DE-FF2B-F90F-56EF66CFE61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79924" name="Text Box 53">
            <a:extLst>
              <a:ext uri="{FF2B5EF4-FFF2-40B4-BE49-F238E27FC236}">
                <a16:creationId xmlns:a16="http://schemas.microsoft.com/office/drawing/2014/main" id="{61A77AAB-DE5E-A1DB-2350-2EBCBF75FFF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79925" name="Text Box 54">
            <a:extLst>
              <a:ext uri="{FF2B5EF4-FFF2-40B4-BE49-F238E27FC236}">
                <a16:creationId xmlns:a16="http://schemas.microsoft.com/office/drawing/2014/main" id="{21E203C6-8319-0C65-2E8C-0F5EF06B01C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79926" name="Text Box 55">
            <a:extLst>
              <a:ext uri="{FF2B5EF4-FFF2-40B4-BE49-F238E27FC236}">
                <a16:creationId xmlns:a16="http://schemas.microsoft.com/office/drawing/2014/main" id="{41860E3B-A561-55D0-1FFF-614BFF11D57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79927" name="Line 56">
            <a:extLst>
              <a:ext uri="{FF2B5EF4-FFF2-40B4-BE49-F238E27FC236}">
                <a16:creationId xmlns:a16="http://schemas.microsoft.com/office/drawing/2014/main" id="{8CCDB7B4-3BCE-93D8-1F60-151ACB67B8C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28" name="Line 57">
            <a:extLst>
              <a:ext uri="{FF2B5EF4-FFF2-40B4-BE49-F238E27FC236}">
                <a16:creationId xmlns:a16="http://schemas.microsoft.com/office/drawing/2014/main" id="{6B4A970B-DDF4-76A3-43E7-76A499C76BB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29" name="Text Box 58">
            <a:extLst>
              <a:ext uri="{FF2B5EF4-FFF2-40B4-BE49-F238E27FC236}">
                <a16:creationId xmlns:a16="http://schemas.microsoft.com/office/drawing/2014/main" id="{7E83FF37-300C-21C4-808A-3885AE1345A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79930" name="Text Box 59">
            <a:extLst>
              <a:ext uri="{FF2B5EF4-FFF2-40B4-BE49-F238E27FC236}">
                <a16:creationId xmlns:a16="http://schemas.microsoft.com/office/drawing/2014/main" id="{8A0F7A87-FEFD-D401-93FC-8609F4C3D25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79931" name="Text Box 60">
            <a:extLst>
              <a:ext uri="{FF2B5EF4-FFF2-40B4-BE49-F238E27FC236}">
                <a16:creationId xmlns:a16="http://schemas.microsoft.com/office/drawing/2014/main" id="{A207AD04-EB06-05F0-6F1F-4E851A99600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79932" name="Text Box 61">
            <a:extLst>
              <a:ext uri="{FF2B5EF4-FFF2-40B4-BE49-F238E27FC236}">
                <a16:creationId xmlns:a16="http://schemas.microsoft.com/office/drawing/2014/main" id="{261988DD-B1B9-3CBF-DEC0-791EBD2570E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79933" name="Line 62">
            <a:extLst>
              <a:ext uri="{FF2B5EF4-FFF2-40B4-BE49-F238E27FC236}">
                <a16:creationId xmlns:a16="http://schemas.microsoft.com/office/drawing/2014/main" id="{0ACC3060-3EC5-A0B5-D977-199F6C51875B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34" name="Line 63">
            <a:extLst>
              <a:ext uri="{FF2B5EF4-FFF2-40B4-BE49-F238E27FC236}">
                <a16:creationId xmlns:a16="http://schemas.microsoft.com/office/drawing/2014/main" id="{1BC7BD69-9424-B186-3963-8F8CDCCCF243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35" name="Text Box 64">
            <a:extLst>
              <a:ext uri="{FF2B5EF4-FFF2-40B4-BE49-F238E27FC236}">
                <a16:creationId xmlns:a16="http://schemas.microsoft.com/office/drawing/2014/main" id="{9395E13C-A644-A02B-A3CF-A097DED07AB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79936" name="Line 65">
            <a:extLst>
              <a:ext uri="{FF2B5EF4-FFF2-40B4-BE49-F238E27FC236}">
                <a16:creationId xmlns:a16="http://schemas.microsoft.com/office/drawing/2014/main" id="{4DF4DD92-6031-72B6-40EA-8E88F5E1F8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6813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37" name="Line 66">
            <a:extLst>
              <a:ext uri="{FF2B5EF4-FFF2-40B4-BE49-F238E27FC236}">
                <a16:creationId xmlns:a16="http://schemas.microsoft.com/office/drawing/2014/main" id="{F42651FF-9A1C-A421-F05C-9041771235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4451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38" name="Line 67">
            <a:extLst>
              <a:ext uri="{FF2B5EF4-FFF2-40B4-BE49-F238E27FC236}">
                <a16:creationId xmlns:a16="http://schemas.microsoft.com/office/drawing/2014/main" id="{1E5AD14A-F2DD-8C05-4409-1575AEA4F4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7244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39" name="Line 68">
            <a:extLst>
              <a:ext uri="{FF2B5EF4-FFF2-40B4-BE49-F238E27FC236}">
                <a16:creationId xmlns:a16="http://schemas.microsoft.com/office/drawing/2014/main" id="{5BE38423-AE82-9C84-D192-DA9C8E51EE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0052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40" name="Line 69">
            <a:extLst>
              <a:ext uri="{FF2B5EF4-FFF2-40B4-BE49-F238E27FC236}">
                <a16:creationId xmlns:a16="http://schemas.microsoft.com/office/drawing/2014/main" id="{667B2D78-1BE4-79BD-9482-C89F93C7BA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41" name="Text Box 70">
            <a:extLst>
              <a:ext uri="{FF2B5EF4-FFF2-40B4-BE49-F238E27FC236}">
                <a16:creationId xmlns:a16="http://schemas.microsoft.com/office/drawing/2014/main" id="{3758A496-498E-D31A-065F-7F1245C3B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79942" name="Text Box 71">
            <a:extLst>
              <a:ext uri="{FF2B5EF4-FFF2-40B4-BE49-F238E27FC236}">
                <a16:creationId xmlns:a16="http://schemas.microsoft.com/office/drawing/2014/main" id="{75920BE5-D6C7-07A5-2200-B87EBCAE4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79943" name="Text Box 72">
            <a:extLst>
              <a:ext uri="{FF2B5EF4-FFF2-40B4-BE49-F238E27FC236}">
                <a16:creationId xmlns:a16="http://schemas.microsoft.com/office/drawing/2014/main" id="{A690620B-A4A2-2F70-44EE-2F3A87D86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79944" name="Text Box 73">
            <a:extLst>
              <a:ext uri="{FF2B5EF4-FFF2-40B4-BE49-F238E27FC236}">
                <a16:creationId xmlns:a16="http://schemas.microsoft.com/office/drawing/2014/main" id="{697A1216-9C2E-36A7-71D2-9C57502CC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79945" name="Line 74">
            <a:extLst>
              <a:ext uri="{FF2B5EF4-FFF2-40B4-BE49-F238E27FC236}">
                <a16:creationId xmlns:a16="http://schemas.microsoft.com/office/drawing/2014/main" id="{7ABEAC83-6C66-D0B3-1568-82251CE97B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0847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46" name="Line 75">
            <a:extLst>
              <a:ext uri="{FF2B5EF4-FFF2-40B4-BE49-F238E27FC236}">
                <a16:creationId xmlns:a16="http://schemas.microsoft.com/office/drawing/2014/main" id="{7C2E012D-56A5-A9BE-CF78-52745CFD11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364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47" name="Line 76">
            <a:extLst>
              <a:ext uri="{FF2B5EF4-FFF2-40B4-BE49-F238E27FC236}">
                <a16:creationId xmlns:a16="http://schemas.microsoft.com/office/drawing/2014/main" id="{7661FE99-6C70-067A-905F-EACA7148E4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6449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48" name="Text Box 77">
            <a:extLst>
              <a:ext uri="{FF2B5EF4-FFF2-40B4-BE49-F238E27FC236}">
                <a16:creationId xmlns:a16="http://schemas.microsoft.com/office/drawing/2014/main" id="{E0FBE420-C2BC-6FFF-83B3-742FC2158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79949" name="Text Box 78">
            <a:extLst>
              <a:ext uri="{FF2B5EF4-FFF2-40B4-BE49-F238E27FC236}">
                <a16:creationId xmlns:a16="http://schemas.microsoft.com/office/drawing/2014/main" id="{EA618ACE-48F7-30B2-AC11-DEEC4A1FE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79950" name="Text Box 79">
            <a:extLst>
              <a:ext uri="{FF2B5EF4-FFF2-40B4-BE49-F238E27FC236}">
                <a16:creationId xmlns:a16="http://schemas.microsoft.com/office/drawing/2014/main" id="{6C2179D2-B678-A695-F209-4E384FEA5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79951" name="Text Box 80">
            <a:extLst>
              <a:ext uri="{FF2B5EF4-FFF2-40B4-BE49-F238E27FC236}">
                <a16:creationId xmlns:a16="http://schemas.microsoft.com/office/drawing/2014/main" id="{8E89C25B-E96D-C888-1536-F45328069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79952" name="Text Box 81">
            <a:extLst>
              <a:ext uri="{FF2B5EF4-FFF2-40B4-BE49-F238E27FC236}">
                <a16:creationId xmlns:a16="http://schemas.microsoft.com/office/drawing/2014/main" id="{32CEA22D-1319-E7E9-CB1A-5FDAEFC84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79953" name="Text Box 82">
            <a:extLst>
              <a:ext uri="{FF2B5EF4-FFF2-40B4-BE49-F238E27FC236}">
                <a16:creationId xmlns:a16="http://schemas.microsoft.com/office/drawing/2014/main" id="{B7DBCD45-56AF-D81E-F0C1-DC69BD9C9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979613"/>
            <a:ext cx="608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79954" name="Line 83">
            <a:extLst>
              <a:ext uri="{FF2B5EF4-FFF2-40B4-BE49-F238E27FC236}">
                <a16:creationId xmlns:a16="http://schemas.microsoft.com/office/drawing/2014/main" id="{1E3F96C1-37E2-F38B-268F-97D71FEBAB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92417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55" name="Line 84">
            <a:extLst>
              <a:ext uri="{FF2B5EF4-FFF2-40B4-BE49-F238E27FC236}">
                <a16:creationId xmlns:a16="http://schemas.microsoft.com/office/drawing/2014/main" id="{58240BDE-DAD7-5A26-7BB6-CBDBFD06C7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56381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56" name="Line 85">
            <a:extLst>
              <a:ext uri="{FF2B5EF4-FFF2-40B4-BE49-F238E27FC236}">
                <a16:creationId xmlns:a16="http://schemas.microsoft.com/office/drawing/2014/main" id="{2D3D67BD-B834-983B-D7D6-60F4DEEF45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205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57" name="Text Box 86">
            <a:extLst>
              <a:ext uri="{FF2B5EF4-FFF2-40B4-BE49-F238E27FC236}">
                <a16:creationId xmlns:a16="http://schemas.microsoft.com/office/drawing/2014/main" id="{82698755-C62A-79E4-0A26-5466236B4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6313" y="1438275"/>
            <a:ext cx="4178300" cy="644525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I intervallet ]190,195] sker en stigning i fra 92,6% til 100%</a:t>
            </a:r>
          </a:p>
        </p:txBody>
      </p:sp>
      <p:sp>
        <p:nvSpPr>
          <p:cNvPr id="79958" name="Line 87">
            <a:extLst>
              <a:ext uri="{FF2B5EF4-FFF2-40B4-BE49-F238E27FC236}">
                <a16:creationId xmlns:a16="http://schemas.microsoft.com/office/drawing/2014/main" id="{8687CDA7-3380-DB90-EA49-E2F9721134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59" name="Text Box 88">
            <a:extLst>
              <a:ext uri="{FF2B5EF4-FFF2-40B4-BE49-F238E27FC236}">
                <a16:creationId xmlns:a16="http://schemas.microsoft.com/office/drawing/2014/main" id="{7F321A4D-BEDF-320B-0955-16C19B4EA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655763" cy="369887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2. diagram</a:t>
            </a:r>
          </a:p>
        </p:txBody>
      </p:sp>
      <p:sp>
        <p:nvSpPr>
          <p:cNvPr id="79960" name="Oval 90">
            <a:extLst>
              <a:ext uri="{FF2B5EF4-FFF2-40B4-BE49-F238E27FC236}">
                <a16:creationId xmlns:a16="http://schemas.microsoft.com/office/drawing/2014/main" id="{D13D177C-1093-0726-0615-3A03B21AB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25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9961" name="Line 91">
            <a:extLst>
              <a:ext uri="{FF2B5EF4-FFF2-40B4-BE49-F238E27FC236}">
                <a16:creationId xmlns:a16="http://schemas.microsoft.com/office/drawing/2014/main" id="{3F9AACD6-3B31-858E-EEAE-24E48A72B8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62" name="Oval 92">
            <a:extLst>
              <a:ext uri="{FF2B5EF4-FFF2-40B4-BE49-F238E27FC236}">
                <a16:creationId xmlns:a16="http://schemas.microsoft.com/office/drawing/2014/main" id="{807B6913-042A-994E-B734-DA8DBEAF9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1313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9963" name="Line 93">
            <a:extLst>
              <a:ext uri="{FF2B5EF4-FFF2-40B4-BE49-F238E27FC236}">
                <a16:creationId xmlns:a16="http://schemas.microsoft.com/office/drawing/2014/main" id="{9970CA44-0681-A94F-911D-FED1957330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64" name="Oval 94">
            <a:extLst>
              <a:ext uri="{FF2B5EF4-FFF2-40B4-BE49-F238E27FC236}">
                <a16:creationId xmlns:a16="http://schemas.microsoft.com/office/drawing/2014/main" id="{DAAC656F-EAF3-F4C0-3057-FBB891781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9965" name="Line 95">
            <a:extLst>
              <a:ext uri="{FF2B5EF4-FFF2-40B4-BE49-F238E27FC236}">
                <a16:creationId xmlns:a16="http://schemas.microsoft.com/office/drawing/2014/main" id="{9AEED35D-F72D-EB63-3AA7-477FDAB52D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66" name="Oval 96">
            <a:extLst>
              <a:ext uri="{FF2B5EF4-FFF2-40B4-BE49-F238E27FC236}">
                <a16:creationId xmlns:a16="http://schemas.microsoft.com/office/drawing/2014/main" id="{D68BCCB7-06D0-60CD-7CAE-C8E4CE349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7613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9967" name="Line 97">
            <a:extLst>
              <a:ext uri="{FF2B5EF4-FFF2-40B4-BE49-F238E27FC236}">
                <a16:creationId xmlns:a16="http://schemas.microsoft.com/office/drawing/2014/main" id="{3CBC0355-97B8-2E73-C73A-ED72403778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67400" y="4437063"/>
            <a:ext cx="433388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68" name="Oval 98">
            <a:extLst>
              <a:ext uri="{FF2B5EF4-FFF2-40B4-BE49-F238E27FC236}">
                <a16:creationId xmlns:a16="http://schemas.microsoft.com/office/drawing/2014/main" id="{188BB858-C902-69D5-5CB6-CC64E7756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9413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9969" name="Line 99">
            <a:extLst>
              <a:ext uri="{FF2B5EF4-FFF2-40B4-BE49-F238E27FC236}">
                <a16:creationId xmlns:a16="http://schemas.microsoft.com/office/drawing/2014/main" id="{9C45CD15-2252-03DA-0DC9-42C65BBA5C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00788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70" name="Text Box 100">
            <a:extLst>
              <a:ext uri="{FF2B5EF4-FFF2-40B4-BE49-F238E27FC236}">
                <a16:creationId xmlns:a16="http://schemas.microsoft.com/office/drawing/2014/main" id="{0BC1706A-62E2-FE05-2C74-05B26A861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79971" name="Oval 102">
            <a:extLst>
              <a:ext uri="{FF2B5EF4-FFF2-40B4-BE49-F238E27FC236}">
                <a16:creationId xmlns:a16="http://schemas.microsoft.com/office/drawing/2014/main" id="{F22C738E-CDA8-804F-288B-C4E4D5F0D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6613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79972" name="Line 103">
            <a:extLst>
              <a:ext uri="{FF2B5EF4-FFF2-40B4-BE49-F238E27FC236}">
                <a16:creationId xmlns:a16="http://schemas.microsoft.com/office/drawing/2014/main" id="{53F7746C-4F05-4CAA-1725-7CFB197708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2588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73" name="Line 104">
            <a:extLst>
              <a:ext uri="{FF2B5EF4-FFF2-40B4-BE49-F238E27FC236}">
                <a16:creationId xmlns:a16="http://schemas.microsoft.com/office/drawing/2014/main" id="{17A98C10-FDEB-6FCA-3811-32247F6138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4388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74" name="Line 105">
            <a:extLst>
              <a:ext uri="{FF2B5EF4-FFF2-40B4-BE49-F238E27FC236}">
                <a16:creationId xmlns:a16="http://schemas.microsoft.com/office/drawing/2014/main" id="{E9966A24-D610-EAEB-D041-006E327545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96188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9975" name="Line 106">
            <a:extLst>
              <a:ext uri="{FF2B5EF4-FFF2-40B4-BE49-F238E27FC236}">
                <a16:creationId xmlns:a16="http://schemas.microsoft.com/office/drawing/2014/main" id="{57FF0210-5507-B5DE-19DB-6C84859C7D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27988" y="2205038"/>
            <a:ext cx="431800" cy="287337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D6133F72-DA2A-845F-B202-F5172EB7A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70723" name="Group 3">
            <a:extLst>
              <a:ext uri="{FF2B5EF4-FFF2-40B4-BE49-F238E27FC236}">
                <a16:creationId xmlns:a16="http://schemas.microsoft.com/office/drawing/2014/main" id="{1B6B83B4-6F12-470C-9AC7-4BE4BDFD62CC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6012" cy="4389441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0937" name="Line 41">
            <a:extLst>
              <a:ext uri="{FF2B5EF4-FFF2-40B4-BE49-F238E27FC236}">
                <a16:creationId xmlns:a16="http://schemas.microsoft.com/office/drawing/2014/main" id="{1DD947FD-E200-27CB-15A9-D02EA104716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5805488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38" name="Line 42">
            <a:extLst>
              <a:ext uri="{FF2B5EF4-FFF2-40B4-BE49-F238E27FC236}">
                <a16:creationId xmlns:a16="http://schemas.microsoft.com/office/drawing/2014/main" id="{8E62D1F2-1FCF-379E-96EA-1771994754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39" name="Line 43">
            <a:extLst>
              <a:ext uri="{FF2B5EF4-FFF2-40B4-BE49-F238E27FC236}">
                <a16:creationId xmlns:a16="http://schemas.microsoft.com/office/drawing/2014/main" id="{EA680391-DB84-EC94-07AC-360097DC0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40" name="Line 44">
            <a:extLst>
              <a:ext uri="{FF2B5EF4-FFF2-40B4-BE49-F238E27FC236}">
                <a16:creationId xmlns:a16="http://schemas.microsoft.com/office/drawing/2014/main" id="{8FF3EBD5-BD2E-17BE-8A0F-73F99D199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41" name="Line 45">
            <a:extLst>
              <a:ext uri="{FF2B5EF4-FFF2-40B4-BE49-F238E27FC236}">
                <a16:creationId xmlns:a16="http://schemas.microsoft.com/office/drawing/2014/main" id="{40C9118A-5329-6DEA-011F-B6ABEFB796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42" name="Line 46">
            <a:extLst>
              <a:ext uri="{FF2B5EF4-FFF2-40B4-BE49-F238E27FC236}">
                <a16:creationId xmlns:a16="http://schemas.microsoft.com/office/drawing/2014/main" id="{8DCF2310-BDAB-9D45-ACB1-1D22B041724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43" name="Line 47">
            <a:extLst>
              <a:ext uri="{FF2B5EF4-FFF2-40B4-BE49-F238E27FC236}">
                <a16:creationId xmlns:a16="http://schemas.microsoft.com/office/drawing/2014/main" id="{3383CC5F-5E91-B371-1941-315D765FAF7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44" name="Line 48">
            <a:extLst>
              <a:ext uri="{FF2B5EF4-FFF2-40B4-BE49-F238E27FC236}">
                <a16:creationId xmlns:a16="http://schemas.microsoft.com/office/drawing/2014/main" id="{AAD2D6ED-D524-FE66-15B8-E2DF10550E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45" name="Text Box 49">
            <a:extLst>
              <a:ext uri="{FF2B5EF4-FFF2-40B4-BE49-F238E27FC236}">
                <a16:creationId xmlns:a16="http://schemas.microsoft.com/office/drawing/2014/main" id="{1EC369CA-5308-50D2-C56B-DE889CA5B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580548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80946" name="Text Box 51">
            <a:extLst>
              <a:ext uri="{FF2B5EF4-FFF2-40B4-BE49-F238E27FC236}">
                <a16:creationId xmlns:a16="http://schemas.microsoft.com/office/drawing/2014/main" id="{9799B162-802C-8503-4995-05700248536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80947" name="Text Box 52">
            <a:extLst>
              <a:ext uri="{FF2B5EF4-FFF2-40B4-BE49-F238E27FC236}">
                <a16:creationId xmlns:a16="http://schemas.microsoft.com/office/drawing/2014/main" id="{CC1C567D-D7AA-46C4-1028-C41B02EBAD2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80948" name="Text Box 53">
            <a:extLst>
              <a:ext uri="{FF2B5EF4-FFF2-40B4-BE49-F238E27FC236}">
                <a16:creationId xmlns:a16="http://schemas.microsoft.com/office/drawing/2014/main" id="{EB79D61F-E13E-E8F8-F5E0-6CC553B6FAE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80949" name="Text Box 54">
            <a:extLst>
              <a:ext uri="{FF2B5EF4-FFF2-40B4-BE49-F238E27FC236}">
                <a16:creationId xmlns:a16="http://schemas.microsoft.com/office/drawing/2014/main" id="{5B630766-360B-1D53-0423-47AB0EE9A6E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80950" name="Text Box 55">
            <a:extLst>
              <a:ext uri="{FF2B5EF4-FFF2-40B4-BE49-F238E27FC236}">
                <a16:creationId xmlns:a16="http://schemas.microsoft.com/office/drawing/2014/main" id="{54C9A373-8E2B-9111-F386-BC9173CA8D7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80951" name="Line 56">
            <a:extLst>
              <a:ext uri="{FF2B5EF4-FFF2-40B4-BE49-F238E27FC236}">
                <a16:creationId xmlns:a16="http://schemas.microsoft.com/office/drawing/2014/main" id="{208D645D-2AF1-9659-8F15-EDB6B71A3BB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52" name="Line 57">
            <a:extLst>
              <a:ext uri="{FF2B5EF4-FFF2-40B4-BE49-F238E27FC236}">
                <a16:creationId xmlns:a16="http://schemas.microsoft.com/office/drawing/2014/main" id="{CD2362B1-FF81-DA2E-B83D-5913DE4A74A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53" name="Text Box 58">
            <a:extLst>
              <a:ext uri="{FF2B5EF4-FFF2-40B4-BE49-F238E27FC236}">
                <a16:creationId xmlns:a16="http://schemas.microsoft.com/office/drawing/2014/main" id="{37716F5E-F605-C0C6-BDA1-839C2829049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80954" name="Text Box 59">
            <a:extLst>
              <a:ext uri="{FF2B5EF4-FFF2-40B4-BE49-F238E27FC236}">
                <a16:creationId xmlns:a16="http://schemas.microsoft.com/office/drawing/2014/main" id="{FCFC21AB-073E-C0CD-DFFB-2A3FC6ADB6F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80955" name="Text Box 60">
            <a:extLst>
              <a:ext uri="{FF2B5EF4-FFF2-40B4-BE49-F238E27FC236}">
                <a16:creationId xmlns:a16="http://schemas.microsoft.com/office/drawing/2014/main" id="{85ECED33-EBED-09D3-C76A-3B71EAC6872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80956" name="Text Box 61">
            <a:extLst>
              <a:ext uri="{FF2B5EF4-FFF2-40B4-BE49-F238E27FC236}">
                <a16:creationId xmlns:a16="http://schemas.microsoft.com/office/drawing/2014/main" id="{72DDD644-7865-82C2-D5D6-C61D6F9C8BF0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80957" name="Line 62">
            <a:extLst>
              <a:ext uri="{FF2B5EF4-FFF2-40B4-BE49-F238E27FC236}">
                <a16:creationId xmlns:a16="http://schemas.microsoft.com/office/drawing/2014/main" id="{55F162A3-7CB8-C6CE-1AC3-BE1269A4E3C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58" name="Line 63">
            <a:extLst>
              <a:ext uri="{FF2B5EF4-FFF2-40B4-BE49-F238E27FC236}">
                <a16:creationId xmlns:a16="http://schemas.microsoft.com/office/drawing/2014/main" id="{BAAB020B-F22F-BED1-AD8A-549083F43A16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59" name="Text Box 64">
            <a:extLst>
              <a:ext uri="{FF2B5EF4-FFF2-40B4-BE49-F238E27FC236}">
                <a16:creationId xmlns:a16="http://schemas.microsoft.com/office/drawing/2014/main" id="{62D1BCD0-99E0-0DA7-B56A-ADB87C3DB64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80960" name="Line 65">
            <a:extLst>
              <a:ext uri="{FF2B5EF4-FFF2-40B4-BE49-F238E27FC236}">
                <a16:creationId xmlns:a16="http://schemas.microsoft.com/office/drawing/2014/main" id="{5FA8EE6E-E3F2-340C-DD3C-B0BB84A2FA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6813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61" name="Line 66">
            <a:extLst>
              <a:ext uri="{FF2B5EF4-FFF2-40B4-BE49-F238E27FC236}">
                <a16:creationId xmlns:a16="http://schemas.microsoft.com/office/drawing/2014/main" id="{B912DE1E-31F5-5E02-D66F-6FCF2A7ED9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4451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62" name="Line 67">
            <a:extLst>
              <a:ext uri="{FF2B5EF4-FFF2-40B4-BE49-F238E27FC236}">
                <a16:creationId xmlns:a16="http://schemas.microsoft.com/office/drawing/2014/main" id="{013107DD-0965-2CF2-2E43-8B3199E532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7244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63" name="Line 68">
            <a:extLst>
              <a:ext uri="{FF2B5EF4-FFF2-40B4-BE49-F238E27FC236}">
                <a16:creationId xmlns:a16="http://schemas.microsoft.com/office/drawing/2014/main" id="{D23E9E42-23DF-EE62-4532-17E92E4876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0052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64" name="Line 69">
            <a:extLst>
              <a:ext uri="{FF2B5EF4-FFF2-40B4-BE49-F238E27FC236}">
                <a16:creationId xmlns:a16="http://schemas.microsoft.com/office/drawing/2014/main" id="{6F0272E8-0E8E-8247-BF35-CFA8D6C86E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65" name="Text Box 70">
            <a:extLst>
              <a:ext uri="{FF2B5EF4-FFF2-40B4-BE49-F238E27FC236}">
                <a16:creationId xmlns:a16="http://schemas.microsoft.com/office/drawing/2014/main" id="{E7E1040E-7DA5-EB8B-93A9-A0C9D39BB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80966" name="Text Box 71">
            <a:extLst>
              <a:ext uri="{FF2B5EF4-FFF2-40B4-BE49-F238E27FC236}">
                <a16:creationId xmlns:a16="http://schemas.microsoft.com/office/drawing/2014/main" id="{EBFE3D93-C5A5-8824-77DD-24C8A09DC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80967" name="Text Box 72">
            <a:extLst>
              <a:ext uri="{FF2B5EF4-FFF2-40B4-BE49-F238E27FC236}">
                <a16:creationId xmlns:a16="http://schemas.microsoft.com/office/drawing/2014/main" id="{C3B4DBDF-6C91-58B4-FBCE-C652A1BFF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80968" name="Text Box 73">
            <a:extLst>
              <a:ext uri="{FF2B5EF4-FFF2-40B4-BE49-F238E27FC236}">
                <a16:creationId xmlns:a16="http://schemas.microsoft.com/office/drawing/2014/main" id="{32B6D0C7-48F9-88EA-6052-3CCCFE4EB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80969" name="Line 74">
            <a:extLst>
              <a:ext uri="{FF2B5EF4-FFF2-40B4-BE49-F238E27FC236}">
                <a16:creationId xmlns:a16="http://schemas.microsoft.com/office/drawing/2014/main" id="{0ED01BD8-B1F4-ADC0-38DB-E09DD6ABF5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0847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70" name="Line 75">
            <a:extLst>
              <a:ext uri="{FF2B5EF4-FFF2-40B4-BE49-F238E27FC236}">
                <a16:creationId xmlns:a16="http://schemas.microsoft.com/office/drawing/2014/main" id="{83298760-4ECE-41E7-48E5-92A7AAE2CC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364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71" name="Line 76">
            <a:extLst>
              <a:ext uri="{FF2B5EF4-FFF2-40B4-BE49-F238E27FC236}">
                <a16:creationId xmlns:a16="http://schemas.microsoft.com/office/drawing/2014/main" id="{6BE8F8AA-25BA-9188-F296-1CEFA8EF02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6449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72" name="Text Box 77">
            <a:extLst>
              <a:ext uri="{FF2B5EF4-FFF2-40B4-BE49-F238E27FC236}">
                <a16:creationId xmlns:a16="http://schemas.microsoft.com/office/drawing/2014/main" id="{E0D2F037-3AF5-A63C-E3D2-6529D73E7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80973" name="Text Box 78">
            <a:extLst>
              <a:ext uri="{FF2B5EF4-FFF2-40B4-BE49-F238E27FC236}">
                <a16:creationId xmlns:a16="http://schemas.microsoft.com/office/drawing/2014/main" id="{59802ADF-FF93-BB35-ED0E-A7EAE3126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80974" name="Text Box 79">
            <a:extLst>
              <a:ext uri="{FF2B5EF4-FFF2-40B4-BE49-F238E27FC236}">
                <a16:creationId xmlns:a16="http://schemas.microsoft.com/office/drawing/2014/main" id="{F11DD46A-BA38-9F26-8CF3-D9F2658E2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80975" name="Text Box 80">
            <a:extLst>
              <a:ext uri="{FF2B5EF4-FFF2-40B4-BE49-F238E27FC236}">
                <a16:creationId xmlns:a16="http://schemas.microsoft.com/office/drawing/2014/main" id="{2EDF04B5-7FF5-4637-C0D3-D7327D6A8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80976" name="Text Box 81">
            <a:extLst>
              <a:ext uri="{FF2B5EF4-FFF2-40B4-BE49-F238E27FC236}">
                <a16:creationId xmlns:a16="http://schemas.microsoft.com/office/drawing/2014/main" id="{D72B0DAC-25EB-AC42-CAC1-573198954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80977" name="Text Box 82">
            <a:extLst>
              <a:ext uri="{FF2B5EF4-FFF2-40B4-BE49-F238E27FC236}">
                <a16:creationId xmlns:a16="http://schemas.microsoft.com/office/drawing/2014/main" id="{8F9713A4-493C-56F2-548D-049D8A933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979613"/>
            <a:ext cx="608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80978" name="Line 83">
            <a:extLst>
              <a:ext uri="{FF2B5EF4-FFF2-40B4-BE49-F238E27FC236}">
                <a16:creationId xmlns:a16="http://schemas.microsoft.com/office/drawing/2014/main" id="{EE25AB69-399A-0552-5546-2FFC0E18D4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92417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79" name="Line 84">
            <a:extLst>
              <a:ext uri="{FF2B5EF4-FFF2-40B4-BE49-F238E27FC236}">
                <a16:creationId xmlns:a16="http://schemas.microsoft.com/office/drawing/2014/main" id="{C0D93672-C6A5-C69D-CB3C-636D019DD3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56381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80" name="Line 85">
            <a:extLst>
              <a:ext uri="{FF2B5EF4-FFF2-40B4-BE49-F238E27FC236}">
                <a16:creationId xmlns:a16="http://schemas.microsoft.com/office/drawing/2014/main" id="{6306EFA0-5095-562E-D811-BB35BE44F7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205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81" name="Line 87">
            <a:extLst>
              <a:ext uri="{FF2B5EF4-FFF2-40B4-BE49-F238E27FC236}">
                <a16:creationId xmlns:a16="http://schemas.microsoft.com/office/drawing/2014/main" id="{8559866A-AF32-4B9E-25A9-1A3C986EE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82" name="Text Box 88">
            <a:extLst>
              <a:ext uri="{FF2B5EF4-FFF2-40B4-BE49-F238E27FC236}">
                <a16:creationId xmlns:a16="http://schemas.microsoft.com/office/drawing/2014/main" id="{F1D42BE6-6EE0-9E62-806C-13E4EF138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655763" cy="369887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2. diagram</a:t>
            </a:r>
          </a:p>
        </p:txBody>
      </p:sp>
      <p:sp>
        <p:nvSpPr>
          <p:cNvPr id="80983" name="Oval 90">
            <a:extLst>
              <a:ext uri="{FF2B5EF4-FFF2-40B4-BE49-F238E27FC236}">
                <a16:creationId xmlns:a16="http://schemas.microsoft.com/office/drawing/2014/main" id="{D4707910-903D-13DB-7A00-EC7251F55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25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0984" name="Line 91">
            <a:extLst>
              <a:ext uri="{FF2B5EF4-FFF2-40B4-BE49-F238E27FC236}">
                <a16:creationId xmlns:a16="http://schemas.microsoft.com/office/drawing/2014/main" id="{EA834EEE-FB8C-07CF-5BE4-B079D0E683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85" name="Oval 92">
            <a:extLst>
              <a:ext uri="{FF2B5EF4-FFF2-40B4-BE49-F238E27FC236}">
                <a16:creationId xmlns:a16="http://schemas.microsoft.com/office/drawing/2014/main" id="{9BC763D2-412E-54AF-ABAF-7F517D3BA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1313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0986" name="Line 93">
            <a:extLst>
              <a:ext uri="{FF2B5EF4-FFF2-40B4-BE49-F238E27FC236}">
                <a16:creationId xmlns:a16="http://schemas.microsoft.com/office/drawing/2014/main" id="{E78A49B4-0EBA-94B8-41D4-5584F342D0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87" name="Oval 94">
            <a:extLst>
              <a:ext uri="{FF2B5EF4-FFF2-40B4-BE49-F238E27FC236}">
                <a16:creationId xmlns:a16="http://schemas.microsoft.com/office/drawing/2014/main" id="{5890B4F9-15DD-19CC-C1DA-89F2B962F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0988" name="Line 95">
            <a:extLst>
              <a:ext uri="{FF2B5EF4-FFF2-40B4-BE49-F238E27FC236}">
                <a16:creationId xmlns:a16="http://schemas.microsoft.com/office/drawing/2014/main" id="{B6B8873B-2D03-A44E-E6FA-D9AE8E7F16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89" name="Oval 96">
            <a:extLst>
              <a:ext uri="{FF2B5EF4-FFF2-40B4-BE49-F238E27FC236}">
                <a16:creationId xmlns:a16="http://schemas.microsoft.com/office/drawing/2014/main" id="{8F562E97-BEAF-7054-F323-09EF34874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7613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0990" name="Line 97">
            <a:extLst>
              <a:ext uri="{FF2B5EF4-FFF2-40B4-BE49-F238E27FC236}">
                <a16:creationId xmlns:a16="http://schemas.microsoft.com/office/drawing/2014/main" id="{3ABB2948-D091-67AE-0C70-3D91E41600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67400" y="4437063"/>
            <a:ext cx="433388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91" name="Oval 98">
            <a:extLst>
              <a:ext uri="{FF2B5EF4-FFF2-40B4-BE49-F238E27FC236}">
                <a16:creationId xmlns:a16="http://schemas.microsoft.com/office/drawing/2014/main" id="{4A30BBBA-0C1F-FB3D-7108-0A529C9A8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9413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0992" name="Line 99">
            <a:extLst>
              <a:ext uri="{FF2B5EF4-FFF2-40B4-BE49-F238E27FC236}">
                <a16:creationId xmlns:a16="http://schemas.microsoft.com/office/drawing/2014/main" id="{98D3643A-0287-4CE4-39F1-9BE5FCACE2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00788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93" name="Text Box 100">
            <a:extLst>
              <a:ext uri="{FF2B5EF4-FFF2-40B4-BE49-F238E27FC236}">
                <a16:creationId xmlns:a16="http://schemas.microsoft.com/office/drawing/2014/main" id="{0C9CE2A0-2EF1-0817-3E63-55F2B8A5B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80994" name="Oval 102">
            <a:extLst>
              <a:ext uri="{FF2B5EF4-FFF2-40B4-BE49-F238E27FC236}">
                <a16:creationId xmlns:a16="http://schemas.microsoft.com/office/drawing/2014/main" id="{EDDD8EC2-CAD0-8B98-1B62-4577E2A5C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6613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0995" name="Line 103">
            <a:extLst>
              <a:ext uri="{FF2B5EF4-FFF2-40B4-BE49-F238E27FC236}">
                <a16:creationId xmlns:a16="http://schemas.microsoft.com/office/drawing/2014/main" id="{E78B4770-B2D9-4224-EE35-F55B443F41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2588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96" name="Line 104">
            <a:extLst>
              <a:ext uri="{FF2B5EF4-FFF2-40B4-BE49-F238E27FC236}">
                <a16:creationId xmlns:a16="http://schemas.microsoft.com/office/drawing/2014/main" id="{D708E17C-1B7B-3AA6-521F-4982688C50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4388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97" name="Line 105">
            <a:extLst>
              <a:ext uri="{FF2B5EF4-FFF2-40B4-BE49-F238E27FC236}">
                <a16:creationId xmlns:a16="http://schemas.microsoft.com/office/drawing/2014/main" id="{0D8261EC-F54B-EE0B-32A6-612002C349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96188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98" name="Line 106">
            <a:extLst>
              <a:ext uri="{FF2B5EF4-FFF2-40B4-BE49-F238E27FC236}">
                <a16:creationId xmlns:a16="http://schemas.microsoft.com/office/drawing/2014/main" id="{8CB057D3-45E7-5C6E-E62A-90E703CE23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27988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0999" name="Text Box 107">
            <a:extLst>
              <a:ext uri="{FF2B5EF4-FFF2-40B4-BE49-F238E27FC236}">
                <a16:creationId xmlns:a16="http://schemas.microsoft.com/office/drawing/2014/main" id="{FB2A9DCA-DD20-F0F7-4024-7C5614EE9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888" y="4724400"/>
            <a:ext cx="2844800" cy="919163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Så er diagrammet færdigt. Som du kan se, bliver det en kurve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E14F2E2F-7B97-453A-D591-728326511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diagrammerne?</a:t>
            </a:r>
          </a:p>
        </p:txBody>
      </p:sp>
      <p:graphicFrame>
        <p:nvGraphicFramePr>
          <p:cNvPr id="672771" name="Group 3">
            <a:extLst>
              <a:ext uri="{FF2B5EF4-FFF2-40B4-BE49-F238E27FC236}">
                <a16:creationId xmlns:a16="http://schemas.microsoft.com/office/drawing/2014/main" id="{25B4C635-D504-4393-9C38-3F9366B20F9E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41338" y="1628775"/>
          <a:ext cx="2386012" cy="4389441"/>
        </p:xfrm>
        <a:graphic>
          <a:graphicData uri="http://schemas.openxmlformats.org/drawingml/2006/table">
            <a:tbl>
              <a:tblPr/>
              <a:tblGrid>
                <a:gridCol w="126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Kumuleret interval-frekvens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]150,155]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]155,160]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7,4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]160,165]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18,5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]165,170]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37,0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]170,175]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59,3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]175,180]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77,8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]180,185]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88,9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]185,190]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92,6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]190,195]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100,0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1961" name="Line 41">
            <a:extLst>
              <a:ext uri="{FF2B5EF4-FFF2-40B4-BE49-F238E27FC236}">
                <a16:creationId xmlns:a16="http://schemas.microsoft.com/office/drawing/2014/main" id="{CF4994A2-037C-110F-FC59-B148D1EF18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5805488"/>
            <a:ext cx="5472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62" name="Line 42">
            <a:extLst>
              <a:ext uri="{FF2B5EF4-FFF2-40B4-BE49-F238E27FC236}">
                <a16:creationId xmlns:a16="http://schemas.microsoft.com/office/drawing/2014/main" id="{9EF1F0E4-B9C6-75D6-EBC3-5211A3C3EE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63" name="Line 43">
            <a:extLst>
              <a:ext uri="{FF2B5EF4-FFF2-40B4-BE49-F238E27FC236}">
                <a16:creationId xmlns:a16="http://schemas.microsoft.com/office/drawing/2014/main" id="{62D2C8E3-869B-89F0-E379-02BB43A705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64" name="Line 44">
            <a:extLst>
              <a:ext uri="{FF2B5EF4-FFF2-40B4-BE49-F238E27FC236}">
                <a16:creationId xmlns:a16="http://schemas.microsoft.com/office/drawing/2014/main" id="{4E0EFED5-8ED2-CDBC-0ABB-628FE35A88C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65" name="Line 45">
            <a:extLst>
              <a:ext uri="{FF2B5EF4-FFF2-40B4-BE49-F238E27FC236}">
                <a16:creationId xmlns:a16="http://schemas.microsoft.com/office/drawing/2014/main" id="{9D1369C2-7703-933E-5EE6-4FE3EA4EE4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66" name="Line 46">
            <a:extLst>
              <a:ext uri="{FF2B5EF4-FFF2-40B4-BE49-F238E27FC236}">
                <a16:creationId xmlns:a16="http://schemas.microsoft.com/office/drawing/2014/main" id="{95C9A55B-7E71-C8D0-99DE-1D72AE8976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67" name="Line 47">
            <a:extLst>
              <a:ext uri="{FF2B5EF4-FFF2-40B4-BE49-F238E27FC236}">
                <a16:creationId xmlns:a16="http://schemas.microsoft.com/office/drawing/2014/main" id="{11143F45-BC4B-BF28-6948-4D7487026AE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0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68" name="Line 48">
            <a:extLst>
              <a:ext uri="{FF2B5EF4-FFF2-40B4-BE49-F238E27FC236}">
                <a16:creationId xmlns:a16="http://schemas.microsoft.com/office/drawing/2014/main" id="{E74E97E6-DCD5-0BFC-3651-62C82C8A85A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41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69" name="Text Box 49">
            <a:extLst>
              <a:ext uri="{FF2B5EF4-FFF2-40B4-BE49-F238E27FC236}">
                <a16:creationId xmlns:a16="http://schemas.microsoft.com/office/drawing/2014/main" id="{4057052C-625F-5BC3-C569-8189000D6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5688" y="5805488"/>
            <a:ext cx="334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81970" name="Text Box 51">
            <a:extLst>
              <a:ext uri="{FF2B5EF4-FFF2-40B4-BE49-F238E27FC236}">
                <a16:creationId xmlns:a16="http://schemas.microsoft.com/office/drawing/2014/main" id="{4BE80386-9149-77BE-7A89-D9C8FE7D5FD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81971" name="Text Box 52">
            <a:extLst>
              <a:ext uri="{FF2B5EF4-FFF2-40B4-BE49-F238E27FC236}">
                <a16:creationId xmlns:a16="http://schemas.microsoft.com/office/drawing/2014/main" id="{362E0699-A1AB-F2BF-8748-2F9D89C2A57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81972" name="Text Box 53">
            <a:extLst>
              <a:ext uri="{FF2B5EF4-FFF2-40B4-BE49-F238E27FC236}">
                <a16:creationId xmlns:a16="http://schemas.microsoft.com/office/drawing/2014/main" id="{38943A52-4521-C49A-1C27-F1A77C80C8E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81973" name="Text Box 54">
            <a:extLst>
              <a:ext uri="{FF2B5EF4-FFF2-40B4-BE49-F238E27FC236}">
                <a16:creationId xmlns:a16="http://schemas.microsoft.com/office/drawing/2014/main" id="{15A2A463-6C0B-AD2E-8A2D-55C33E3D314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9864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81974" name="Text Box 55">
            <a:extLst>
              <a:ext uri="{FF2B5EF4-FFF2-40B4-BE49-F238E27FC236}">
                <a16:creationId xmlns:a16="http://schemas.microsoft.com/office/drawing/2014/main" id="{CF0A30B5-A19A-B9D8-872D-5B472092CA2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4182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81975" name="Line 56">
            <a:extLst>
              <a:ext uri="{FF2B5EF4-FFF2-40B4-BE49-F238E27FC236}">
                <a16:creationId xmlns:a16="http://schemas.microsoft.com/office/drawing/2014/main" id="{64B5B864-45D9-3626-D510-6F6C72A147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76" name="Line 57">
            <a:extLst>
              <a:ext uri="{FF2B5EF4-FFF2-40B4-BE49-F238E27FC236}">
                <a16:creationId xmlns:a16="http://schemas.microsoft.com/office/drawing/2014/main" id="{F2A85B92-FB71-71EE-2179-3BA49571A816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77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77" name="Text Box 58">
            <a:extLst>
              <a:ext uri="{FF2B5EF4-FFF2-40B4-BE49-F238E27FC236}">
                <a16:creationId xmlns:a16="http://schemas.microsoft.com/office/drawing/2014/main" id="{FCD32E7A-C9B6-140D-2E21-E4406B36D4E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81470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81978" name="Text Box 59">
            <a:extLst>
              <a:ext uri="{FF2B5EF4-FFF2-40B4-BE49-F238E27FC236}">
                <a16:creationId xmlns:a16="http://schemas.microsoft.com/office/drawing/2014/main" id="{67F9FA7E-BBE4-41D3-921B-C6EC8095591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3450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81979" name="Text Box 60">
            <a:extLst>
              <a:ext uri="{FF2B5EF4-FFF2-40B4-BE49-F238E27FC236}">
                <a16:creationId xmlns:a16="http://schemas.microsoft.com/office/drawing/2014/main" id="{595ACB95-97BB-F53A-34AA-3D70592D6F5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6850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81980" name="Text Box 61">
            <a:extLst>
              <a:ext uri="{FF2B5EF4-FFF2-40B4-BE49-F238E27FC236}">
                <a16:creationId xmlns:a16="http://schemas.microsoft.com/office/drawing/2014/main" id="{E6B13ABC-FCCA-F0C3-E644-109C6998299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15250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81981" name="Line 62">
            <a:extLst>
              <a:ext uri="{FF2B5EF4-FFF2-40B4-BE49-F238E27FC236}">
                <a16:creationId xmlns:a16="http://schemas.microsoft.com/office/drawing/2014/main" id="{5C2D3798-9B9A-3EE5-249F-B836323941CE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9575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82" name="Line 63">
            <a:extLst>
              <a:ext uri="{FF2B5EF4-FFF2-40B4-BE49-F238E27FC236}">
                <a16:creationId xmlns:a16="http://schemas.microsoft.com/office/drawing/2014/main" id="{814A3088-69F5-315E-7C23-176AE9E63A4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83" name="Text Box 64">
            <a:extLst>
              <a:ext uri="{FF2B5EF4-FFF2-40B4-BE49-F238E27FC236}">
                <a16:creationId xmlns:a16="http://schemas.microsoft.com/office/drawing/2014/main" id="{A2460AD6-C75C-4BBC-F37B-EEDABDB3929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92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81984" name="Line 65">
            <a:extLst>
              <a:ext uri="{FF2B5EF4-FFF2-40B4-BE49-F238E27FC236}">
                <a16:creationId xmlns:a16="http://schemas.microsoft.com/office/drawing/2014/main" id="{40203027-E7E3-3A4A-9C6E-3E5591567A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6813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85" name="Line 66">
            <a:extLst>
              <a:ext uri="{FF2B5EF4-FFF2-40B4-BE49-F238E27FC236}">
                <a16:creationId xmlns:a16="http://schemas.microsoft.com/office/drawing/2014/main" id="{A3526F98-6C56-101A-B97A-0EF6C07EF7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4451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86" name="Line 67">
            <a:extLst>
              <a:ext uri="{FF2B5EF4-FFF2-40B4-BE49-F238E27FC236}">
                <a16:creationId xmlns:a16="http://schemas.microsoft.com/office/drawing/2014/main" id="{DE150AC1-7A43-FF88-7595-97DF7C61B2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7244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87" name="Line 68">
            <a:extLst>
              <a:ext uri="{FF2B5EF4-FFF2-40B4-BE49-F238E27FC236}">
                <a16:creationId xmlns:a16="http://schemas.microsoft.com/office/drawing/2014/main" id="{F657B7C5-15BB-8968-40B4-1D69B66582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0052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88" name="Line 69">
            <a:extLst>
              <a:ext uri="{FF2B5EF4-FFF2-40B4-BE49-F238E27FC236}">
                <a16:creationId xmlns:a16="http://schemas.microsoft.com/office/drawing/2014/main" id="{BDF1F5B9-32F1-CFB8-3B20-752605CE32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89" name="Text Box 70">
            <a:extLst>
              <a:ext uri="{FF2B5EF4-FFF2-40B4-BE49-F238E27FC236}">
                <a16:creationId xmlns:a16="http://schemas.microsoft.com/office/drawing/2014/main" id="{83A76B97-9E9E-8C54-8BA5-996749739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81990" name="Text Box 71">
            <a:extLst>
              <a:ext uri="{FF2B5EF4-FFF2-40B4-BE49-F238E27FC236}">
                <a16:creationId xmlns:a16="http://schemas.microsoft.com/office/drawing/2014/main" id="{20A479C6-3828-6EF2-E9E0-0FB59C6DE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81991" name="Text Box 72">
            <a:extLst>
              <a:ext uri="{FF2B5EF4-FFF2-40B4-BE49-F238E27FC236}">
                <a16:creationId xmlns:a16="http://schemas.microsoft.com/office/drawing/2014/main" id="{57944B0B-9EE1-F185-F08B-B7624CD8F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81992" name="Text Box 73">
            <a:extLst>
              <a:ext uri="{FF2B5EF4-FFF2-40B4-BE49-F238E27FC236}">
                <a16:creationId xmlns:a16="http://schemas.microsoft.com/office/drawing/2014/main" id="{6B0E40B1-76E2-CC38-CCD4-4649F7E73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81993" name="Line 74">
            <a:extLst>
              <a:ext uri="{FF2B5EF4-FFF2-40B4-BE49-F238E27FC236}">
                <a16:creationId xmlns:a16="http://schemas.microsoft.com/office/drawing/2014/main" id="{161338E9-BCFB-BAB7-B9A7-AE9756862D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50847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94" name="Line 75">
            <a:extLst>
              <a:ext uri="{FF2B5EF4-FFF2-40B4-BE49-F238E27FC236}">
                <a16:creationId xmlns:a16="http://schemas.microsoft.com/office/drawing/2014/main" id="{FC0D7A2D-D225-13AC-CDFC-3229CB2E92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4364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95" name="Line 76">
            <a:extLst>
              <a:ext uri="{FF2B5EF4-FFF2-40B4-BE49-F238E27FC236}">
                <a16:creationId xmlns:a16="http://schemas.microsoft.com/office/drawing/2014/main" id="{B83FF681-5D75-5D98-F58E-4EF2355AF0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36449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1996" name="Text Box 77">
            <a:extLst>
              <a:ext uri="{FF2B5EF4-FFF2-40B4-BE49-F238E27FC236}">
                <a16:creationId xmlns:a16="http://schemas.microsoft.com/office/drawing/2014/main" id="{53E4A5C7-DC56-C1FB-4D4E-1D9E3BC34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81997" name="Text Box 78">
            <a:extLst>
              <a:ext uri="{FF2B5EF4-FFF2-40B4-BE49-F238E27FC236}">
                <a16:creationId xmlns:a16="http://schemas.microsoft.com/office/drawing/2014/main" id="{EFD36D71-15BD-4902-CBAE-CB1C5E2BCE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81998" name="Text Box 79">
            <a:extLst>
              <a:ext uri="{FF2B5EF4-FFF2-40B4-BE49-F238E27FC236}">
                <a16:creationId xmlns:a16="http://schemas.microsoft.com/office/drawing/2014/main" id="{9529B64C-80A4-8A69-40D8-4954737B9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81999" name="Text Box 80">
            <a:extLst>
              <a:ext uri="{FF2B5EF4-FFF2-40B4-BE49-F238E27FC236}">
                <a16:creationId xmlns:a16="http://schemas.microsoft.com/office/drawing/2014/main" id="{49592B4D-7906-6D00-87B7-12573E33B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82000" name="Text Box 81">
            <a:extLst>
              <a:ext uri="{FF2B5EF4-FFF2-40B4-BE49-F238E27FC236}">
                <a16:creationId xmlns:a16="http://schemas.microsoft.com/office/drawing/2014/main" id="{7EC38BE1-41C8-A408-BB0D-5898F00AE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0550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82001" name="Text Box 82">
            <a:extLst>
              <a:ext uri="{FF2B5EF4-FFF2-40B4-BE49-F238E27FC236}">
                <a16:creationId xmlns:a16="http://schemas.microsoft.com/office/drawing/2014/main" id="{1DA092E4-E2DF-7A16-D1CA-0E54E8C3B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979613"/>
            <a:ext cx="608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82002" name="Line 83">
            <a:extLst>
              <a:ext uri="{FF2B5EF4-FFF2-40B4-BE49-F238E27FC236}">
                <a16:creationId xmlns:a16="http://schemas.microsoft.com/office/drawing/2014/main" id="{53D685C9-4FE7-7ADB-F87F-F09CD6D93E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92417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03" name="Line 84">
            <a:extLst>
              <a:ext uri="{FF2B5EF4-FFF2-40B4-BE49-F238E27FC236}">
                <a16:creationId xmlns:a16="http://schemas.microsoft.com/office/drawing/2014/main" id="{DBB76EA1-0988-5964-F950-8AD34AC62F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56381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04" name="Line 85">
            <a:extLst>
              <a:ext uri="{FF2B5EF4-FFF2-40B4-BE49-F238E27FC236}">
                <a16:creationId xmlns:a16="http://schemas.microsoft.com/office/drawing/2014/main" id="{AFFBE1C4-0946-D0B7-D189-4FE896DBA7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2350" y="22050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05" name="Line 86">
            <a:extLst>
              <a:ext uri="{FF2B5EF4-FFF2-40B4-BE49-F238E27FC236}">
                <a16:creationId xmlns:a16="http://schemas.microsoft.com/office/drawing/2014/main" id="{D3208D93-CD78-B371-6925-2D232F509A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06" name="Text Box 87">
            <a:extLst>
              <a:ext uri="{FF2B5EF4-FFF2-40B4-BE49-F238E27FC236}">
                <a16:creationId xmlns:a16="http://schemas.microsoft.com/office/drawing/2014/main" id="{21F30350-DA5A-E327-62A9-76244AE79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655763" cy="369887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2. diagram</a:t>
            </a:r>
          </a:p>
        </p:txBody>
      </p:sp>
      <p:sp>
        <p:nvSpPr>
          <p:cNvPr id="82007" name="Oval 89">
            <a:extLst>
              <a:ext uri="{FF2B5EF4-FFF2-40B4-BE49-F238E27FC236}">
                <a16:creationId xmlns:a16="http://schemas.microsoft.com/office/drawing/2014/main" id="{05F7E54F-4A77-7F31-870B-A1DB4C130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25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2008" name="Line 90">
            <a:extLst>
              <a:ext uri="{FF2B5EF4-FFF2-40B4-BE49-F238E27FC236}">
                <a16:creationId xmlns:a16="http://schemas.microsoft.com/office/drawing/2014/main" id="{2366CFFB-3FA1-71C7-F985-6FE975E07C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09" name="Oval 91">
            <a:extLst>
              <a:ext uri="{FF2B5EF4-FFF2-40B4-BE49-F238E27FC236}">
                <a16:creationId xmlns:a16="http://schemas.microsoft.com/office/drawing/2014/main" id="{8C2147C5-37F6-B6A5-71DB-EAB784F0A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1313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2010" name="Line 92">
            <a:extLst>
              <a:ext uri="{FF2B5EF4-FFF2-40B4-BE49-F238E27FC236}">
                <a16:creationId xmlns:a16="http://schemas.microsoft.com/office/drawing/2014/main" id="{CABA4E55-D616-1860-8D57-3F26B6D0AA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11" name="Oval 93">
            <a:extLst>
              <a:ext uri="{FF2B5EF4-FFF2-40B4-BE49-F238E27FC236}">
                <a16:creationId xmlns:a16="http://schemas.microsoft.com/office/drawing/2014/main" id="{36B6B691-B4F8-2D97-D760-B5D1EFC6F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2012" name="Line 94">
            <a:extLst>
              <a:ext uri="{FF2B5EF4-FFF2-40B4-BE49-F238E27FC236}">
                <a16:creationId xmlns:a16="http://schemas.microsoft.com/office/drawing/2014/main" id="{97598F09-7495-EF4C-479A-B1C65ED10A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13" name="Oval 95">
            <a:extLst>
              <a:ext uri="{FF2B5EF4-FFF2-40B4-BE49-F238E27FC236}">
                <a16:creationId xmlns:a16="http://schemas.microsoft.com/office/drawing/2014/main" id="{75B223F6-270C-B8A3-3811-CF4ACA786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7613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2014" name="Line 96">
            <a:extLst>
              <a:ext uri="{FF2B5EF4-FFF2-40B4-BE49-F238E27FC236}">
                <a16:creationId xmlns:a16="http://schemas.microsoft.com/office/drawing/2014/main" id="{4255B9AE-4A7B-0282-BE20-CF777C27E0E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67400" y="4437063"/>
            <a:ext cx="433388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15" name="Oval 97">
            <a:extLst>
              <a:ext uri="{FF2B5EF4-FFF2-40B4-BE49-F238E27FC236}">
                <a16:creationId xmlns:a16="http://schemas.microsoft.com/office/drawing/2014/main" id="{1DF16A66-E8D4-433F-911E-F24DC48D4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9413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2016" name="Line 98">
            <a:extLst>
              <a:ext uri="{FF2B5EF4-FFF2-40B4-BE49-F238E27FC236}">
                <a16:creationId xmlns:a16="http://schemas.microsoft.com/office/drawing/2014/main" id="{18D6FD85-F953-C400-8A7B-DDACD3101C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00788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17" name="Text Box 99">
            <a:extLst>
              <a:ext uri="{FF2B5EF4-FFF2-40B4-BE49-F238E27FC236}">
                <a16:creationId xmlns:a16="http://schemas.microsoft.com/office/drawing/2014/main" id="{FB8BD905-1A04-2811-369B-81706E8F9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82018" name="Oval 101">
            <a:extLst>
              <a:ext uri="{FF2B5EF4-FFF2-40B4-BE49-F238E27FC236}">
                <a16:creationId xmlns:a16="http://schemas.microsoft.com/office/drawing/2014/main" id="{4C038BC6-8386-73D6-5C5D-AFFD9A6B8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6613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2019" name="Line 102">
            <a:extLst>
              <a:ext uri="{FF2B5EF4-FFF2-40B4-BE49-F238E27FC236}">
                <a16:creationId xmlns:a16="http://schemas.microsoft.com/office/drawing/2014/main" id="{508A5CDB-8F59-FA56-06DB-7C35EA61EF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2588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20" name="Line 103">
            <a:extLst>
              <a:ext uri="{FF2B5EF4-FFF2-40B4-BE49-F238E27FC236}">
                <a16:creationId xmlns:a16="http://schemas.microsoft.com/office/drawing/2014/main" id="{F895637C-10C9-E267-626C-E63F214BB7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4388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21" name="Line 104">
            <a:extLst>
              <a:ext uri="{FF2B5EF4-FFF2-40B4-BE49-F238E27FC236}">
                <a16:creationId xmlns:a16="http://schemas.microsoft.com/office/drawing/2014/main" id="{9869D6C1-B777-6F95-E401-8235E992B7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96188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22" name="Line 105">
            <a:extLst>
              <a:ext uri="{FF2B5EF4-FFF2-40B4-BE49-F238E27FC236}">
                <a16:creationId xmlns:a16="http://schemas.microsoft.com/office/drawing/2014/main" id="{076C1057-929A-E2B1-8260-05DD6C0626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27988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82023" name="Text Box 106">
            <a:extLst>
              <a:ext uri="{FF2B5EF4-FFF2-40B4-BE49-F238E27FC236}">
                <a16:creationId xmlns:a16="http://schemas.microsoft.com/office/drawing/2014/main" id="{4C789E05-30C4-3CE6-562C-748B6CDB4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888" y="5016500"/>
            <a:ext cx="2844800" cy="644525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Diagrammet hedder: En </a:t>
            </a:r>
            <a:r>
              <a:rPr lang="da-DK" altLang="da-DK" b="1">
                <a:solidFill>
                  <a:srgbClr val="CC0000"/>
                </a:solidFill>
                <a:latin typeface="Verdana" panose="020B0604030504040204" pitchFamily="34" charset="0"/>
              </a:rPr>
              <a:t>Sumkurve</a:t>
            </a:r>
          </a:p>
        </p:txBody>
      </p:sp>
      <p:sp>
        <p:nvSpPr>
          <p:cNvPr id="82024" name="Text Box 107">
            <a:extLst>
              <a:ext uri="{FF2B5EF4-FFF2-40B4-BE49-F238E27FC236}">
                <a16:creationId xmlns:a16="http://schemas.microsoft.com/office/drawing/2014/main" id="{51A5AC4E-7944-744E-7B52-321AE5768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1412875"/>
            <a:ext cx="2952750" cy="460375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da-DK" altLang="da-DK" sz="2400" b="1">
                <a:solidFill>
                  <a:srgbClr val="CC0000"/>
                </a:solidFill>
                <a:latin typeface="Verdana" panose="020B0604030504040204" pitchFamily="34" charset="0"/>
              </a:rPr>
              <a:t>Sumkurve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DC272E35-7664-33C2-D941-546515EDC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Grupperede observationssæt</a:t>
            </a:r>
          </a:p>
        </p:txBody>
      </p:sp>
      <p:sp>
        <p:nvSpPr>
          <p:cNvPr id="82947" name="Text Box 3">
            <a:extLst>
              <a:ext uri="{FF2B5EF4-FFF2-40B4-BE49-F238E27FC236}">
                <a16:creationId xmlns:a16="http://schemas.microsoft.com/office/drawing/2014/main" id="{6395C428-E9FE-AF4F-F489-7BE00A442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171825"/>
            <a:ext cx="82089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a-DK" altLang="da-DK" sz="4400" b="1">
                <a:solidFill>
                  <a:srgbClr val="006600"/>
                </a:solidFill>
                <a:latin typeface="Verdana" panose="020B0604030504040204" pitchFamily="34" charset="0"/>
              </a:rPr>
              <a:t>3. deskriptorerne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77C98950-6BAE-113D-2D60-FD3F4A9FB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705539" name="Group 3">
            <a:extLst>
              <a:ext uri="{FF2B5EF4-FFF2-40B4-BE49-F238E27FC236}">
                <a16:creationId xmlns:a16="http://schemas.microsoft.com/office/drawing/2014/main" id="{75BA1BE5-8003-4280-99B0-5AB08379CB49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406647257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5797206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3429785586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556003157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848911762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710584524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299628550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26589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83250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038523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4543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013546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138883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976982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74537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663594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543964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3487062"/>
                  </a:ext>
                </a:extLst>
              </a:tr>
            </a:tbl>
          </a:graphicData>
        </a:graphic>
      </p:graphicFrame>
      <p:sp>
        <p:nvSpPr>
          <p:cNvPr id="84069" name="Text Box 101">
            <a:extLst>
              <a:ext uri="{FF2B5EF4-FFF2-40B4-BE49-F238E27FC236}">
                <a16:creationId xmlns:a16="http://schemas.microsoft.com/office/drawing/2014/main" id="{FB2B07D6-8CDE-205A-CA66-4A32A9FE6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1806575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Når vi har med grupperede observationssæt at gøre, giver det kun mening at tale om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mindsteværdi</a:t>
            </a:r>
            <a:r>
              <a:rPr lang="da-DK" altLang="da-DK" sz="1600">
                <a:latin typeface="Verdana" panose="020B0604030504040204" pitchFamily="34" charset="0"/>
              </a:rPr>
              <a:t>,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størsteværdi</a:t>
            </a:r>
            <a:r>
              <a:rPr lang="da-DK" altLang="da-DK" sz="1600">
                <a:latin typeface="Verdana" panose="020B0604030504040204" pitchFamily="34" charset="0"/>
              </a:rPr>
              <a:t> samt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variationsbredde</a:t>
            </a:r>
            <a:r>
              <a:rPr lang="da-DK" altLang="da-DK" sz="1600">
                <a:latin typeface="Verdana" panose="020B0604030504040204" pitchFamily="34" charset="0"/>
              </a:rPr>
              <a:t>, hvis/når vi kender de data, der ligger til grund for skemaet!</a:t>
            </a:r>
          </a:p>
        </p:txBody>
      </p:sp>
      <p:sp>
        <p:nvSpPr>
          <p:cNvPr id="84070" name="Text Box 102">
            <a:extLst>
              <a:ext uri="{FF2B5EF4-FFF2-40B4-BE49-F238E27FC236}">
                <a16:creationId xmlns:a16="http://schemas.microsoft.com/office/drawing/2014/main" id="{516A6950-6036-5408-7767-A849EB203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Observationssættets begrænsning: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37161DC3-6472-932D-71ED-BD09CD47C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706563" name="Group 3">
            <a:extLst>
              <a:ext uri="{FF2B5EF4-FFF2-40B4-BE49-F238E27FC236}">
                <a16:creationId xmlns:a16="http://schemas.microsoft.com/office/drawing/2014/main" id="{6826C864-85B4-4FAC-ABEE-0D929A2A3D42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358893347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66484224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522487857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86534299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406403533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468868813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3324669437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080730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680888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23619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868711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53998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252195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0484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98646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010652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433216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8244109"/>
                  </a:ext>
                </a:extLst>
              </a:tr>
            </a:tbl>
          </a:graphicData>
        </a:graphic>
      </p:graphicFrame>
      <p:sp>
        <p:nvSpPr>
          <p:cNvPr id="85093" name="Text Box 101">
            <a:extLst>
              <a:ext uri="{FF2B5EF4-FFF2-40B4-BE49-F238E27FC236}">
                <a16:creationId xmlns:a16="http://schemas.microsoft.com/office/drawing/2014/main" id="{6FEB493D-9755-0B78-191C-805E7DE67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20510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Når vi har med grupperede observationssæt at gøre, giver det kun mening at tale om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mindsteværdi</a:t>
            </a:r>
            <a:r>
              <a:rPr lang="da-DK" altLang="da-DK" sz="1600">
                <a:latin typeface="Verdana" panose="020B0604030504040204" pitchFamily="34" charset="0"/>
              </a:rPr>
              <a:t>,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størsteværdi</a:t>
            </a:r>
            <a:r>
              <a:rPr lang="da-DK" altLang="da-DK" sz="1600">
                <a:latin typeface="Verdana" panose="020B0604030504040204" pitchFamily="34" charset="0"/>
              </a:rPr>
              <a:t> samt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variationsbredde</a:t>
            </a:r>
            <a:r>
              <a:rPr lang="da-DK" altLang="da-DK" sz="1600">
                <a:latin typeface="Verdana" panose="020B0604030504040204" pitchFamily="34" charset="0"/>
              </a:rPr>
              <a:t>, hvis/når vi kender de data, der ligger til grund for skemaet!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Husker vi tilbage til vores data…</a:t>
            </a:r>
          </a:p>
        </p:txBody>
      </p:sp>
      <p:sp>
        <p:nvSpPr>
          <p:cNvPr id="85094" name="Text Box 102">
            <a:extLst>
              <a:ext uri="{FF2B5EF4-FFF2-40B4-BE49-F238E27FC236}">
                <a16:creationId xmlns:a16="http://schemas.microsoft.com/office/drawing/2014/main" id="{A6BB78B4-700F-951A-44F6-5CC1FF5D7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Observationssættets begrænsning: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0C13E213-8EA0-B0EB-38E5-B76BA61A6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625667" name="Group 3">
            <a:extLst>
              <a:ext uri="{FF2B5EF4-FFF2-40B4-BE49-F238E27FC236}">
                <a16:creationId xmlns:a16="http://schemas.microsoft.com/office/drawing/2014/main" id="{FC3E3730-9F0A-447F-BA1C-B2E3E0476515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379060786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25791064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1925361505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70878846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438500467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035181834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77542415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177214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361203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027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47758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035414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681744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917336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79460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753096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68803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1195286"/>
                  </a:ext>
                </a:extLst>
              </a:tr>
            </a:tbl>
          </a:graphicData>
        </a:graphic>
      </p:graphicFrame>
      <p:sp>
        <p:nvSpPr>
          <p:cNvPr id="86117" name="Text Box 102">
            <a:extLst>
              <a:ext uri="{FF2B5EF4-FFF2-40B4-BE49-F238E27FC236}">
                <a16:creationId xmlns:a16="http://schemas.microsoft.com/office/drawing/2014/main" id="{9ACF6440-2079-9985-01BD-6F92D18F5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20510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Når vi har med grupperede observationssæt at gøre, giver det kun mening at tale om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mindsteværdi</a:t>
            </a:r>
            <a:r>
              <a:rPr lang="da-DK" altLang="da-DK" sz="1600">
                <a:latin typeface="Verdana" panose="020B0604030504040204" pitchFamily="34" charset="0"/>
              </a:rPr>
              <a:t>,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størsteværdi</a:t>
            </a:r>
            <a:r>
              <a:rPr lang="da-DK" altLang="da-DK" sz="1600">
                <a:latin typeface="Verdana" panose="020B0604030504040204" pitchFamily="34" charset="0"/>
              </a:rPr>
              <a:t> samt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variationsbredde</a:t>
            </a:r>
            <a:r>
              <a:rPr lang="da-DK" altLang="da-DK" sz="1600">
                <a:latin typeface="Verdana" panose="020B0604030504040204" pitchFamily="34" charset="0"/>
              </a:rPr>
              <a:t>, hvis/når vi kender de data, der ligger til grund for skemaet!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Husker vi tilbage til vores data…</a:t>
            </a:r>
          </a:p>
        </p:txBody>
      </p:sp>
      <p:sp>
        <p:nvSpPr>
          <p:cNvPr id="86118" name="Text Box 103">
            <a:extLst>
              <a:ext uri="{FF2B5EF4-FFF2-40B4-BE49-F238E27FC236}">
                <a16:creationId xmlns:a16="http://schemas.microsoft.com/office/drawing/2014/main" id="{196E4FD8-DB7B-63EC-5BCC-3D703CB3C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Observationssættets begrænsning:</a:t>
            </a:r>
          </a:p>
        </p:txBody>
      </p:sp>
      <p:sp>
        <p:nvSpPr>
          <p:cNvPr id="86119" name="Text Box 104">
            <a:extLst>
              <a:ext uri="{FF2B5EF4-FFF2-40B4-BE49-F238E27FC236}">
                <a16:creationId xmlns:a16="http://schemas.microsoft.com/office/drawing/2014/main" id="{F1849353-C0EE-3602-FA82-AFD4A80C5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844675"/>
            <a:ext cx="3887787" cy="2190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</a:t>
            </a:r>
          </a:p>
        </p:txBody>
      </p:sp>
      <p:sp>
        <p:nvSpPr>
          <p:cNvPr id="86120" name="Line 106">
            <a:extLst>
              <a:ext uri="{FF2B5EF4-FFF2-40B4-BE49-F238E27FC236}">
                <a16:creationId xmlns:a16="http://schemas.microsoft.com/office/drawing/2014/main" id="{57B5982B-9933-C59A-8E1E-BBAD0BB5BF7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67175" y="4221163"/>
            <a:ext cx="649288" cy="503237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>
            <a:extLst>
              <a:ext uri="{FF2B5EF4-FFF2-40B4-BE49-F238E27FC236}">
                <a16:creationId xmlns:a16="http://schemas.microsoft.com/office/drawing/2014/main" id="{16C81C43-57E4-59E4-9B1C-B0BCEBD69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3890963"/>
            <a:ext cx="8135937" cy="20510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Ad 3. Intervallerne behøver ikke være lige lange</a:t>
            </a:r>
            <a:endParaRPr lang="da-DK" altLang="da-DK" sz="1600">
              <a:latin typeface="Verdana" panose="020B060403050404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Ofte er der i yderpunkterne af en observation langt mellem de enkelte værdier (observationer eller data), idet der ikke er så mange store (eller små) værdier i mange observationssæt. Derfor kan man med fordel gøre intervallerne i yderpunkterne ekstra lange.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Hvis vi f.eks. havde en højde på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142</a:t>
            </a:r>
            <a:r>
              <a:rPr lang="da-DK" altLang="da-DK" sz="1600">
                <a:latin typeface="Verdana" panose="020B0604030504040204" pitchFamily="34" charset="0"/>
              </a:rPr>
              <a:t>, falder denne højde meget udenfor. Og der ville være et interval (fra 145 til 150), der slet ingen data indeholdt.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887F6FC-9BC6-DF6F-1702-B805D19B1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3A6A0E63-5B38-8CBF-4139-76DB3E4FB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162 - 183 - 171 - 157 - 170 - 166 - 192 - 177 - 183 - 185 - 179 - 164 - 168 - 169 - 175 - 154 - 188 - 173 - 172 - 180 - 193 - 177 - 177 - 165 - 174 - 171 - 167 - </a:t>
            </a:r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142</a:t>
            </a:r>
          </a:p>
        </p:txBody>
      </p:sp>
      <p:sp>
        <p:nvSpPr>
          <p:cNvPr id="22533" name="Text Box 5">
            <a:extLst>
              <a:ext uri="{FF2B5EF4-FFF2-40B4-BE49-F238E27FC236}">
                <a16:creationId xmlns:a16="http://schemas.microsoft.com/office/drawing/2014/main" id="{B864802B-39CA-D704-6DF7-048BA8A36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412875"/>
            <a:ext cx="4103688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 sz="2400" u="sng">
                <a:solidFill>
                  <a:srgbClr val="CC0000"/>
                </a:solidFill>
                <a:latin typeface="Verdana" panose="020B0604030504040204" pitchFamily="34" charset="0"/>
              </a:rPr>
              <a:t>Opgave: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Giv en statistisk analyse af nedenstående observation: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I en 10. klasse måler man højden af hver af eleverne. Man kommer frem til følgende resultat (alle højder angivet i cm):</a:t>
            </a:r>
          </a:p>
        </p:txBody>
      </p:sp>
      <p:sp>
        <p:nvSpPr>
          <p:cNvPr id="22534" name="Oval 6">
            <a:extLst>
              <a:ext uri="{FF2B5EF4-FFF2-40B4-BE49-F238E27FC236}">
                <a16:creationId xmlns:a16="http://schemas.microsoft.com/office/drawing/2014/main" id="{2CB1B668-DFC4-E750-B98C-E3334378F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3429000"/>
            <a:ext cx="576262" cy="5127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22535" name="Line 7">
            <a:extLst>
              <a:ext uri="{FF2B5EF4-FFF2-40B4-BE49-F238E27FC236}">
                <a16:creationId xmlns:a16="http://schemas.microsoft.com/office/drawing/2014/main" id="{7674B391-64ED-A497-FCAE-C70E015650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3933825"/>
            <a:ext cx="1728788" cy="14398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22536" name="Oval 8">
            <a:extLst>
              <a:ext uri="{FF2B5EF4-FFF2-40B4-BE49-F238E27FC236}">
                <a16:creationId xmlns:a16="http://schemas.microsoft.com/office/drawing/2014/main" id="{3D273ACA-97A0-C4C8-2BC0-1ABFE3700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5280025"/>
            <a:ext cx="576262" cy="5127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ED4D939A-ABDA-4B45-9B1D-EFFA989D4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707587" name="Group 3">
            <a:extLst>
              <a:ext uri="{FF2B5EF4-FFF2-40B4-BE49-F238E27FC236}">
                <a16:creationId xmlns:a16="http://schemas.microsoft.com/office/drawing/2014/main" id="{463117BB-9EFB-41DC-AED5-3C1CEB854A98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45760173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25661838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52924294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3679202267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304584099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00103359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696950794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348641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74922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564810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071879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79001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22360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6532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209335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234620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651005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61587"/>
                  </a:ext>
                </a:extLst>
              </a:tr>
            </a:tbl>
          </a:graphicData>
        </a:graphic>
      </p:graphicFrame>
      <p:sp>
        <p:nvSpPr>
          <p:cNvPr id="87141" name="Text Box 101">
            <a:extLst>
              <a:ext uri="{FF2B5EF4-FFF2-40B4-BE49-F238E27FC236}">
                <a16:creationId xmlns:a16="http://schemas.microsoft.com/office/drawing/2014/main" id="{443F4A64-5A90-D6B1-D337-2D7A94EE0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254000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Når vi har med grupperede observationssæt at gøre, giver det kun mening at tale om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mindsteværdi</a:t>
            </a:r>
            <a:r>
              <a:rPr lang="da-DK" altLang="da-DK" sz="1600">
                <a:latin typeface="Verdana" panose="020B0604030504040204" pitchFamily="34" charset="0"/>
              </a:rPr>
              <a:t>,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størsteværdi</a:t>
            </a:r>
            <a:r>
              <a:rPr lang="da-DK" altLang="da-DK" sz="1600">
                <a:latin typeface="Verdana" panose="020B0604030504040204" pitchFamily="34" charset="0"/>
              </a:rPr>
              <a:t> samt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variationsbredde</a:t>
            </a:r>
            <a:r>
              <a:rPr lang="da-DK" altLang="da-DK" sz="1600">
                <a:latin typeface="Verdana" panose="020B0604030504040204" pitchFamily="34" charset="0"/>
              </a:rPr>
              <a:t>, hvis/når vi kender de data, der ligger til grund for skemaet!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Husker vi tilbage til vores data…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… kan vi nemt finde de 3 omtalte deskriptorer:</a:t>
            </a:r>
          </a:p>
        </p:txBody>
      </p:sp>
      <p:sp>
        <p:nvSpPr>
          <p:cNvPr id="87142" name="Text Box 102">
            <a:extLst>
              <a:ext uri="{FF2B5EF4-FFF2-40B4-BE49-F238E27FC236}">
                <a16:creationId xmlns:a16="http://schemas.microsoft.com/office/drawing/2014/main" id="{A5AF2AA4-0950-E11D-BEE3-8BB2A032C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Observationssættets begrænsning:</a:t>
            </a:r>
          </a:p>
        </p:txBody>
      </p:sp>
      <p:sp>
        <p:nvSpPr>
          <p:cNvPr id="87143" name="Text Box 103">
            <a:extLst>
              <a:ext uri="{FF2B5EF4-FFF2-40B4-BE49-F238E27FC236}">
                <a16:creationId xmlns:a16="http://schemas.microsoft.com/office/drawing/2014/main" id="{2D71ECE6-8476-0B6D-A492-B97B26344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844675"/>
            <a:ext cx="3887787" cy="2190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E943741E-AAD0-8C63-55A6-2886A7543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708611" name="Group 3">
            <a:extLst>
              <a:ext uri="{FF2B5EF4-FFF2-40B4-BE49-F238E27FC236}">
                <a16:creationId xmlns:a16="http://schemas.microsoft.com/office/drawing/2014/main" id="{AF68CC52-BE35-4C4D-8931-08DD487C9DB3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36071149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765088713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421822355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3096817569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56064184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707284458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4218564564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53782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878366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94538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221725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816228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03262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099687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12913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50790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623615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7691548"/>
                  </a:ext>
                </a:extLst>
              </a:tr>
            </a:tbl>
          </a:graphicData>
        </a:graphic>
      </p:graphicFrame>
      <p:sp>
        <p:nvSpPr>
          <p:cNvPr id="88165" name="Text Box 101">
            <a:extLst>
              <a:ext uri="{FF2B5EF4-FFF2-40B4-BE49-F238E27FC236}">
                <a16:creationId xmlns:a16="http://schemas.microsoft.com/office/drawing/2014/main" id="{61C8CDEF-4161-2920-BB8E-70C7A70B4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30289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Når vi har med grupperede observationssæt at gøre, giver det kun mening at tale om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mindsteværdi</a:t>
            </a:r>
            <a:r>
              <a:rPr lang="da-DK" altLang="da-DK" sz="1600">
                <a:latin typeface="Verdana" panose="020B0604030504040204" pitchFamily="34" charset="0"/>
              </a:rPr>
              <a:t>,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størsteværdi</a:t>
            </a:r>
            <a:r>
              <a:rPr lang="da-DK" altLang="da-DK" sz="1600">
                <a:latin typeface="Verdana" panose="020B0604030504040204" pitchFamily="34" charset="0"/>
              </a:rPr>
              <a:t> samt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variationsbredde</a:t>
            </a:r>
            <a:r>
              <a:rPr lang="da-DK" altLang="da-DK" sz="1600">
                <a:latin typeface="Verdana" panose="020B0604030504040204" pitchFamily="34" charset="0"/>
              </a:rPr>
              <a:t>, hvis/når vi kender de data, der ligger til grund for skemaet!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Husker vi tilbage til vores data…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… kan vi nemt finde de 3 omtalte deskriptorer:</a:t>
            </a:r>
          </a:p>
          <a:p>
            <a:pPr eaLnBrk="1" hangingPunct="1"/>
            <a:endParaRPr lang="da-DK" altLang="da-DK" sz="1600">
              <a:latin typeface="Verdana" panose="020B0604030504040204" pitchFamily="34" charset="0"/>
            </a:endParaRPr>
          </a:p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Størsteværdi</a:t>
            </a:r>
            <a:r>
              <a:rPr lang="da-DK" altLang="da-DK" sz="1600">
                <a:latin typeface="Verdana" panose="020B0604030504040204" pitchFamily="34" charset="0"/>
              </a:rPr>
              <a:t> = 193</a:t>
            </a:r>
          </a:p>
        </p:txBody>
      </p:sp>
      <p:sp>
        <p:nvSpPr>
          <p:cNvPr id="88166" name="Text Box 102">
            <a:extLst>
              <a:ext uri="{FF2B5EF4-FFF2-40B4-BE49-F238E27FC236}">
                <a16:creationId xmlns:a16="http://schemas.microsoft.com/office/drawing/2014/main" id="{3DF952E0-D585-E752-83B5-52D36159B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Observationssættets begrænsning:</a:t>
            </a:r>
          </a:p>
        </p:txBody>
      </p:sp>
      <p:sp>
        <p:nvSpPr>
          <p:cNvPr id="88167" name="Text Box 103">
            <a:extLst>
              <a:ext uri="{FF2B5EF4-FFF2-40B4-BE49-F238E27FC236}">
                <a16:creationId xmlns:a16="http://schemas.microsoft.com/office/drawing/2014/main" id="{CCD0859F-3CFB-1478-7AEA-2E6FFE644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844675"/>
            <a:ext cx="3887787" cy="2190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</a:t>
            </a:r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193</a:t>
            </a:r>
            <a:r>
              <a:rPr lang="da-DK" altLang="da-DK">
                <a:latin typeface="Verdana" panose="020B0604030504040204" pitchFamily="34" charset="0"/>
              </a:rPr>
              <a:t> - 177 - 177 - 165 - 174 - 171 - 167</a:t>
            </a:r>
          </a:p>
        </p:txBody>
      </p:sp>
      <p:sp>
        <p:nvSpPr>
          <p:cNvPr id="88168" name="Oval 104">
            <a:extLst>
              <a:ext uri="{FF2B5EF4-FFF2-40B4-BE49-F238E27FC236}">
                <a16:creationId xmlns:a16="http://schemas.microsoft.com/office/drawing/2014/main" id="{99B60A48-CAC2-7ED1-411B-83B4316F1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3213100"/>
            <a:ext cx="649287" cy="649288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8169" name="Line 105">
            <a:extLst>
              <a:ext uri="{FF2B5EF4-FFF2-40B4-BE49-F238E27FC236}">
                <a16:creationId xmlns:a16="http://schemas.microsoft.com/office/drawing/2014/main" id="{F40BF531-744A-EC7E-4D54-D51F69ADD6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58888" y="3716338"/>
            <a:ext cx="3529012" cy="187325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33CCF2FE-68EB-A9C0-C028-A870B11A9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709635" name="Group 3">
            <a:extLst>
              <a:ext uri="{FF2B5EF4-FFF2-40B4-BE49-F238E27FC236}">
                <a16:creationId xmlns:a16="http://schemas.microsoft.com/office/drawing/2014/main" id="{D07377B6-7ADD-408C-890E-28F779BE1339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1143392642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405274296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3206116496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64083935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44564952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45885005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1384837210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614796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05696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64455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0711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377757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7372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849478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384569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66673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588434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0205170"/>
                  </a:ext>
                </a:extLst>
              </a:tr>
            </a:tbl>
          </a:graphicData>
        </a:graphic>
      </p:graphicFrame>
      <p:sp>
        <p:nvSpPr>
          <p:cNvPr id="89189" name="Text Box 101">
            <a:extLst>
              <a:ext uri="{FF2B5EF4-FFF2-40B4-BE49-F238E27FC236}">
                <a16:creationId xmlns:a16="http://schemas.microsoft.com/office/drawing/2014/main" id="{020A166C-BEB7-72A1-F770-7C97FDF6C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3273425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Når vi har med grupperede observationssæt at gøre, giver det kun mening at tale om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mindsteværdi</a:t>
            </a:r>
            <a:r>
              <a:rPr lang="da-DK" altLang="da-DK" sz="1600">
                <a:latin typeface="Verdana" panose="020B0604030504040204" pitchFamily="34" charset="0"/>
              </a:rPr>
              <a:t>,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størsteværdi</a:t>
            </a:r>
            <a:r>
              <a:rPr lang="da-DK" altLang="da-DK" sz="1600">
                <a:latin typeface="Verdana" panose="020B0604030504040204" pitchFamily="34" charset="0"/>
              </a:rPr>
              <a:t> samt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variationsbredde</a:t>
            </a:r>
            <a:r>
              <a:rPr lang="da-DK" altLang="da-DK" sz="1600">
                <a:latin typeface="Verdana" panose="020B0604030504040204" pitchFamily="34" charset="0"/>
              </a:rPr>
              <a:t>, hvis/når vi kender de data, der ligger til grund for skemaet!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Husker vi tilbage til vores data…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… kan vi nemt finde de 3 omtalte deskriptorer:</a:t>
            </a:r>
          </a:p>
          <a:p>
            <a:pPr eaLnBrk="1" hangingPunct="1"/>
            <a:endParaRPr lang="da-DK" altLang="da-DK" sz="1600">
              <a:latin typeface="Verdana" panose="020B0604030504040204" pitchFamily="34" charset="0"/>
            </a:endParaRPr>
          </a:p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Størsteværdi</a:t>
            </a:r>
            <a:r>
              <a:rPr lang="da-DK" altLang="da-DK" sz="1600">
                <a:latin typeface="Verdana" panose="020B0604030504040204" pitchFamily="34" charset="0"/>
              </a:rPr>
              <a:t> = 193</a:t>
            </a:r>
          </a:p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Mindsteværdi</a:t>
            </a:r>
            <a:r>
              <a:rPr lang="da-DK" altLang="da-DK" sz="1600">
                <a:latin typeface="Verdana" panose="020B0604030504040204" pitchFamily="34" charset="0"/>
              </a:rPr>
              <a:t> = 154</a:t>
            </a:r>
          </a:p>
        </p:txBody>
      </p:sp>
      <p:sp>
        <p:nvSpPr>
          <p:cNvPr id="89190" name="Text Box 102">
            <a:extLst>
              <a:ext uri="{FF2B5EF4-FFF2-40B4-BE49-F238E27FC236}">
                <a16:creationId xmlns:a16="http://schemas.microsoft.com/office/drawing/2014/main" id="{7CE4BE0D-5877-3BBE-404B-D5CC7654C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Observationssættets begrænsning:</a:t>
            </a:r>
          </a:p>
        </p:txBody>
      </p:sp>
      <p:sp>
        <p:nvSpPr>
          <p:cNvPr id="89191" name="Text Box 103">
            <a:extLst>
              <a:ext uri="{FF2B5EF4-FFF2-40B4-BE49-F238E27FC236}">
                <a16:creationId xmlns:a16="http://schemas.microsoft.com/office/drawing/2014/main" id="{8A44FD03-456B-CE6C-B138-AA5148B8C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844675"/>
            <a:ext cx="3887787" cy="2190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</a:t>
            </a:r>
            <a:r>
              <a:rPr lang="da-DK" altLang="da-DK">
                <a:solidFill>
                  <a:srgbClr val="CC0000"/>
                </a:solidFill>
                <a:latin typeface="Verdana" panose="020B0604030504040204" pitchFamily="34" charset="0"/>
              </a:rPr>
              <a:t>154</a:t>
            </a:r>
            <a:r>
              <a:rPr lang="da-DK" altLang="da-DK">
                <a:latin typeface="Verdana" panose="020B0604030504040204" pitchFamily="34" charset="0"/>
              </a:rPr>
              <a:t> - 188 - 173 - 172 - 180 - 193 - 177 - 177 - 165 - 174 - 171 - 167</a:t>
            </a:r>
          </a:p>
        </p:txBody>
      </p:sp>
      <p:sp>
        <p:nvSpPr>
          <p:cNvPr id="89192" name="Oval 104">
            <a:extLst>
              <a:ext uri="{FF2B5EF4-FFF2-40B4-BE49-F238E27FC236}">
                <a16:creationId xmlns:a16="http://schemas.microsoft.com/office/drawing/2014/main" id="{2DD6E5C2-E6FA-5694-1EB6-632AA51AF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949575"/>
            <a:ext cx="649287" cy="649288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89193" name="Line 105">
            <a:extLst>
              <a:ext uri="{FF2B5EF4-FFF2-40B4-BE49-F238E27FC236}">
                <a16:creationId xmlns:a16="http://schemas.microsoft.com/office/drawing/2014/main" id="{CDE5BBFF-BF9B-4A5B-F5BA-9BC1B87A071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87450" y="3573463"/>
            <a:ext cx="3600450" cy="2303462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6C578BE5-DFAF-3713-8DF5-4D9D4892C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710659" name="Group 3">
            <a:extLst>
              <a:ext uri="{FF2B5EF4-FFF2-40B4-BE49-F238E27FC236}">
                <a16:creationId xmlns:a16="http://schemas.microsoft.com/office/drawing/2014/main" id="{DB9282B5-9D3A-4A3C-BF25-6B5238C37075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3684342537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08110015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4218768338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884860508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245361972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03750849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539362617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326055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34524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05327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006086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173433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437520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636041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071353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49650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430409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222594"/>
                  </a:ext>
                </a:extLst>
              </a:tr>
            </a:tbl>
          </a:graphicData>
        </a:graphic>
      </p:graphicFrame>
      <p:sp>
        <p:nvSpPr>
          <p:cNvPr id="90213" name="Text Box 101">
            <a:extLst>
              <a:ext uri="{FF2B5EF4-FFF2-40B4-BE49-F238E27FC236}">
                <a16:creationId xmlns:a16="http://schemas.microsoft.com/office/drawing/2014/main" id="{6C55647B-0454-FE50-CFBD-40DF51D34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351790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Når vi har med grupperede observationssæt at gøre, giver det kun mening at tale om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mindsteværdi</a:t>
            </a:r>
            <a:r>
              <a:rPr lang="da-DK" altLang="da-DK" sz="1600">
                <a:latin typeface="Verdana" panose="020B0604030504040204" pitchFamily="34" charset="0"/>
              </a:rPr>
              <a:t>,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størsteværdi</a:t>
            </a:r>
            <a:r>
              <a:rPr lang="da-DK" altLang="da-DK" sz="1600">
                <a:latin typeface="Verdana" panose="020B0604030504040204" pitchFamily="34" charset="0"/>
              </a:rPr>
              <a:t> samt </a:t>
            </a:r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variationsbredde</a:t>
            </a:r>
            <a:r>
              <a:rPr lang="da-DK" altLang="da-DK" sz="1600">
                <a:latin typeface="Verdana" panose="020B0604030504040204" pitchFamily="34" charset="0"/>
              </a:rPr>
              <a:t>, hvis/når vi kender de data, der ligger til grund for skemaet!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Husker vi tilbage til vores data…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… kan vi nemt finde de 3 omtalte deskriptorer:</a:t>
            </a:r>
          </a:p>
          <a:p>
            <a:pPr eaLnBrk="1" hangingPunct="1"/>
            <a:endParaRPr lang="da-DK" altLang="da-DK" sz="1600">
              <a:latin typeface="Verdana" panose="020B0604030504040204" pitchFamily="34" charset="0"/>
            </a:endParaRPr>
          </a:p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Størsteværdi</a:t>
            </a:r>
            <a:r>
              <a:rPr lang="da-DK" altLang="da-DK" sz="1600">
                <a:latin typeface="Verdana" panose="020B0604030504040204" pitchFamily="34" charset="0"/>
              </a:rPr>
              <a:t> = 193</a:t>
            </a:r>
          </a:p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Mindsteværdi</a:t>
            </a:r>
            <a:r>
              <a:rPr lang="da-DK" altLang="da-DK" sz="1600">
                <a:latin typeface="Verdana" panose="020B0604030504040204" pitchFamily="34" charset="0"/>
              </a:rPr>
              <a:t> = 154 og</a:t>
            </a:r>
          </a:p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Variationsbredde</a:t>
            </a:r>
            <a:r>
              <a:rPr lang="da-DK" altLang="da-DK" sz="1600">
                <a:latin typeface="Verdana" panose="020B0604030504040204" pitchFamily="34" charset="0"/>
              </a:rPr>
              <a:t> = 193-154 = 39</a:t>
            </a:r>
          </a:p>
        </p:txBody>
      </p:sp>
      <p:sp>
        <p:nvSpPr>
          <p:cNvPr id="90214" name="Text Box 102">
            <a:extLst>
              <a:ext uri="{FF2B5EF4-FFF2-40B4-BE49-F238E27FC236}">
                <a16:creationId xmlns:a16="http://schemas.microsoft.com/office/drawing/2014/main" id="{6BC5F1BD-A50F-2F36-5A98-96C233424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Observationssættets begrænsning:</a:t>
            </a:r>
          </a:p>
        </p:txBody>
      </p:sp>
      <p:sp>
        <p:nvSpPr>
          <p:cNvPr id="90215" name="Text Box 103">
            <a:extLst>
              <a:ext uri="{FF2B5EF4-FFF2-40B4-BE49-F238E27FC236}">
                <a16:creationId xmlns:a16="http://schemas.microsoft.com/office/drawing/2014/main" id="{39D70E82-B29D-1D68-0DE4-836E5229D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844675"/>
            <a:ext cx="3887787" cy="2190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5EC035A1-2015-2C5A-E1E6-E6D23BE3B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626691" name="Group 3">
            <a:extLst>
              <a:ext uri="{FF2B5EF4-FFF2-40B4-BE49-F238E27FC236}">
                <a16:creationId xmlns:a16="http://schemas.microsoft.com/office/drawing/2014/main" id="{FC061C35-19F3-4CC6-BE71-789DAEDB597D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411292854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97454997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3398343826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3694718818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42837502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424174346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4282711062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229280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20800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067343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313644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011783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910626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036616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92218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45045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19720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9250273"/>
                  </a:ext>
                </a:extLst>
              </a:tr>
            </a:tbl>
          </a:graphicData>
        </a:graphic>
      </p:graphicFrame>
      <p:sp>
        <p:nvSpPr>
          <p:cNvPr id="91237" name="Text Box 101">
            <a:extLst>
              <a:ext uri="{FF2B5EF4-FFF2-40B4-BE49-F238E27FC236}">
                <a16:creationId xmlns:a16="http://schemas.microsoft.com/office/drawing/2014/main" id="{2BF9DEDF-A2C7-C92A-99EA-0DEBD8778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1317625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Når vi har med grupperede observationssæt at gøre, regner vi med 2 gennemsnitstal samt </a:t>
            </a:r>
            <a:r>
              <a:rPr lang="ja-JP" altLang="da-DK" sz="1600"/>
              <a:t>”</a:t>
            </a:r>
            <a:r>
              <a:rPr lang="da-DK" altLang="ja-JP" sz="1600">
                <a:latin typeface="Verdana" panose="020B0604030504040204" pitchFamily="34" charset="0"/>
              </a:rPr>
              <a:t>det typiske interval</a:t>
            </a:r>
            <a:r>
              <a:rPr lang="ja-JP" altLang="da-DK" sz="1600"/>
              <a:t>”</a:t>
            </a:r>
            <a:r>
              <a:rPr lang="da-DK" altLang="ja-JP" sz="1600">
                <a:latin typeface="Verdana" panose="020B0604030504040204" pitchFamily="34" charset="0"/>
              </a:rPr>
              <a:t> – i alt tre forskellige gennemsnit…</a:t>
            </a:r>
            <a:endParaRPr lang="da-DK" altLang="da-DK" sz="1600">
              <a:latin typeface="Verdana" panose="020B0604030504040204" pitchFamily="34" charset="0"/>
            </a:endParaRPr>
          </a:p>
        </p:txBody>
      </p:sp>
      <p:sp>
        <p:nvSpPr>
          <p:cNvPr id="91238" name="Text Box 102">
            <a:extLst>
              <a:ext uri="{FF2B5EF4-FFF2-40B4-BE49-F238E27FC236}">
                <a16:creationId xmlns:a16="http://schemas.microsoft.com/office/drawing/2014/main" id="{93693EEC-35FF-CA4F-ED40-62FD559AA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 tre gennemsnit: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42E89180-C6A7-509B-3BA7-AFE0460C1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629763" name="Group 3">
            <a:extLst>
              <a:ext uri="{FF2B5EF4-FFF2-40B4-BE49-F238E27FC236}">
                <a16:creationId xmlns:a16="http://schemas.microsoft.com/office/drawing/2014/main" id="{F12EB4EB-5E11-4B9E-96FF-B0C120869CDD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78609508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469754038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4288361868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40738893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4032535337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272624348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69685296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218287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618164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79644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956082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31058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860085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99989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302949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22273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886142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7375913"/>
                  </a:ext>
                </a:extLst>
              </a:tr>
            </a:tbl>
          </a:graphicData>
        </a:graphic>
      </p:graphicFrame>
      <p:sp>
        <p:nvSpPr>
          <p:cNvPr id="92261" name="Oval 103">
            <a:extLst>
              <a:ext uri="{FF2B5EF4-FFF2-40B4-BE49-F238E27FC236}">
                <a16:creationId xmlns:a16="http://schemas.microsoft.com/office/drawing/2014/main" id="{33586596-6D7E-D19C-4CA6-4E98FEF91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850" y="5589588"/>
            <a:ext cx="1223963" cy="503237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92262" name="Line 104">
            <a:extLst>
              <a:ext uri="{FF2B5EF4-FFF2-40B4-BE49-F238E27FC236}">
                <a16:creationId xmlns:a16="http://schemas.microsoft.com/office/drawing/2014/main" id="{02966D9A-13E1-E2F4-A916-BB2071EE0D6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6325" y="3644900"/>
            <a:ext cx="1295400" cy="1871663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2263" name="Text Box 101">
            <a:extLst>
              <a:ext uri="{FF2B5EF4-FFF2-40B4-BE49-F238E27FC236}">
                <a16:creationId xmlns:a16="http://schemas.microsoft.com/office/drawing/2014/main" id="{3C9C0178-E23A-B1E7-D500-4914FCD4E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828675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1. Middeltallet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= Summen af tallene i den sidste kolonne i skemaet</a:t>
            </a:r>
          </a:p>
        </p:txBody>
      </p:sp>
      <p:sp>
        <p:nvSpPr>
          <p:cNvPr id="92264" name="Text Box 102">
            <a:extLst>
              <a:ext uri="{FF2B5EF4-FFF2-40B4-BE49-F238E27FC236}">
                <a16:creationId xmlns:a16="http://schemas.microsoft.com/office/drawing/2014/main" id="{C604B3F2-7102-AD57-32EB-30D07E45F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 tre gennemsnit: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17C57AF2-C703-3119-E25B-336A17A9B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628739" name="Group 3">
            <a:extLst>
              <a:ext uri="{FF2B5EF4-FFF2-40B4-BE49-F238E27FC236}">
                <a16:creationId xmlns:a16="http://schemas.microsoft.com/office/drawing/2014/main" id="{9E5C87A1-9F33-400F-8BA9-5A71E77E2138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64581922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75175279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1658421607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3885869496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12332318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85159842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1178500000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858014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514887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492304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725394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00566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82264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92535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265155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725954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951101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044438"/>
                  </a:ext>
                </a:extLst>
              </a:tr>
            </a:tbl>
          </a:graphicData>
        </a:graphic>
      </p:graphicFrame>
      <p:sp>
        <p:nvSpPr>
          <p:cNvPr id="93285" name="Oval 103">
            <a:extLst>
              <a:ext uri="{FF2B5EF4-FFF2-40B4-BE49-F238E27FC236}">
                <a16:creationId xmlns:a16="http://schemas.microsoft.com/office/drawing/2014/main" id="{502DAC9E-2D99-5ECD-477F-107F63307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1213" y="5611813"/>
            <a:ext cx="431800" cy="4318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93286" name="Line 104">
            <a:extLst>
              <a:ext uri="{FF2B5EF4-FFF2-40B4-BE49-F238E27FC236}">
                <a16:creationId xmlns:a16="http://schemas.microsoft.com/office/drawing/2014/main" id="{1F24FC4F-656E-6622-B8E1-529B11628A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55875" y="3860800"/>
            <a:ext cx="2376488" cy="1728788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3287" name="Text Box 101">
            <a:extLst>
              <a:ext uri="{FF2B5EF4-FFF2-40B4-BE49-F238E27FC236}">
                <a16:creationId xmlns:a16="http://schemas.microsoft.com/office/drawing/2014/main" id="{B21CA8ED-E401-4AA1-595C-14D33DE1C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10731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1. Middeltallet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= Summen af tallene i den sidste kolonne i skemaet divideret med antallet af data (observationer).</a:t>
            </a:r>
          </a:p>
        </p:txBody>
      </p:sp>
      <p:sp>
        <p:nvSpPr>
          <p:cNvPr id="93288" name="Text Box 102">
            <a:extLst>
              <a:ext uri="{FF2B5EF4-FFF2-40B4-BE49-F238E27FC236}">
                <a16:creationId xmlns:a16="http://schemas.microsoft.com/office/drawing/2014/main" id="{EB678FA6-51C0-75BB-2C04-55FF9FC89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 tre gennemsnit:</a:t>
            </a:r>
          </a:p>
        </p:txBody>
      </p:sp>
      <p:sp>
        <p:nvSpPr>
          <p:cNvPr id="93289" name="Oval 105">
            <a:extLst>
              <a:ext uri="{FF2B5EF4-FFF2-40B4-BE49-F238E27FC236}">
                <a16:creationId xmlns:a16="http://schemas.microsoft.com/office/drawing/2014/main" id="{9A92A28F-F6A6-2BF6-639A-4DF502FE9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850" y="5589588"/>
            <a:ext cx="1223963" cy="503237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313BA80D-2CC7-DFEA-C98A-AE39F4994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630787" name="Group 3">
            <a:extLst>
              <a:ext uri="{FF2B5EF4-FFF2-40B4-BE49-F238E27FC236}">
                <a16:creationId xmlns:a16="http://schemas.microsoft.com/office/drawing/2014/main" id="{ADB8712D-A285-4292-A1BE-53D393A89C7A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135809067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53950506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758724487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106351233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42928527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148644146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3765052753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71551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824969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00948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798335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926994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469234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95072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606895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497150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038351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1116"/>
                  </a:ext>
                </a:extLst>
              </a:tr>
            </a:tbl>
          </a:graphicData>
        </a:graphic>
      </p:graphicFrame>
      <p:sp>
        <p:nvSpPr>
          <p:cNvPr id="94309" name="Text Box 101">
            <a:extLst>
              <a:ext uri="{FF2B5EF4-FFF2-40B4-BE49-F238E27FC236}">
                <a16:creationId xmlns:a16="http://schemas.microsoft.com/office/drawing/2014/main" id="{4EE5A5BB-1D54-4744-ACCB-517D25137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1439862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1. Middeltallet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= Summen af tallene i den sidste kolonne i skemaet divideret med antallet af data (observationer).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 b="1">
                <a:latin typeface="Verdana" panose="020B0604030504040204" pitchFamily="34" charset="0"/>
              </a:rPr>
              <a:t>Middeltallet</a:t>
            </a:r>
            <a:r>
              <a:rPr lang="da-DK" altLang="da-DK" sz="1600">
                <a:latin typeface="Verdana" panose="020B0604030504040204" pitchFamily="34" charset="0"/>
              </a:rPr>
              <a:t> = 4677,5:27 = 173,24</a:t>
            </a:r>
          </a:p>
        </p:txBody>
      </p:sp>
      <p:sp>
        <p:nvSpPr>
          <p:cNvPr id="94310" name="Text Box 102">
            <a:extLst>
              <a:ext uri="{FF2B5EF4-FFF2-40B4-BE49-F238E27FC236}">
                <a16:creationId xmlns:a16="http://schemas.microsoft.com/office/drawing/2014/main" id="{1A30A5A2-02B9-5B99-E955-E55EAB41E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 tre gennemsnit:</a:t>
            </a:r>
          </a:p>
        </p:txBody>
      </p:sp>
      <p:sp>
        <p:nvSpPr>
          <p:cNvPr id="94311" name="Oval 103">
            <a:extLst>
              <a:ext uri="{FF2B5EF4-FFF2-40B4-BE49-F238E27FC236}">
                <a16:creationId xmlns:a16="http://schemas.microsoft.com/office/drawing/2014/main" id="{86C2AA3D-6A9E-3BBA-A3D7-33791D39F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1213" y="5611813"/>
            <a:ext cx="431800" cy="4318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94312" name="Line 104">
            <a:extLst>
              <a:ext uri="{FF2B5EF4-FFF2-40B4-BE49-F238E27FC236}">
                <a16:creationId xmlns:a16="http://schemas.microsoft.com/office/drawing/2014/main" id="{D9F724A2-0F30-2F08-73FA-A5229624C1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55875" y="4221163"/>
            <a:ext cx="4608513" cy="1512887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4313" name="Oval 105">
            <a:extLst>
              <a:ext uri="{FF2B5EF4-FFF2-40B4-BE49-F238E27FC236}">
                <a16:creationId xmlns:a16="http://schemas.microsoft.com/office/drawing/2014/main" id="{11D22B6D-D1C6-1394-CD51-C5B7C75B5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850" y="5589588"/>
            <a:ext cx="1223963" cy="503237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94314" name="Line 106">
            <a:extLst>
              <a:ext uri="{FF2B5EF4-FFF2-40B4-BE49-F238E27FC236}">
                <a16:creationId xmlns:a16="http://schemas.microsoft.com/office/drawing/2014/main" id="{2AF8B351-A3D2-B3BB-2524-ACD96AC1064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04025" y="4221163"/>
            <a:ext cx="647700" cy="12954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C07927AD-BEEA-5D90-2925-EB0FC1BAB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673795" name="Group 3">
            <a:extLst>
              <a:ext uri="{FF2B5EF4-FFF2-40B4-BE49-F238E27FC236}">
                <a16:creationId xmlns:a16="http://schemas.microsoft.com/office/drawing/2014/main" id="{55ED06D5-0020-4B3A-AF7C-D376A45868E0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2964144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405580797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300532151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1774965292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81737454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41591125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1752368992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950069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25558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6410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28254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918604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876792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36893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144151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720155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841748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799878"/>
                  </a:ext>
                </a:extLst>
              </a:tr>
            </a:tbl>
          </a:graphicData>
        </a:graphic>
      </p:graphicFrame>
      <p:sp>
        <p:nvSpPr>
          <p:cNvPr id="95333" name="Text Box 101">
            <a:extLst>
              <a:ext uri="{FF2B5EF4-FFF2-40B4-BE49-F238E27FC236}">
                <a16:creationId xmlns:a16="http://schemas.microsoft.com/office/drawing/2014/main" id="{5011D1A7-8FF3-141A-05C6-B6AEF6938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10731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2. Typeintervallet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= det typiske interval; det interval, der har flest data i observations-sættet.</a:t>
            </a:r>
          </a:p>
        </p:txBody>
      </p:sp>
      <p:sp>
        <p:nvSpPr>
          <p:cNvPr id="95334" name="Text Box 102">
            <a:extLst>
              <a:ext uri="{FF2B5EF4-FFF2-40B4-BE49-F238E27FC236}">
                <a16:creationId xmlns:a16="http://schemas.microsoft.com/office/drawing/2014/main" id="{4BED7C01-15A1-CB96-2BC3-349F4A715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 tre gennemsnit: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65D1B2AE-F84E-39E5-BB4D-9F65F8340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674819" name="Group 3">
            <a:extLst>
              <a:ext uri="{FF2B5EF4-FFF2-40B4-BE49-F238E27FC236}">
                <a16:creationId xmlns:a16="http://schemas.microsoft.com/office/drawing/2014/main" id="{518CE515-056C-4C98-8D39-D1441C8791D3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28615403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45587307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1961779978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1415960328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77201382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668242907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1048286090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13252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36432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54936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831765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110126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879095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053755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599041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06663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946154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776222"/>
                  </a:ext>
                </a:extLst>
              </a:tr>
            </a:tbl>
          </a:graphicData>
        </a:graphic>
      </p:graphicFrame>
      <p:sp>
        <p:nvSpPr>
          <p:cNvPr id="96357" name="Oval 103">
            <a:extLst>
              <a:ext uri="{FF2B5EF4-FFF2-40B4-BE49-F238E27FC236}">
                <a16:creationId xmlns:a16="http://schemas.microsoft.com/office/drawing/2014/main" id="{B0C4C99E-D542-0161-2E6D-53F48C63C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1213" y="3789363"/>
            <a:ext cx="431800" cy="4318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96358" name="Line 104">
            <a:extLst>
              <a:ext uri="{FF2B5EF4-FFF2-40B4-BE49-F238E27FC236}">
                <a16:creationId xmlns:a16="http://schemas.microsoft.com/office/drawing/2014/main" id="{830255E5-856A-BC5E-4615-487208A303C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714500" y="4005263"/>
            <a:ext cx="287338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6359" name="Text Box 101">
            <a:extLst>
              <a:ext uri="{FF2B5EF4-FFF2-40B4-BE49-F238E27FC236}">
                <a16:creationId xmlns:a16="http://schemas.microsoft.com/office/drawing/2014/main" id="{68651596-17FB-02CE-E8CE-41AF65C43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1439862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2. Typeintervallet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= det typiske interval; det interval, der har flest data i observations-sættet.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 b="1">
                <a:latin typeface="Verdana" panose="020B0604030504040204" pitchFamily="34" charset="0"/>
              </a:rPr>
              <a:t>Typeintervallet</a:t>
            </a:r>
            <a:r>
              <a:rPr lang="da-DK" altLang="da-DK" sz="1600">
                <a:latin typeface="Verdana" panose="020B0604030504040204" pitchFamily="34" charset="0"/>
              </a:rPr>
              <a:t> = ]170,175]</a:t>
            </a:r>
          </a:p>
        </p:txBody>
      </p:sp>
      <p:sp>
        <p:nvSpPr>
          <p:cNvPr id="96360" name="Text Box 102">
            <a:extLst>
              <a:ext uri="{FF2B5EF4-FFF2-40B4-BE49-F238E27FC236}">
                <a16:creationId xmlns:a16="http://schemas.microsoft.com/office/drawing/2014/main" id="{9D2962AE-C363-4C2C-325D-68DAC7348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 tre gennemsnit: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184177B1-0FF0-A577-B055-5034EAC54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3890963"/>
            <a:ext cx="8135937" cy="2417762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rgbClr val="CC0000"/>
                </a:solidFill>
                <a:latin typeface="Verdana" panose="020B0604030504040204" pitchFamily="34" charset="0"/>
              </a:rPr>
              <a:t>Ad 3. Intervallerne behøver ikke være lige lange</a:t>
            </a:r>
            <a:endParaRPr lang="da-DK" altLang="da-DK" sz="1600">
              <a:latin typeface="Verdana" panose="020B060403050404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Ofte er der i yderpunkterne af en observation langt mellem de enkelte værdier (observationer eller data), idet der ikke er så mange store (eller små) værdier i mange observationssæt. Derfor kan man med fordel gøre intervallerne i yderpunkterne ekstra lange.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Hvis vi f.eks. havde en højde på 142, falder denne højde meget udenfor. Og der ville være et interval (fra 145 til 150), der slet ingen data indeholdt.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Derfor kunne det første interval med fordel hedde: fra 140 til 150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639046B-93C7-B29A-3010-B0B37ED36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238ED544-0D26-9D50-E81E-58A1BB6A0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</a:t>
            </a:r>
          </a:p>
        </p:txBody>
      </p:sp>
      <p:sp>
        <p:nvSpPr>
          <p:cNvPr id="23557" name="Text Box 5">
            <a:extLst>
              <a:ext uri="{FF2B5EF4-FFF2-40B4-BE49-F238E27FC236}">
                <a16:creationId xmlns:a16="http://schemas.microsoft.com/office/drawing/2014/main" id="{307F2AB0-1052-75B7-4D6F-B4588F94D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412875"/>
            <a:ext cx="4103688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 sz="2400" u="sng">
                <a:solidFill>
                  <a:srgbClr val="CC0000"/>
                </a:solidFill>
                <a:latin typeface="Verdana" panose="020B0604030504040204" pitchFamily="34" charset="0"/>
              </a:rPr>
              <a:t>Opgave: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Giv en statistisk analyse af nedenstående observation: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I en 10. klasse måler man højden af hver af eleverne. Man kommer frem til følgende resultat (alle højder angivet i cm):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8885E816-2CD6-BB83-C9F6-22B1E1597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676967" name="Group 103">
            <a:extLst>
              <a:ext uri="{FF2B5EF4-FFF2-40B4-BE49-F238E27FC236}">
                <a16:creationId xmlns:a16="http://schemas.microsoft.com/office/drawing/2014/main" id="{FFE8DAAE-785A-4E2E-8225-32209D49F583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405450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933168046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840951657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971450502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382651838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605003547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556327811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3787649687"/>
                    </a:ext>
                  </a:extLst>
                </a:gridCol>
              </a:tblGrid>
              <a:tr h="73160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694" marB="456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4705322"/>
                  </a:ext>
                </a:extLst>
              </a:tr>
              <a:tr h="3656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694" marB="456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3350881"/>
                  </a:ext>
                </a:extLst>
              </a:tr>
              <a:tr h="3656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694" marB="456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5410905"/>
                  </a:ext>
                </a:extLst>
              </a:tr>
              <a:tr h="3656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694" marB="456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692047"/>
                  </a:ext>
                </a:extLst>
              </a:tr>
              <a:tr h="3656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694" marB="456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4213928"/>
                  </a:ext>
                </a:extLst>
              </a:tr>
              <a:tr h="3656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694" marB="456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1828629"/>
                  </a:ext>
                </a:extLst>
              </a:tr>
              <a:tr h="3656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694" marB="456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5647901"/>
                  </a:ext>
                </a:extLst>
              </a:tr>
              <a:tr h="3656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694" marB="456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5387118"/>
                  </a:ext>
                </a:extLst>
              </a:tr>
              <a:tr h="3656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694" marB="456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1889729"/>
                  </a:ext>
                </a:extLst>
              </a:tr>
              <a:tr h="38246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694" marB="456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950502"/>
                  </a:ext>
                </a:extLst>
              </a:tr>
              <a:tr h="3656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694" marB="456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8948222"/>
                  </a:ext>
                </a:extLst>
              </a:tr>
            </a:tbl>
          </a:graphicData>
        </a:graphic>
      </p:graphicFrame>
      <p:sp>
        <p:nvSpPr>
          <p:cNvPr id="97381" name="Text Box 101">
            <a:extLst>
              <a:ext uri="{FF2B5EF4-FFF2-40B4-BE49-F238E27FC236}">
                <a16:creationId xmlns:a16="http://schemas.microsoft.com/office/drawing/2014/main" id="{9E7E4065-872B-0B0F-DC69-6623B3D8D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 tre gennemsnit:</a:t>
            </a:r>
          </a:p>
        </p:txBody>
      </p:sp>
      <p:sp>
        <p:nvSpPr>
          <p:cNvPr id="97382" name="Text Box 102">
            <a:extLst>
              <a:ext uri="{FF2B5EF4-FFF2-40B4-BE49-F238E27FC236}">
                <a16:creationId xmlns:a16="http://schemas.microsoft.com/office/drawing/2014/main" id="{86C3E410-4D23-7DB4-1E22-BA1860783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828675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3. Medianen</a:t>
            </a:r>
            <a:r>
              <a:rPr lang="da-DK" altLang="da-DK" sz="1600">
                <a:latin typeface="Verdana" panose="020B0604030504040204" pitchFamily="34" charset="0"/>
              </a:rPr>
              <a:t> (</a:t>
            </a:r>
            <a:r>
              <a:rPr lang="en-US" altLang="da-DK" sz="1600">
                <a:latin typeface="Verdana" panose="020B0604030504040204" pitchFamily="34" charset="0"/>
              </a:rPr>
              <a:t>~ midt i)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= det midterste tal; det tal, der svarer til 50% af sættet.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5E40915D-2297-8A39-A841-93F0944D7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675843" name="Group 3">
            <a:extLst>
              <a:ext uri="{FF2B5EF4-FFF2-40B4-BE49-F238E27FC236}">
                <a16:creationId xmlns:a16="http://schemas.microsoft.com/office/drawing/2014/main" id="{7E985FDF-C68A-4993-A07C-4000AFED4BC8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1810282816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762047434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458369930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546077919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9714206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70806092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3702683635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669443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31684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65181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68184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33312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695629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427011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252058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6873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82894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6499279"/>
                  </a:ext>
                </a:extLst>
              </a:tr>
            </a:tbl>
          </a:graphicData>
        </a:graphic>
      </p:graphicFrame>
      <p:sp>
        <p:nvSpPr>
          <p:cNvPr id="98405" name="Text Box 102">
            <a:extLst>
              <a:ext uri="{FF2B5EF4-FFF2-40B4-BE49-F238E27FC236}">
                <a16:creationId xmlns:a16="http://schemas.microsoft.com/office/drawing/2014/main" id="{530EED7E-BE14-1897-4C63-EE2501EFD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 tre gennemsnit:</a:t>
            </a:r>
          </a:p>
        </p:txBody>
      </p:sp>
      <p:sp>
        <p:nvSpPr>
          <p:cNvPr id="98406" name="Text Box 105">
            <a:extLst>
              <a:ext uri="{FF2B5EF4-FFF2-40B4-BE49-F238E27FC236}">
                <a16:creationId xmlns:a16="http://schemas.microsoft.com/office/drawing/2014/main" id="{2013BA70-2C54-D0C8-7B8A-88076FDEE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2417762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3. Medianen</a:t>
            </a:r>
            <a:r>
              <a:rPr lang="da-DK" altLang="da-DK" sz="1600">
                <a:latin typeface="Verdana" panose="020B0604030504040204" pitchFamily="34" charset="0"/>
              </a:rPr>
              <a:t> (</a:t>
            </a:r>
            <a:r>
              <a:rPr lang="en-US" altLang="da-DK" sz="1600">
                <a:latin typeface="Verdana" panose="020B0604030504040204" pitchFamily="34" charset="0"/>
              </a:rPr>
              <a:t>~ midt i)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= det midterste tal; det tal, der svarer til 50% af sættet.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Da medianen er en eksakt værdi, kan man ikke bruge skemaet til at finde medianen, men må i stedet bruge vores diagram over den kumulerede interval-frekvens (sumkurven).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8098E633-4674-64F6-8CC6-DC8F68014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sp>
        <p:nvSpPr>
          <p:cNvPr id="99331" name="Line 41">
            <a:extLst>
              <a:ext uri="{FF2B5EF4-FFF2-40B4-BE49-F238E27FC236}">
                <a16:creationId xmlns:a16="http://schemas.microsoft.com/office/drawing/2014/main" id="{5DB0873B-AC31-B819-57A6-24B9C627497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805488"/>
            <a:ext cx="5472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32" name="Line 42">
            <a:extLst>
              <a:ext uri="{FF2B5EF4-FFF2-40B4-BE49-F238E27FC236}">
                <a16:creationId xmlns:a16="http://schemas.microsoft.com/office/drawing/2014/main" id="{E271B59E-7D04-57AB-BD5A-BF7F5BB1B9B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33" name="Line 43">
            <a:extLst>
              <a:ext uri="{FF2B5EF4-FFF2-40B4-BE49-F238E27FC236}">
                <a16:creationId xmlns:a16="http://schemas.microsoft.com/office/drawing/2014/main" id="{45FA1827-ABB5-87C6-4D52-1E639715E80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34" name="Line 44">
            <a:extLst>
              <a:ext uri="{FF2B5EF4-FFF2-40B4-BE49-F238E27FC236}">
                <a16:creationId xmlns:a16="http://schemas.microsoft.com/office/drawing/2014/main" id="{6CF705D9-2A1C-9D99-BB74-B2F022633F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30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35" name="Line 45">
            <a:extLst>
              <a:ext uri="{FF2B5EF4-FFF2-40B4-BE49-F238E27FC236}">
                <a16:creationId xmlns:a16="http://schemas.microsoft.com/office/drawing/2014/main" id="{86FD3F4C-46D6-EA73-8B06-161404388C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36" name="Line 46">
            <a:extLst>
              <a:ext uri="{FF2B5EF4-FFF2-40B4-BE49-F238E27FC236}">
                <a16:creationId xmlns:a16="http://schemas.microsoft.com/office/drawing/2014/main" id="{AD482169-58CF-E673-BAFE-0E94C5BFC51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37" name="Line 47">
            <a:extLst>
              <a:ext uri="{FF2B5EF4-FFF2-40B4-BE49-F238E27FC236}">
                <a16:creationId xmlns:a16="http://schemas.microsoft.com/office/drawing/2014/main" id="{59A07C97-0BF6-06C6-FCE8-8F91BC047E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38" name="Line 48">
            <a:extLst>
              <a:ext uri="{FF2B5EF4-FFF2-40B4-BE49-F238E27FC236}">
                <a16:creationId xmlns:a16="http://schemas.microsoft.com/office/drawing/2014/main" id="{A27B4790-FB2A-81B1-58BF-E0FDFE72E0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39" name="Text Box 49">
            <a:extLst>
              <a:ext uri="{FF2B5EF4-FFF2-40B4-BE49-F238E27FC236}">
                <a16:creationId xmlns:a16="http://schemas.microsoft.com/office/drawing/2014/main" id="{D12A95CC-F36F-3B89-FF0E-2FFE9ED05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00" y="5805488"/>
            <a:ext cx="334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99340" name="Text Box 51">
            <a:extLst>
              <a:ext uri="{FF2B5EF4-FFF2-40B4-BE49-F238E27FC236}">
                <a16:creationId xmlns:a16="http://schemas.microsoft.com/office/drawing/2014/main" id="{7AD49E55-1C24-07C9-9DA3-487830FF45E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98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99341" name="Text Box 52">
            <a:extLst>
              <a:ext uri="{FF2B5EF4-FFF2-40B4-BE49-F238E27FC236}">
                <a16:creationId xmlns:a16="http://schemas.microsoft.com/office/drawing/2014/main" id="{4FC9F227-A73D-0480-8ABF-B5664ED0D780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9622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99342" name="Text Box 53">
            <a:extLst>
              <a:ext uri="{FF2B5EF4-FFF2-40B4-BE49-F238E27FC236}">
                <a16:creationId xmlns:a16="http://schemas.microsoft.com/office/drawing/2014/main" id="{A673C3E6-9773-1A29-424E-825CA356F16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5304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99343" name="Text Box 54">
            <a:extLst>
              <a:ext uri="{FF2B5EF4-FFF2-40B4-BE49-F238E27FC236}">
                <a16:creationId xmlns:a16="http://schemas.microsoft.com/office/drawing/2014/main" id="{1DDD808D-1D9D-8B87-6950-6FD231A86A3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3940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99344" name="Text Box 55">
            <a:extLst>
              <a:ext uri="{FF2B5EF4-FFF2-40B4-BE49-F238E27FC236}">
                <a16:creationId xmlns:a16="http://schemas.microsoft.com/office/drawing/2014/main" id="{3BFED5D8-D3DF-5407-766E-E83B35B10FF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8258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99345" name="Line 56">
            <a:extLst>
              <a:ext uri="{FF2B5EF4-FFF2-40B4-BE49-F238E27FC236}">
                <a16:creationId xmlns:a16="http://schemas.microsoft.com/office/drawing/2014/main" id="{80AAA84A-8FA9-8E03-6CFB-DA8CF2817D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46" name="Line 57">
            <a:extLst>
              <a:ext uri="{FF2B5EF4-FFF2-40B4-BE49-F238E27FC236}">
                <a16:creationId xmlns:a16="http://schemas.microsoft.com/office/drawing/2014/main" id="{00B42B3B-6D60-EE0D-3B3D-174B98B1E3F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47" name="Text Box 58">
            <a:extLst>
              <a:ext uri="{FF2B5EF4-FFF2-40B4-BE49-F238E27FC236}">
                <a16:creationId xmlns:a16="http://schemas.microsoft.com/office/drawing/2014/main" id="{4225CC63-8F86-0F8C-7B62-AE78BBF9DEB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99348" name="Text Box 59">
            <a:extLst>
              <a:ext uri="{FF2B5EF4-FFF2-40B4-BE49-F238E27FC236}">
                <a16:creationId xmlns:a16="http://schemas.microsoft.com/office/drawing/2014/main" id="{E259C368-3494-91FF-0D37-B50CBB31A61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99349" name="Text Box 60">
            <a:extLst>
              <a:ext uri="{FF2B5EF4-FFF2-40B4-BE49-F238E27FC236}">
                <a16:creationId xmlns:a16="http://schemas.microsoft.com/office/drawing/2014/main" id="{83ED2D1B-B5CE-A251-87D5-8AF1B2159FB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7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99350" name="Text Box 61">
            <a:extLst>
              <a:ext uri="{FF2B5EF4-FFF2-40B4-BE49-F238E27FC236}">
                <a16:creationId xmlns:a16="http://schemas.microsoft.com/office/drawing/2014/main" id="{93D469E2-3EDC-E55F-B5FE-A249115A5E1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99351" name="Line 62">
            <a:extLst>
              <a:ext uri="{FF2B5EF4-FFF2-40B4-BE49-F238E27FC236}">
                <a16:creationId xmlns:a16="http://schemas.microsoft.com/office/drawing/2014/main" id="{85CABB0E-5558-0A39-27AE-4ED7CD5E706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52" name="Line 63">
            <a:extLst>
              <a:ext uri="{FF2B5EF4-FFF2-40B4-BE49-F238E27FC236}">
                <a16:creationId xmlns:a16="http://schemas.microsoft.com/office/drawing/2014/main" id="{CD8E95F1-1B34-2DE7-62FB-C29BB1E63C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53" name="Text Box 64">
            <a:extLst>
              <a:ext uri="{FF2B5EF4-FFF2-40B4-BE49-F238E27FC236}">
                <a16:creationId xmlns:a16="http://schemas.microsoft.com/office/drawing/2014/main" id="{E4BA43A2-5119-6CFC-9A33-295006D46800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6668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99354" name="Line 65">
            <a:extLst>
              <a:ext uri="{FF2B5EF4-FFF2-40B4-BE49-F238E27FC236}">
                <a16:creationId xmlns:a16="http://schemas.microsoft.com/office/drawing/2014/main" id="{CC0A427A-F9E4-C9C5-33DE-14F53C441D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4425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55" name="Line 66">
            <a:extLst>
              <a:ext uri="{FF2B5EF4-FFF2-40B4-BE49-F238E27FC236}">
                <a16:creationId xmlns:a16="http://schemas.microsoft.com/office/drawing/2014/main" id="{1C1C2427-DBE5-01BA-D758-BCDD701A90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4451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56" name="Line 67">
            <a:extLst>
              <a:ext uri="{FF2B5EF4-FFF2-40B4-BE49-F238E27FC236}">
                <a16:creationId xmlns:a16="http://schemas.microsoft.com/office/drawing/2014/main" id="{6A616E57-8F63-915B-85F8-AE18159263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7244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57" name="Line 68">
            <a:extLst>
              <a:ext uri="{FF2B5EF4-FFF2-40B4-BE49-F238E27FC236}">
                <a16:creationId xmlns:a16="http://schemas.microsoft.com/office/drawing/2014/main" id="{A69707A5-52D6-367A-959A-A13442BB69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0052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58" name="Line 69">
            <a:extLst>
              <a:ext uri="{FF2B5EF4-FFF2-40B4-BE49-F238E27FC236}">
                <a16:creationId xmlns:a16="http://schemas.microsoft.com/office/drawing/2014/main" id="{33FCBDC6-8D58-4B70-8D5E-A97122B5BE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2845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59" name="Text Box 70">
            <a:extLst>
              <a:ext uri="{FF2B5EF4-FFF2-40B4-BE49-F238E27FC236}">
                <a16:creationId xmlns:a16="http://schemas.microsoft.com/office/drawing/2014/main" id="{376C8E4F-CB45-90AB-6208-F4D434917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99360" name="Text Box 71">
            <a:extLst>
              <a:ext uri="{FF2B5EF4-FFF2-40B4-BE49-F238E27FC236}">
                <a16:creationId xmlns:a16="http://schemas.microsoft.com/office/drawing/2014/main" id="{D3AE0F37-5645-0E1A-98B1-0F2AD8821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99361" name="Text Box 72">
            <a:extLst>
              <a:ext uri="{FF2B5EF4-FFF2-40B4-BE49-F238E27FC236}">
                <a16:creationId xmlns:a16="http://schemas.microsoft.com/office/drawing/2014/main" id="{077F5D3E-7F4A-B79A-7914-1DC3A8EAB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99362" name="Text Box 73">
            <a:extLst>
              <a:ext uri="{FF2B5EF4-FFF2-40B4-BE49-F238E27FC236}">
                <a16:creationId xmlns:a16="http://schemas.microsoft.com/office/drawing/2014/main" id="{75BCBA68-BBA9-477E-5ED6-771217949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99363" name="Line 74">
            <a:extLst>
              <a:ext uri="{FF2B5EF4-FFF2-40B4-BE49-F238E27FC236}">
                <a16:creationId xmlns:a16="http://schemas.microsoft.com/office/drawing/2014/main" id="{9AF51D72-3AED-F15D-104B-0C4AC5D2C4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0847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64" name="Line 75">
            <a:extLst>
              <a:ext uri="{FF2B5EF4-FFF2-40B4-BE49-F238E27FC236}">
                <a16:creationId xmlns:a16="http://schemas.microsoft.com/office/drawing/2014/main" id="{447EE767-8A9D-293E-1E78-46B9F812AD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364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65" name="Line 76">
            <a:extLst>
              <a:ext uri="{FF2B5EF4-FFF2-40B4-BE49-F238E27FC236}">
                <a16:creationId xmlns:a16="http://schemas.microsoft.com/office/drawing/2014/main" id="{4E840998-466B-4847-9DAD-5239479754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66" name="Text Box 77">
            <a:extLst>
              <a:ext uri="{FF2B5EF4-FFF2-40B4-BE49-F238E27FC236}">
                <a16:creationId xmlns:a16="http://schemas.microsoft.com/office/drawing/2014/main" id="{A565B467-A85C-6C77-C3C9-79C5C30E8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99367" name="Text Box 78">
            <a:extLst>
              <a:ext uri="{FF2B5EF4-FFF2-40B4-BE49-F238E27FC236}">
                <a16:creationId xmlns:a16="http://schemas.microsoft.com/office/drawing/2014/main" id="{42FC5D43-4C7E-CD8F-4AC7-33BAF3AD1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99368" name="Text Box 79">
            <a:extLst>
              <a:ext uri="{FF2B5EF4-FFF2-40B4-BE49-F238E27FC236}">
                <a16:creationId xmlns:a16="http://schemas.microsoft.com/office/drawing/2014/main" id="{40CB8554-6333-D100-0347-302C2B4E0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99369" name="Text Box 80">
            <a:extLst>
              <a:ext uri="{FF2B5EF4-FFF2-40B4-BE49-F238E27FC236}">
                <a16:creationId xmlns:a16="http://schemas.microsoft.com/office/drawing/2014/main" id="{E93BB32F-28D8-0E44-0F7F-C0DEDE97D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99370" name="Text Box 81">
            <a:extLst>
              <a:ext uri="{FF2B5EF4-FFF2-40B4-BE49-F238E27FC236}">
                <a16:creationId xmlns:a16="http://schemas.microsoft.com/office/drawing/2014/main" id="{413BB3AD-86B8-92AA-F6BD-52362E4D3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99371" name="Text Box 82">
            <a:extLst>
              <a:ext uri="{FF2B5EF4-FFF2-40B4-BE49-F238E27FC236}">
                <a16:creationId xmlns:a16="http://schemas.microsoft.com/office/drawing/2014/main" id="{AC18FE94-8696-3AFF-B27E-0DC30D1FD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7961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99372" name="Line 83">
            <a:extLst>
              <a:ext uri="{FF2B5EF4-FFF2-40B4-BE49-F238E27FC236}">
                <a16:creationId xmlns:a16="http://schemas.microsoft.com/office/drawing/2014/main" id="{48F3AECB-F17C-134C-4015-DF45C90713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92417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73" name="Line 84">
            <a:extLst>
              <a:ext uri="{FF2B5EF4-FFF2-40B4-BE49-F238E27FC236}">
                <a16:creationId xmlns:a16="http://schemas.microsoft.com/office/drawing/2014/main" id="{D7D7BC11-B491-77A9-257D-17D7D61D71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5638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74" name="Line 85">
            <a:extLst>
              <a:ext uri="{FF2B5EF4-FFF2-40B4-BE49-F238E27FC236}">
                <a16:creationId xmlns:a16="http://schemas.microsoft.com/office/drawing/2014/main" id="{0BB023D4-A8A9-8C55-7926-9ACAB3DF9B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205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75" name="Line 86">
            <a:extLst>
              <a:ext uri="{FF2B5EF4-FFF2-40B4-BE49-F238E27FC236}">
                <a16:creationId xmlns:a16="http://schemas.microsoft.com/office/drawing/2014/main" id="{FBFC346C-3E31-F23E-942E-B4204797F7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76" name="Oval 88">
            <a:extLst>
              <a:ext uri="{FF2B5EF4-FFF2-40B4-BE49-F238E27FC236}">
                <a16:creationId xmlns:a16="http://schemas.microsoft.com/office/drawing/2014/main" id="{C395BD0E-54DB-2248-42E9-9E3B30082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238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99377" name="Line 89">
            <a:extLst>
              <a:ext uri="{FF2B5EF4-FFF2-40B4-BE49-F238E27FC236}">
                <a16:creationId xmlns:a16="http://schemas.microsoft.com/office/drawing/2014/main" id="{2EA2A148-A971-C09D-2112-E07C071179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9613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78" name="Oval 90">
            <a:extLst>
              <a:ext uri="{FF2B5EF4-FFF2-40B4-BE49-F238E27FC236}">
                <a16:creationId xmlns:a16="http://schemas.microsoft.com/office/drawing/2014/main" id="{5158FCC9-28C5-144E-52C8-CE54C548A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99379" name="Line 91">
            <a:extLst>
              <a:ext uri="{FF2B5EF4-FFF2-40B4-BE49-F238E27FC236}">
                <a16:creationId xmlns:a16="http://schemas.microsoft.com/office/drawing/2014/main" id="{52F1FB95-247D-5A2D-5F94-512E876087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80" name="Oval 92">
            <a:extLst>
              <a:ext uri="{FF2B5EF4-FFF2-40B4-BE49-F238E27FC236}">
                <a16:creationId xmlns:a16="http://schemas.microsoft.com/office/drawing/2014/main" id="{4455A6E5-0EA3-A8C6-3298-70D59EB76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38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99381" name="Line 93">
            <a:extLst>
              <a:ext uri="{FF2B5EF4-FFF2-40B4-BE49-F238E27FC236}">
                <a16:creationId xmlns:a16="http://schemas.microsoft.com/office/drawing/2014/main" id="{50DD1BAC-C552-0976-4B64-7B850C788C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82" name="Oval 94">
            <a:extLst>
              <a:ext uri="{FF2B5EF4-FFF2-40B4-BE49-F238E27FC236}">
                <a16:creationId xmlns:a16="http://schemas.microsoft.com/office/drawing/2014/main" id="{21CA233F-840B-CB1C-9CB3-23FAA1F12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225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99383" name="Line 95">
            <a:extLst>
              <a:ext uri="{FF2B5EF4-FFF2-40B4-BE49-F238E27FC236}">
                <a16:creationId xmlns:a16="http://schemas.microsoft.com/office/drawing/2014/main" id="{C5B69D8D-302D-9162-5C92-5B500ABD28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4437063"/>
            <a:ext cx="433387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84" name="Oval 96">
            <a:extLst>
              <a:ext uri="{FF2B5EF4-FFF2-40B4-BE49-F238E27FC236}">
                <a16:creationId xmlns:a16="http://schemas.microsoft.com/office/drawing/2014/main" id="{837565F0-3F6B-792E-BDB9-71A9D4712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99385" name="Line 97">
            <a:extLst>
              <a:ext uri="{FF2B5EF4-FFF2-40B4-BE49-F238E27FC236}">
                <a16:creationId xmlns:a16="http://schemas.microsoft.com/office/drawing/2014/main" id="{8DECC79B-8D57-4880-0179-31EBCDF32E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86" name="Text Box 98">
            <a:extLst>
              <a:ext uri="{FF2B5EF4-FFF2-40B4-BE49-F238E27FC236}">
                <a16:creationId xmlns:a16="http://schemas.microsoft.com/office/drawing/2014/main" id="{D2278CB4-545E-A9A3-C2CF-4059D5E92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99387" name="Oval 100">
            <a:extLst>
              <a:ext uri="{FF2B5EF4-FFF2-40B4-BE49-F238E27FC236}">
                <a16:creationId xmlns:a16="http://schemas.microsoft.com/office/drawing/2014/main" id="{86E92496-865A-4751-6014-B71401F47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99388" name="Line 101">
            <a:extLst>
              <a:ext uri="{FF2B5EF4-FFF2-40B4-BE49-F238E27FC236}">
                <a16:creationId xmlns:a16="http://schemas.microsoft.com/office/drawing/2014/main" id="{8920CC2A-60AB-D805-1168-8713C46193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89" name="Line 102">
            <a:extLst>
              <a:ext uri="{FF2B5EF4-FFF2-40B4-BE49-F238E27FC236}">
                <a16:creationId xmlns:a16="http://schemas.microsoft.com/office/drawing/2014/main" id="{BE34E885-9548-1B0B-94F1-931063623B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90" name="Line 103">
            <a:extLst>
              <a:ext uri="{FF2B5EF4-FFF2-40B4-BE49-F238E27FC236}">
                <a16:creationId xmlns:a16="http://schemas.microsoft.com/office/drawing/2014/main" id="{EB4050F0-16D2-2273-8DC6-2E44B18E82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91" name="Line 104">
            <a:extLst>
              <a:ext uri="{FF2B5EF4-FFF2-40B4-BE49-F238E27FC236}">
                <a16:creationId xmlns:a16="http://schemas.microsoft.com/office/drawing/2014/main" id="{EE047BF7-0143-EB01-2A63-28783960FE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99392" name="Text Box 110">
            <a:extLst>
              <a:ext uri="{FF2B5EF4-FFF2-40B4-BE49-F238E27FC236}">
                <a16:creationId xmlns:a16="http://schemas.microsoft.com/office/drawing/2014/main" id="{3C9B3084-957C-D600-A718-E71436278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 tre gennemsnit:</a:t>
            </a:r>
          </a:p>
        </p:txBody>
      </p:sp>
      <p:sp>
        <p:nvSpPr>
          <p:cNvPr id="99393" name="Text Box 111">
            <a:extLst>
              <a:ext uri="{FF2B5EF4-FFF2-40B4-BE49-F238E27FC236}">
                <a16:creationId xmlns:a16="http://schemas.microsoft.com/office/drawing/2014/main" id="{36062DBD-B561-5A4D-C950-298BE202A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2417762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3. Medianen</a:t>
            </a:r>
            <a:r>
              <a:rPr lang="da-DK" altLang="da-DK" sz="1600">
                <a:latin typeface="Verdana" panose="020B0604030504040204" pitchFamily="34" charset="0"/>
              </a:rPr>
              <a:t> (</a:t>
            </a:r>
            <a:r>
              <a:rPr lang="en-US" altLang="da-DK" sz="1600">
                <a:latin typeface="Verdana" panose="020B0604030504040204" pitchFamily="34" charset="0"/>
              </a:rPr>
              <a:t>~ midt i)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= det midterste tal; det tal, der svarer til 50% af sættet.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Da medianen er en eksakt værdi, kan man ikke bruge skemaet til at finde medianen, men må i stedet bruge vores diagram over den kumulerede interval-frekvens (sumkurven).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937D57E9-0E99-004A-617F-DBEF9B1B1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sp>
        <p:nvSpPr>
          <p:cNvPr id="100355" name="Line 3">
            <a:extLst>
              <a:ext uri="{FF2B5EF4-FFF2-40B4-BE49-F238E27FC236}">
                <a16:creationId xmlns:a16="http://schemas.microsoft.com/office/drawing/2014/main" id="{ED730F9F-03F5-59BD-581E-BDA79C7324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805488"/>
            <a:ext cx="5472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56" name="Line 4">
            <a:extLst>
              <a:ext uri="{FF2B5EF4-FFF2-40B4-BE49-F238E27FC236}">
                <a16:creationId xmlns:a16="http://schemas.microsoft.com/office/drawing/2014/main" id="{A16956A2-4EBB-AF77-FB78-559AD8324F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57" name="Line 5">
            <a:extLst>
              <a:ext uri="{FF2B5EF4-FFF2-40B4-BE49-F238E27FC236}">
                <a16:creationId xmlns:a16="http://schemas.microsoft.com/office/drawing/2014/main" id="{1E603DAF-808C-5C91-BBD3-481A23A297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58" name="Line 6">
            <a:extLst>
              <a:ext uri="{FF2B5EF4-FFF2-40B4-BE49-F238E27FC236}">
                <a16:creationId xmlns:a16="http://schemas.microsoft.com/office/drawing/2014/main" id="{6C9C028A-F368-4494-53EB-D0DC131C441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30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59" name="Line 7">
            <a:extLst>
              <a:ext uri="{FF2B5EF4-FFF2-40B4-BE49-F238E27FC236}">
                <a16:creationId xmlns:a16="http://schemas.microsoft.com/office/drawing/2014/main" id="{AE2F133B-9FAF-2283-3402-A87B6E9CCC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60" name="Line 8">
            <a:extLst>
              <a:ext uri="{FF2B5EF4-FFF2-40B4-BE49-F238E27FC236}">
                <a16:creationId xmlns:a16="http://schemas.microsoft.com/office/drawing/2014/main" id="{A3F772AA-1D92-C21F-D285-5E67C3BE55B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61" name="Line 9">
            <a:extLst>
              <a:ext uri="{FF2B5EF4-FFF2-40B4-BE49-F238E27FC236}">
                <a16:creationId xmlns:a16="http://schemas.microsoft.com/office/drawing/2014/main" id="{3AA99FEA-64C7-8839-5486-0DB26CEF98A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62" name="Line 10">
            <a:extLst>
              <a:ext uri="{FF2B5EF4-FFF2-40B4-BE49-F238E27FC236}">
                <a16:creationId xmlns:a16="http://schemas.microsoft.com/office/drawing/2014/main" id="{0E8B1C26-D97D-0AA2-C236-700A9882BC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63" name="Text Box 11">
            <a:extLst>
              <a:ext uri="{FF2B5EF4-FFF2-40B4-BE49-F238E27FC236}">
                <a16:creationId xmlns:a16="http://schemas.microsoft.com/office/drawing/2014/main" id="{C1325D7F-AEE7-A83E-3D77-34D6EE209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00" y="5805488"/>
            <a:ext cx="334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100364" name="Text Box 13">
            <a:extLst>
              <a:ext uri="{FF2B5EF4-FFF2-40B4-BE49-F238E27FC236}">
                <a16:creationId xmlns:a16="http://schemas.microsoft.com/office/drawing/2014/main" id="{1A831E1B-4484-9F1A-22EA-8A8DFBFBE7B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98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100365" name="Text Box 14">
            <a:extLst>
              <a:ext uri="{FF2B5EF4-FFF2-40B4-BE49-F238E27FC236}">
                <a16:creationId xmlns:a16="http://schemas.microsoft.com/office/drawing/2014/main" id="{E9E59B33-C974-267A-DEE8-826808FF07A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9622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100366" name="Text Box 15">
            <a:extLst>
              <a:ext uri="{FF2B5EF4-FFF2-40B4-BE49-F238E27FC236}">
                <a16:creationId xmlns:a16="http://schemas.microsoft.com/office/drawing/2014/main" id="{5B791102-3002-BD04-13B7-3FAD869A4FD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5304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100367" name="Text Box 16">
            <a:extLst>
              <a:ext uri="{FF2B5EF4-FFF2-40B4-BE49-F238E27FC236}">
                <a16:creationId xmlns:a16="http://schemas.microsoft.com/office/drawing/2014/main" id="{6ED20759-C57B-44C4-E948-9E993460113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3940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100368" name="Text Box 17">
            <a:extLst>
              <a:ext uri="{FF2B5EF4-FFF2-40B4-BE49-F238E27FC236}">
                <a16:creationId xmlns:a16="http://schemas.microsoft.com/office/drawing/2014/main" id="{53F5CA94-1C6C-49CB-328C-96A3BFB2861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8258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100369" name="Line 18">
            <a:extLst>
              <a:ext uri="{FF2B5EF4-FFF2-40B4-BE49-F238E27FC236}">
                <a16:creationId xmlns:a16="http://schemas.microsoft.com/office/drawing/2014/main" id="{CD369713-DBE1-8466-4614-8CE79F8D63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70" name="Line 19">
            <a:extLst>
              <a:ext uri="{FF2B5EF4-FFF2-40B4-BE49-F238E27FC236}">
                <a16:creationId xmlns:a16="http://schemas.microsoft.com/office/drawing/2014/main" id="{9A9B8D70-C633-C011-2292-E9258FF50A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71" name="Text Box 20">
            <a:extLst>
              <a:ext uri="{FF2B5EF4-FFF2-40B4-BE49-F238E27FC236}">
                <a16:creationId xmlns:a16="http://schemas.microsoft.com/office/drawing/2014/main" id="{48CA314E-4686-0644-6AFE-ED171D41E5A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100372" name="Text Box 21">
            <a:extLst>
              <a:ext uri="{FF2B5EF4-FFF2-40B4-BE49-F238E27FC236}">
                <a16:creationId xmlns:a16="http://schemas.microsoft.com/office/drawing/2014/main" id="{A872CDD5-E6E6-F6B3-6CA1-C6C312CFBEA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100373" name="Text Box 22">
            <a:extLst>
              <a:ext uri="{FF2B5EF4-FFF2-40B4-BE49-F238E27FC236}">
                <a16:creationId xmlns:a16="http://schemas.microsoft.com/office/drawing/2014/main" id="{FDF38606-E4D6-E3BB-46AA-601D94BCCC1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7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100374" name="Text Box 23">
            <a:extLst>
              <a:ext uri="{FF2B5EF4-FFF2-40B4-BE49-F238E27FC236}">
                <a16:creationId xmlns:a16="http://schemas.microsoft.com/office/drawing/2014/main" id="{BF5825B0-3320-900F-E24E-E269BBAABFC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100375" name="Line 24">
            <a:extLst>
              <a:ext uri="{FF2B5EF4-FFF2-40B4-BE49-F238E27FC236}">
                <a16:creationId xmlns:a16="http://schemas.microsoft.com/office/drawing/2014/main" id="{B240A257-9618-7FC1-220E-6B174B925F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76" name="Line 25">
            <a:extLst>
              <a:ext uri="{FF2B5EF4-FFF2-40B4-BE49-F238E27FC236}">
                <a16:creationId xmlns:a16="http://schemas.microsoft.com/office/drawing/2014/main" id="{4BB26BFC-1266-A7BA-B67D-18E70ED8622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77" name="Text Box 26">
            <a:extLst>
              <a:ext uri="{FF2B5EF4-FFF2-40B4-BE49-F238E27FC236}">
                <a16:creationId xmlns:a16="http://schemas.microsoft.com/office/drawing/2014/main" id="{983B11A8-235C-3379-DC0C-719E1ACD226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6668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100378" name="Line 27">
            <a:extLst>
              <a:ext uri="{FF2B5EF4-FFF2-40B4-BE49-F238E27FC236}">
                <a16:creationId xmlns:a16="http://schemas.microsoft.com/office/drawing/2014/main" id="{2F4A395C-58DC-5DD9-EC83-FF22BFEA57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4425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79" name="Line 28">
            <a:extLst>
              <a:ext uri="{FF2B5EF4-FFF2-40B4-BE49-F238E27FC236}">
                <a16:creationId xmlns:a16="http://schemas.microsoft.com/office/drawing/2014/main" id="{698DC2B0-A592-214F-00DC-6FCCB53AF0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4451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80" name="Line 29">
            <a:extLst>
              <a:ext uri="{FF2B5EF4-FFF2-40B4-BE49-F238E27FC236}">
                <a16:creationId xmlns:a16="http://schemas.microsoft.com/office/drawing/2014/main" id="{4D9519AC-ACC6-FCDA-9993-1C60C1A93E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7244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81" name="Line 30">
            <a:extLst>
              <a:ext uri="{FF2B5EF4-FFF2-40B4-BE49-F238E27FC236}">
                <a16:creationId xmlns:a16="http://schemas.microsoft.com/office/drawing/2014/main" id="{AA6C3689-52B0-BFDC-937B-BD468ECD5B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0052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82" name="Line 31">
            <a:extLst>
              <a:ext uri="{FF2B5EF4-FFF2-40B4-BE49-F238E27FC236}">
                <a16:creationId xmlns:a16="http://schemas.microsoft.com/office/drawing/2014/main" id="{504E90B0-5493-0043-5DB3-9A64742961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2845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83" name="Text Box 32">
            <a:extLst>
              <a:ext uri="{FF2B5EF4-FFF2-40B4-BE49-F238E27FC236}">
                <a16:creationId xmlns:a16="http://schemas.microsoft.com/office/drawing/2014/main" id="{5681C6D7-E344-EAD2-B607-F7FC1F7CE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100384" name="Text Box 33">
            <a:extLst>
              <a:ext uri="{FF2B5EF4-FFF2-40B4-BE49-F238E27FC236}">
                <a16:creationId xmlns:a16="http://schemas.microsoft.com/office/drawing/2014/main" id="{2F16CA4D-9048-9DDE-4FCD-8280B4F54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100385" name="Text Box 34">
            <a:extLst>
              <a:ext uri="{FF2B5EF4-FFF2-40B4-BE49-F238E27FC236}">
                <a16:creationId xmlns:a16="http://schemas.microsoft.com/office/drawing/2014/main" id="{DC8C6D5E-69A5-8F6D-56F3-6DFE0EC8F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100386" name="Text Box 35">
            <a:extLst>
              <a:ext uri="{FF2B5EF4-FFF2-40B4-BE49-F238E27FC236}">
                <a16:creationId xmlns:a16="http://schemas.microsoft.com/office/drawing/2014/main" id="{9BBCD37D-5382-3D6B-0311-7226BE5E4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100387" name="Line 36">
            <a:extLst>
              <a:ext uri="{FF2B5EF4-FFF2-40B4-BE49-F238E27FC236}">
                <a16:creationId xmlns:a16="http://schemas.microsoft.com/office/drawing/2014/main" id="{F98FB561-6D1C-CEFB-56BF-D37389C1A0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0847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88" name="Line 37">
            <a:extLst>
              <a:ext uri="{FF2B5EF4-FFF2-40B4-BE49-F238E27FC236}">
                <a16:creationId xmlns:a16="http://schemas.microsoft.com/office/drawing/2014/main" id="{EAA7B97D-C039-1A9B-4B29-4BEAD8708E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364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89" name="Line 38">
            <a:extLst>
              <a:ext uri="{FF2B5EF4-FFF2-40B4-BE49-F238E27FC236}">
                <a16:creationId xmlns:a16="http://schemas.microsoft.com/office/drawing/2014/main" id="{9087BA4B-AC87-AC70-5954-9DD64B2701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90" name="Text Box 39">
            <a:extLst>
              <a:ext uri="{FF2B5EF4-FFF2-40B4-BE49-F238E27FC236}">
                <a16:creationId xmlns:a16="http://schemas.microsoft.com/office/drawing/2014/main" id="{F166E35C-3A8F-8718-B002-5EF3B7360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solidFill>
                  <a:srgbClr val="CC0000"/>
                </a:solidFill>
              </a:rPr>
              <a:t>50</a:t>
            </a:r>
          </a:p>
        </p:txBody>
      </p:sp>
      <p:sp>
        <p:nvSpPr>
          <p:cNvPr id="100391" name="Text Box 40">
            <a:extLst>
              <a:ext uri="{FF2B5EF4-FFF2-40B4-BE49-F238E27FC236}">
                <a16:creationId xmlns:a16="http://schemas.microsoft.com/office/drawing/2014/main" id="{59DA30A9-0414-3AF7-CA78-E4246B830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100392" name="Text Box 41">
            <a:extLst>
              <a:ext uri="{FF2B5EF4-FFF2-40B4-BE49-F238E27FC236}">
                <a16:creationId xmlns:a16="http://schemas.microsoft.com/office/drawing/2014/main" id="{72ABF157-D18F-E4CE-BA1D-AD2D8CE1B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100393" name="Text Box 42">
            <a:extLst>
              <a:ext uri="{FF2B5EF4-FFF2-40B4-BE49-F238E27FC236}">
                <a16:creationId xmlns:a16="http://schemas.microsoft.com/office/drawing/2014/main" id="{4351571F-79B4-D565-BE7B-3F184FE29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100394" name="Text Box 43">
            <a:extLst>
              <a:ext uri="{FF2B5EF4-FFF2-40B4-BE49-F238E27FC236}">
                <a16:creationId xmlns:a16="http://schemas.microsoft.com/office/drawing/2014/main" id="{0A011073-6A83-C6A8-4E61-7BE880223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100395" name="Text Box 44">
            <a:extLst>
              <a:ext uri="{FF2B5EF4-FFF2-40B4-BE49-F238E27FC236}">
                <a16:creationId xmlns:a16="http://schemas.microsoft.com/office/drawing/2014/main" id="{BD3A6175-770F-6083-365A-98081E6D9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7961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100396" name="Line 45">
            <a:extLst>
              <a:ext uri="{FF2B5EF4-FFF2-40B4-BE49-F238E27FC236}">
                <a16:creationId xmlns:a16="http://schemas.microsoft.com/office/drawing/2014/main" id="{D702E0CC-1390-1C41-A31C-13F173A168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92417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97" name="Line 46">
            <a:extLst>
              <a:ext uri="{FF2B5EF4-FFF2-40B4-BE49-F238E27FC236}">
                <a16:creationId xmlns:a16="http://schemas.microsoft.com/office/drawing/2014/main" id="{2AA99085-9055-AA97-EA60-DD7CB84D8B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5638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98" name="Line 47">
            <a:extLst>
              <a:ext uri="{FF2B5EF4-FFF2-40B4-BE49-F238E27FC236}">
                <a16:creationId xmlns:a16="http://schemas.microsoft.com/office/drawing/2014/main" id="{56021F9B-407E-A6DF-1B35-F178FBF441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205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399" name="Line 48">
            <a:extLst>
              <a:ext uri="{FF2B5EF4-FFF2-40B4-BE49-F238E27FC236}">
                <a16:creationId xmlns:a16="http://schemas.microsoft.com/office/drawing/2014/main" id="{D6DC8C49-6502-FA09-805D-4436557704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400" name="Oval 49">
            <a:extLst>
              <a:ext uri="{FF2B5EF4-FFF2-40B4-BE49-F238E27FC236}">
                <a16:creationId xmlns:a16="http://schemas.microsoft.com/office/drawing/2014/main" id="{43785D28-014B-E782-22B0-3D75845A2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238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0401" name="Line 50">
            <a:extLst>
              <a:ext uri="{FF2B5EF4-FFF2-40B4-BE49-F238E27FC236}">
                <a16:creationId xmlns:a16="http://schemas.microsoft.com/office/drawing/2014/main" id="{3AFD84B6-1A34-EF39-8639-26D1F8C797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9613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402" name="Oval 51">
            <a:extLst>
              <a:ext uri="{FF2B5EF4-FFF2-40B4-BE49-F238E27FC236}">
                <a16:creationId xmlns:a16="http://schemas.microsoft.com/office/drawing/2014/main" id="{0E861374-F0E7-4061-2316-11E07395D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0403" name="Line 52">
            <a:extLst>
              <a:ext uri="{FF2B5EF4-FFF2-40B4-BE49-F238E27FC236}">
                <a16:creationId xmlns:a16="http://schemas.microsoft.com/office/drawing/2014/main" id="{1E688C0E-3CD8-B57B-1EF1-BE493F4420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404" name="Oval 53">
            <a:extLst>
              <a:ext uri="{FF2B5EF4-FFF2-40B4-BE49-F238E27FC236}">
                <a16:creationId xmlns:a16="http://schemas.microsoft.com/office/drawing/2014/main" id="{4425E3BD-5088-108A-2799-D358BE9EA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38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0405" name="Line 54">
            <a:extLst>
              <a:ext uri="{FF2B5EF4-FFF2-40B4-BE49-F238E27FC236}">
                <a16:creationId xmlns:a16="http://schemas.microsoft.com/office/drawing/2014/main" id="{2CDC3F74-FCA2-649E-F6B3-FE8A8B6341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406" name="Oval 55">
            <a:extLst>
              <a:ext uri="{FF2B5EF4-FFF2-40B4-BE49-F238E27FC236}">
                <a16:creationId xmlns:a16="http://schemas.microsoft.com/office/drawing/2014/main" id="{03614DAB-839A-0E08-8B84-D865EC062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225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0407" name="Line 56">
            <a:extLst>
              <a:ext uri="{FF2B5EF4-FFF2-40B4-BE49-F238E27FC236}">
                <a16:creationId xmlns:a16="http://schemas.microsoft.com/office/drawing/2014/main" id="{44C0F70F-CB54-1091-3F79-44E2AF521B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4437063"/>
            <a:ext cx="433387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408" name="Oval 57">
            <a:extLst>
              <a:ext uri="{FF2B5EF4-FFF2-40B4-BE49-F238E27FC236}">
                <a16:creationId xmlns:a16="http://schemas.microsoft.com/office/drawing/2014/main" id="{AC07C1DA-3A8E-BF95-BEA1-262FD4EC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0409" name="Line 58">
            <a:extLst>
              <a:ext uri="{FF2B5EF4-FFF2-40B4-BE49-F238E27FC236}">
                <a16:creationId xmlns:a16="http://schemas.microsoft.com/office/drawing/2014/main" id="{A48A62C2-CA22-9DE8-9D14-B01D0D24AE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410" name="Text Box 59">
            <a:extLst>
              <a:ext uri="{FF2B5EF4-FFF2-40B4-BE49-F238E27FC236}">
                <a16:creationId xmlns:a16="http://schemas.microsoft.com/office/drawing/2014/main" id="{4D7DB5B1-0B08-6475-AEDA-EA8651766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100411" name="Oval 60">
            <a:extLst>
              <a:ext uri="{FF2B5EF4-FFF2-40B4-BE49-F238E27FC236}">
                <a16:creationId xmlns:a16="http://schemas.microsoft.com/office/drawing/2014/main" id="{75375BFA-4480-98E0-6804-2C0F01764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0412" name="Line 61">
            <a:extLst>
              <a:ext uri="{FF2B5EF4-FFF2-40B4-BE49-F238E27FC236}">
                <a16:creationId xmlns:a16="http://schemas.microsoft.com/office/drawing/2014/main" id="{D121F7C3-EF5B-4591-43F4-6D711CACC0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413" name="Line 62">
            <a:extLst>
              <a:ext uri="{FF2B5EF4-FFF2-40B4-BE49-F238E27FC236}">
                <a16:creationId xmlns:a16="http://schemas.microsoft.com/office/drawing/2014/main" id="{0E059BAC-C6DC-A817-37A0-E4F74E75E2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414" name="Line 63">
            <a:extLst>
              <a:ext uri="{FF2B5EF4-FFF2-40B4-BE49-F238E27FC236}">
                <a16:creationId xmlns:a16="http://schemas.microsoft.com/office/drawing/2014/main" id="{FBBF70B3-3BDE-809C-5D83-8EAF1F8801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415" name="Line 64">
            <a:extLst>
              <a:ext uri="{FF2B5EF4-FFF2-40B4-BE49-F238E27FC236}">
                <a16:creationId xmlns:a16="http://schemas.microsoft.com/office/drawing/2014/main" id="{A86E9A8D-034E-13E5-0922-7C9DBB196A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0416" name="Text Box 65">
            <a:extLst>
              <a:ext uri="{FF2B5EF4-FFF2-40B4-BE49-F238E27FC236}">
                <a16:creationId xmlns:a16="http://schemas.microsoft.com/office/drawing/2014/main" id="{33527512-0125-777A-9E9C-7CBBA188A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 tre gennemsnit:</a:t>
            </a:r>
          </a:p>
        </p:txBody>
      </p:sp>
      <p:sp>
        <p:nvSpPr>
          <p:cNvPr id="100417" name="Text Box 66">
            <a:extLst>
              <a:ext uri="{FF2B5EF4-FFF2-40B4-BE49-F238E27FC236}">
                <a16:creationId xmlns:a16="http://schemas.microsoft.com/office/drawing/2014/main" id="{1BC9A9D5-15DC-21B6-1E81-68E34CA71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1439862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3. Medianen</a:t>
            </a:r>
            <a:r>
              <a:rPr lang="da-DK" altLang="da-DK" sz="1600">
                <a:latin typeface="Verdana" panose="020B0604030504040204" pitchFamily="34" charset="0"/>
              </a:rPr>
              <a:t> (</a:t>
            </a:r>
            <a:r>
              <a:rPr lang="en-US" altLang="da-DK" sz="1600">
                <a:latin typeface="Verdana" panose="020B0604030504040204" pitchFamily="34" charset="0"/>
              </a:rPr>
              <a:t>~ midt i)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= det midterste tal; det tal, der svarer til 50% af sættet.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Her skal man nu finde 50% på 2. aksen - og</a:t>
            </a:r>
          </a:p>
        </p:txBody>
      </p:sp>
      <p:sp>
        <p:nvSpPr>
          <p:cNvPr id="100418" name="Oval 67">
            <a:extLst>
              <a:ext uri="{FF2B5EF4-FFF2-40B4-BE49-F238E27FC236}">
                <a16:creationId xmlns:a16="http://schemas.microsoft.com/office/drawing/2014/main" id="{33BD07F5-126B-40E8-9720-32232CB14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975" y="3789363"/>
            <a:ext cx="431800" cy="431800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6DF3159A-617F-EC13-4334-E73BA68CE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sp>
        <p:nvSpPr>
          <p:cNvPr id="101379" name="Line 3">
            <a:extLst>
              <a:ext uri="{FF2B5EF4-FFF2-40B4-BE49-F238E27FC236}">
                <a16:creationId xmlns:a16="http://schemas.microsoft.com/office/drawing/2014/main" id="{12996B69-65E4-EE4B-F5DD-231C7F278FA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805488"/>
            <a:ext cx="5472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380" name="Line 4">
            <a:extLst>
              <a:ext uri="{FF2B5EF4-FFF2-40B4-BE49-F238E27FC236}">
                <a16:creationId xmlns:a16="http://schemas.microsoft.com/office/drawing/2014/main" id="{7491933E-5C78-C99D-BC88-39A61DDCCF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381" name="Line 5">
            <a:extLst>
              <a:ext uri="{FF2B5EF4-FFF2-40B4-BE49-F238E27FC236}">
                <a16:creationId xmlns:a16="http://schemas.microsoft.com/office/drawing/2014/main" id="{7B443647-E10C-CEFF-8013-BFEAB61D2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382" name="Line 6">
            <a:extLst>
              <a:ext uri="{FF2B5EF4-FFF2-40B4-BE49-F238E27FC236}">
                <a16:creationId xmlns:a16="http://schemas.microsoft.com/office/drawing/2014/main" id="{3FA85E5F-EB14-4859-B2B3-32EBD23AB8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30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383" name="Line 7">
            <a:extLst>
              <a:ext uri="{FF2B5EF4-FFF2-40B4-BE49-F238E27FC236}">
                <a16:creationId xmlns:a16="http://schemas.microsoft.com/office/drawing/2014/main" id="{58094542-1CFB-71E5-7569-F0354B0AC4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384" name="Line 8">
            <a:extLst>
              <a:ext uri="{FF2B5EF4-FFF2-40B4-BE49-F238E27FC236}">
                <a16:creationId xmlns:a16="http://schemas.microsoft.com/office/drawing/2014/main" id="{3D6E9946-9908-4833-264F-2EFF132295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385" name="Line 9">
            <a:extLst>
              <a:ext uri="{FF2B5EF4-FFF2-40B4-BE49-F238E27FC236}">
                <a16:creationId xmlns:a16="http://schemas.microsoft.com/office/drawing/2014/main" id="{2A0E77F8-E67E-E293-1A91-77AF51FD36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386" name="Line 10">
            <a:extLst>
              <a:ext uri="{FF2B5EF4-FFF2-40B4-BE49-F238E27FC236}">
                <a16:creationId xmlns:a16="http://schemas.microsoft.com/office/drawing/2014/main" id="{7556B575-50C8-BC57-D9C7-AFA78C00C5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387" name="Text Box 11">
            <a:extLst>
              <a:ext uri="{FF2B5EF4-FFF2-40B4-BE49-F238E27FC236}">
                <a16:creationId xmlns:a16="http://schemas.microsoft.com/office/drawing/2014/main" id="{910478B5-E2EA-37FC-889C-79349B2EB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00" y="5805488"/>
            <a:ext cx="334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101388" name="Text Box 13">
            <a:extLst>
              <a:ext uri="{FF2B5EF4-FFF2-40B4-BE49-F238E27FC236}">
                <a16:creationId xmlns:a16="http://schemas.microsoft.com/office/drawing/2014/main" id="{4CE29A96-12B8-688F-D072-4C642068D3F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98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101389" name="Text Box 14">
            <a:extLst>
              <a:ext uri="{FF2B5EF4-FFF2-40B4-BE49-F238E27FC236}">
                <a16:creationId xmlns:a16="http://schemas.microsoft.com/office/drawing/2014/main" id="{7EB850B9-9895-100B-4501-69C4E11A4A8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9622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101390" name="Text Box 15">
            <a:extLst>
              <a:ext uri="{FF2B5EF4-FFF2-40B4-BE49-F238E27FC236}">
                <a16:creationId xmlns:a16="http://schemas.microsoft.com/office/drawing/2014/main" id="{0A2324B9-14A8-F69C-4F5E-0747F921A4B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5304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101391" name="Text Box 16">
            <a:extLst>
              <a:ext uri="{FF2B5EF4-FFF2-40B4-BE49-F238E27FC236}">
                <a16:creationId xmlns:a16="http://schemas.microsoft.com/office/drawing/2014/main" id="{CC5038E5-1C0A-EBBB-8B26-FCAC0A558B7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3940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101392" name="Text Box 17">
            <a:extLst>
              <a:ext uri="{FF2B5EF4-FFF2-40B4-BE49-F238E27FC236}">
                <a16:creationId xmlns:a16="http://schemas.microsoft.com/office/drawing/2014/main" id="{41C7EF1F-4E9D-6884-511F-71E6B304443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8258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101393" name="Line 18">
            <a:extLst>
              <a:ext uri="{FF2B5EF4-FFF2-40B4-BE49-F238E27FC236}">
                <a16:creationId xmlns:a16="http://schemas.microsoft.com/office/drawing/2014/main" id="{E700B604-A39B-23E3-06FA-4BA280857E1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394" name="Line 19">
            <a:extLst>
              <a:ext uri="{FF2B5EF4-FFF2-40B4-BE49-F238E27FC236}">
                <a16:creationId xmlns:a16="http://schemas.microsoft.com/office/drawing/2014/main" id="{3AE58D35-3E2F-2F0A-F54C-3ACA227CAA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395" name="Text Box 20">
            <a:extLst>
              <a:ext uri="{FF2B5EF4-FFF2-40B4-BE49-F238E27FC236}">
                <a16:creationId xmlns:a16="http://schemas.microsoft.com/office/drawing/2014/main" id="{22875793-ECBA-ED3F-4CC5-9A8F8E5CDEE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101396" name="Text Box 21">
            <a:extLst>
              <a:ext uri="{FF2B5EF4-FFF2-40B4-BE49-F238E27FC236}">
                <a16:creationId xmlns:a16="http://schemas.microsoft.com/office/drawing/2014/main" id="{EE08EE7D-7CA5-4332-B546-79DF7828809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101397" name="Text Box 22">
            <a:extLst>
              <a:ext uri="{FF2B5EF4-FFF2-40B4-BE49-F238E27FC236}">
                <a16:creationId xmlns:a16="http://schemas.microsoft.com/office/drawing/2014/main" id="{65FE0E25-D972-68C1-7969-72F2D4C9222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7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101398" name="Text Box 23">
            <a:extLst>
              <a:ext uri="{FF2B5EF4-FFF2-40B4-BE49-F238E27FC236}">
                <a16:creationId xmlns:a16="http://schemas.microsoft.com/office/drawing/2014/main" id="{8E40BF96-4159-10D8-B8F0-1CF645B1318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101399" name="Line 24">
            <a:extLst>
              <a:ext uri="{FF2B5EF4-FFF2-40B4-BE49-F238E27FC236}">
                <a16:creationId xmlns:a16="http://schemas.microsoft.com/office/drawing/2014/main" id="{BA21971C-62BC-55A0-7E71-FEA6E5638D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00" name="Line 25">
            <a:extLst>
              <a:ext uri="{FF2B5EF4-FFF2-40B4-BE49-F238E27FC236}">
                <a16:creationId xmlns:a16="http://schemas.microsoft.com/office/drawing/2014/main" id="{F677145D-B493-7CA9-96E8-63FECDF58D0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01" name="Text Box 26">
            <a:extLst>
              <a:ext uri="{FF2B5EF4-FFF2-40B4-BE49-F238E27FC236}">
                <a16:creationId xmlns:a16="http://schemas.microsoft.com/office/drawing/2014/main" id="{9A2EDD5E-EED6-B160-8755-F22303937A0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6668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101402" name="Line 27">
            <a:extLst>
              <a:ext uri="{FF2B5EF4-FFF2-40B4-BE49-F238E27FC236}">
                <a16:creationId xmlns:a16="http://schemas.microsoft.com/office/drawing/2014/main" id="{2BAED013-1AE7-24E7-6B04-7ADA484CC7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4425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03" name="Line 28">
            <a:extLst>
              <a:ext uri="{FF2B5EF4-FFF2-40B4-BE49-F238E27FC236}">
                <a16:creationId xmlns:a16="http://schemas.microsoft.com/office/drawing/2014/main" id="{23CFAED5-E857-4E20-5F68-EECEB53EAF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4451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04" name="Line 29">
            <a:extLst>
              <a:ext uri="{FF2B5EF4-FFF2-40B4-BE49-F238E27FC236}">
                <a16:creationId xmlns:a16="http://schemas.microsoft.com/office/drawing/2014/main" id="{BD5326FD-EBDE-F977-D3B3-C3877D1F53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7244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05" name="Line 30">
            <a:extLst>
              <a:ext uri="{FF2B5EF4-FFF2-40B4-BE49-F238E27FC236}">
                <a16:creationId xmlns:a16="http://schemas.microsoft.com/office/drawing/2014/main" id="{C39457C1-B71C-EB5A-D310-5AE95B8611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0052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06" name="Line 31">
            <a:extLst>
              <a:ext uri="{FF2B5EF4-FFF2-40B4-BE49-F238E27FC236}">
                <a16:creationId xmlns:a16="http://schemas.microsoft.com/office/drawing/2014/main" id="{FBFF9124-F3EF-E589-6AD7-AD810B196B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2845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07" name="Text Box 32">
            <a:extLst>
              <a:ext uri="{FF2B5EF4-FFF2-40B4-BE49-F238E27FC236}">
                <a16:creationId xmlns:a16="http://schemas.microsoft.com/office/drawing/2014/main" id="{B3136857-7B10-58EB-CB21-3DB8F8F82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101408" name="Text Box 33">
            <a:extLst>
              <a:ext uri="{FF2B5EF4-FFF2-40B4-BE49-F238E27FC236}">
                <a16:creationId xmlns:a16="http://schemas.microsoft.com/office/drawing/2014/main" id="{C4D39760-7B17-0C2C-A7F7-FC2CD0953B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101409" name="Text Box 34">
            <a:extLst>
              <a:ext uri="{FF2B5EF4-FFF2-40B4-BE49-F238E27FC236}">
                <a16:creationId xmlns:a16="http://schemas.microsoft.com/office/drawing/2014/main" id="{ADC052B4-3C21-9688-C00E-F425DADF5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101410" name="Text Box 35">
            <a:extLst>
              <a:ext uri="{FF2B5EF4-FFF2-40B4-BE49-F238E27FC236}">
                <a16:creationId xmlns:a16="http://schemas.microsoft.com/office/drawing/2014/main" id="{D02EC84A-4AE1-5513-0655-FBDEF4EB5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101411" name="Line 36">
            <a:extLst>
              <a:ext uri="{FF2B5EF4-FFF2-40B4-BE49-F238E27FC236}">
                <a16:creationId xmlns:a16="http://schemas.microsoft.com/office/drawing/2014/main" id="{2A5F23A3-6342-4B71-82F1-BC1EF757CC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0847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12" name="Line 37">
            <a:extLst>
              <a:ext uri="{FF2B5EF4-FFF2-40B4-BE49-F238E27FC236}">
                <a16:creationId xmlns:a16="http://schemas.microsoft.com/office/drawing/2014/main" id="{138E08E2-1D0A-4969-CDCB-8D36041AE7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364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13" name="Line 38">
            <a:extLst>
              <a:ext uri="{FF2B5EF4-FFF2-40B4-BE49-F238E27FC236}">
                <a16:creationId xmlns:a16="http://schemas.microsoft.com/office/drawing/2014/main" id="{0F8EA4E6-C05D-6F98-94CE-A3CE1FC1B2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14" name="Text Box 39">
            <a:extLst>
              <a:ext uri="{FF2B5EF4-FFF2-40B4-BE49-F238E27FC236}">
                <a16:creationId xmlns:a16="http://schemas.microsoft.com/office/drawing/2014/main" id="{BE9AD2C9-4AF0-2EA4-A20A-0636D2604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101415" name="Text Box 40">
            <a:extLst>
              <a:ext uri="{FF2B5EF4-FFF2-40B4-BE49-F238E27FC236}">
                <a16:creationId xmlns:a16="http://schemas.microsoft.com/office/drawing/2014/main" id="{901F0061-0123-B42E-D19E-2ED06049E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101416" name="Text Box 41">
            <a:extLst>
              <a:ext uri="{FF2B5EF4-FFF2-40B4-BE49-F238E27FC236}">
                <a16:creationId xmlns:a16="http://schemas.microsoft.com/office/drawing/2014/main" id="{AED2352E-882D-7C8C-57CC-E9F4A0CBA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101417" name="Text Box 42">
            <a:extLst>
              <a:ext uri="{FF2B5EF4-FFF2-40B4-BE49-F238E27FC236}">
                <a16:creationId xmlns:a16="http://schemas.microsoft.com/office/drawing/2014/main" id="{CF6838AA-1C83-28C3-1AFC-2211A37AE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101418" name="Text Box 43">
            <a:extLst>
              <a:ext uri="{FF2B5EF4-FFF2-40B4-BE49-F238E27FC236}">
                <a16:creationId xmlns:a16="http://schemas.microsoft.com/office/drawing/2014/main" id="{1F0E8880-6C37-7AA2-A90A-108756562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101419" name="Text Box 44">
            <a:extLst>
              <a:ext uri="{FF2B5EF4-FFF2-40B4-BE49-F238E27FC236}">
                <a16:creationId xmlns:a16="http://schemas.microsoft.com/office/drawing/2014/main" id="{C41CB9EB-C153-7E5E-A9D2-754E0D116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7961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101420" name="Line 45">
            <a:extLst>
              <a:ext uri="{FF2B5EF4-FFF2-40B4-BE49-F238E27FC236}">
                <a16:creationId xmlns:a16="http://schemas.microsoft.com/office/drawing/2014/main" id="{BC11CEEC-9A9D-A1D6-1A09-E7BFBA9695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92417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21" name="Line 46">
            <a:extLst>
              <a:ext uri="{FF2B5EF4-FFF2-40B4-BE49-F238E27FC236}">
                <a16:creationId xmlns:a16="http://schemas.microsoft.com/office/drawing/2014/main" id="{0C2CCE4E-BE22-5D3E-2F32-E294278611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5638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22" name="Line 47">
            <a:extLst>
              <a:ext uri="{FF2B5EF4-FFF2-40B4-BE49-F238E27FC236}">
                <a16:creationId xmlns:a16="http://schemas.microsoft.com/office/drawing/2014/main" id="{EAC36E23-3203-B0EF-A84B-0CD1643D2D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205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23" name="Line 48">
            <a:extLst>
              <a:ext uri="{FF2B5EF4-FFF2-40B4-BE49-F238E27FC236}">
                <a16:creationId xmlns:a16="http://schemas.microsoft.com/office/drawing/2014/main" id="{55F40A45-10F3-AE33-A188-C92BFE8F3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24" name="Oval 49">
            <a:extLst>
              <a:ext uri="{FF2B5EF4-FFF2-40B4-BE49-F238E27FC236}">
                <a16:creationId xmlns:a16="http://schemas.microsoft.com/office/drawing/2014/main" id="{96BCC0E5-4E08-2C58-D6D4-41B3AB44F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238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1425" name="Line 50">
            <a:extLst>
              <a:ext uri="{FF2B5EF4-FFF2-40B4-BE49-F238E27FC236}">
                <a16:creationId xmlns:a16="http://schemas.microsoft.com/office/drawing/2014/main" id="{1DE90AE7-4ADF-1E16-8FBB-D50F150591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9613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26" name="Oval 51">
            <a:extLst>
              <a:ext uri="{FF2B5EF4-FFF2-40B4-BE49-F238E27FC236}">
                <a16:creationId xmlns:a16="http://schemas.microsoft.com/office/drawing/2014/main" id="{6C44DB1B-7635-CFAD-5E66-73E722ABC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1427" name="Line 52">
            <a:extLst>
              <a:ext uri="{FF2B5EF4-FFF2-40B4-BE49-F238E27FC236}">
                <a16:creationId xmlns:a16="http://schemas.microsoft.com/office/drawing/2014/main" id="{372D8BA4-70ED-33C2-3900-2BA4D3EBDB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28" name="Oval 53">
            <a:extLst>
              <a:ext uri="{FF2B5EF4-FFF2-40B4-BE49-F238E27FC236}">
                <a16:creationId xmlns:a16="http://schemas.microsoft.com/office/drawing/2014/main" id="{866EDAC1-33A2-8EAC-59A5-50C0225E5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38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1429" name="Line 54">
            <a:extLst>
              <a:ext uri="{FF2B5EF4-FFF2-40B4-BE49-F238E27FC236}">
                <a16:creationId xmlns:a16="http://schemas.microsoft.com/office/drawing/2014/main" id="{37B4B57F-5870-5FA8-83B2-A321B88853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30" name="Oval 55">
            <a:extLst>
              <a:ext uri="{FF2B5EF4-FFF2-40B4-BE49-F238E27FC236}">
                <a16:creationId xmlns:a16="http://schemas.microsoft.com/office/drawing/2014/main" id="{2786FD0F-60EC-0B21-994A-A63D90BEB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225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1431" name="Line 56">
            <a:extLst>
              <a:ext uri="{FF2B5EF4-FFF2-40B4-BE49-F238E27FC236}">
                <a16:creationId xmlns:a16="http://schemas.microsoft.com/office/drawing/2014/main" id="{AB87D026-0682-FD89-A32D-D2F3A62B61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4437063"/>
            <a:ext cx="433387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32" name="Oval 57">
            <a:extLst>
              <a:ext uri="{FF2B5EF4-FFF2-40B4-BE49-F238E27FC236}">
                <a16:creationId xmlns:a16="http://schemas.microsoft.com/office/drawing/2014/main" id="{0748EDD4-7332-DDBB-9F40-F54043EC3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1433" name="Line 58">
            <a:extLst>
              <a:ext uri="{FF2B5EF4-FFF2-40B4-BE49-F238E27FC236}">
                <a16:creationId xmlns:a16="http://schemas.microsoft.com/office/drawing/2014/main" id="{4484D791-FE50-48AC-17B8-E5FDEED5B9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34" name="Text Box 59">
            <a:extLst>
              <a:ext uri="{FF2B5EF4-FFF2-40B4-BE49-F238E27FC236}">
                <a16:creationId xmlns:a16="http://schemas.microsoft.com/office/drawing/2014/main" id="{EF3CCF8C-7DB5-11AA-4FC7-6E50947D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101435" name="Oval 60">
            <a:extLst>
              <a:ext uri="{FF2B5EF4-FFF2-40B4-BE49-F238E27FC236}">
                <a16:creationId xmlns:a16="http://schemas.microsoft.com/office/drawing/2014/main" id="{72339095-9D2F-2BC1-207D-2CB1078B2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1436" name="Line 61">
            <a:extLst>
              <a:ext uri="{FF2B5EF4-FFF2-40B4-BE49-F238E27FC236}">
                <a16:creationId xmlns:a16="http://schemas.microsoft.com/office/drawing/2014/main" id="{320311E2-5F2E-729B-3D04-47C6CC1995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37" name="Line 62">
            <a:extLst>
              <a:ext uri="{FF2B5EF4-FFF2-40B4-BE49-F238E27FC236}">
                <a16:creationId xmlns:a16="http://schemas.microsoft.com/office/drawing/2014/main" id="{CCEC2696-B579-B952-694D-B5F9031EF8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38" name="Line 63">
            <a:extLst>
              <a:ext uri="{FF2B5EF4-FFF2-40B4-BE49-F238E27FC236}">
                <a16:creationId xmlns:a16="http://schemas.microsoft.com/office/drawing/2014/main" id="{BD9DA288-78AA-83F3-7E8A-4BA8F2D044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39" name="Line 64">
            <a:extLst>
              <a:ext uri="{FF2B5EF4-FFF2-40B4-BE49-F238E27FC236}">
                <a16:creationId xmlns:a16="http://schemas.microsoft.com/office/drawing/2014/main" id="{365B0C26-CCDD-B39F-186A-235E67021F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1440" name="Text Box 65">
            <a:extLst>
              <a:ext uri="{FF2B5EF4-FFF2-40B4-BE49-F238E27FC236}">
                <a16:creationId xmlns:a16="http://schemas.microsoft.com/office/drawing/2014/main" id="{EB80699D-7C24-424F-156D-67447DAC0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 tre gennemsnit:</a:t>
            </a:r>
          </a:p>
        </p:txBody>
      </p:sp>
      <p:sp>
        <p:nvSpPr>
          <p:cNvPr id="101441" name="Text Box 66">
            <a:extLst>
              <a:ext uri="{FF2B5EF4-FFF2-40B4-BE49-F238E27FC236}">
                <a16:creationId xmlns:a16="http://schemas.microsoft.com/office/drawing/2014/main" id="{E6D8218B-F1E7-82D4-A0FA-BE8A60AAC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1684337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3. Medianen</a:t>
            </a:r>
            <a:r>
              <a:rPr lang="da-DK" altLang="da-DK" sz="1600">
                <a:latin typeface="Verdana" panose="020B0604030504040204" pitchFamily="34" charset="0"/>
              </a:rPr>
              <a:t> (</a:t>
            </a:r>
            <a:r>
              <a:rPr lang="en-US" altLang="da-DK" sz="1600">
                <a:latin typeface="Verdana" panose="020B0604030504040204" pitchFamily="34" charset="0"/>
              </a:rPr>
              <a:t>~ midt i)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= det midterste tal; det tal, der svarer til 50% af sættet.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Her skal man nu finde 50% på 2. aksen – og herefter gå vandret ind indtil man møder sumkurven</a:t>
            </a:r>
          </a:p>
        </p:txBody>
      </p:sp>
      <p:sp>
        <p:nvSpPr>
          <p:cNvPr id="101442" name="Line 68">
            <a:extLst>
              <a:ext uri="{FF2B5EF4-FFF2-40B4-BE49-F238E27FC236}">
                <a16:creationId xmlns:a16="http://schemas.microsoft.com/office/drawing/2014/main" id="{AE5AA1D5-681D-18A8-8F12-6F480C051E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005263"/>
            <a:ext cx="26638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28D29138-0E64-2A33-A1B0-4C8B5F424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sp>
        <p:nvSpPr>
          <p:cNvPr id="102403" name="Line 3">
            <a:extLst>
              <a:ext uri="{FF2B5EF4-FFF2-40B4-BE49-F238E27FC236}">
                <a16:creationId xmlns:a16="http://schemas.microsoft.com/office/drawing/2014/main" id="{BA62E990-F316-F9D5-24E8-EFDE28F782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805488"/>
            <a:ext cx="5472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04" name="Line 4">
            <a:extLst>
              <a:ext uri="{FF2B5EF4-FFF2-40B4-BE49-F238E27FC236}">
                <a16:creationId xmlns:a16="http://schemas.microsoft.com/office/drawing/2014/main" id="{9B46CA93-15F1-642E-2B35-C599BBD9BD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05" name="Line 5">
            <a:extLst>
              <a:ext uri="{FF2B5EF4-FFF2-40B4-BE49-F238E27FC236}">
                <a16:creationId xmlns:a16="http://schemas.microsoft.com/office/drawing/2014/main" id="{15BB78A8-3477-E642-FF9A-42C722C5B0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06" name="Line 6">
            <a:extLst>
              <a:ext uri="{FF2B5EF4-FFF2-40B4-BE49-F238E27FC236}">
                <a16:creationId xmlns:a16="http://schemas.microsoft.com/office/drawing/2014/main" id="{8A58A9D7-C75A-325D-9DFB-5F2DB84B80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30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07" name="Line 7">
            <a:extLst>
              <a:ext uri="{FF2B5EF4-FFF2-40B4-BE49-F238E27FC236}">
                <a16:creationId xmlns:a16="http://schemas.microsoft.com/office/drawing/2014/main" id="{DF84CD0B-3824-0B82-806C-D9CD2207C7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08" name="Line 8">
            <a:extLst>
              <a:ext uri="{FF2B5EF4-FFF2-40B4-BE49-F238E27FC236}">
                <a16:creationId xmlns:a16="http://schemas.microsoft.com/office/drawing/2014/main" id="{30168B85-27F7-A167-4940-CDBAEC4197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09" name="Line 9">
            <a:extLst>
              <a:ext uri="{FF2B5EF4-FFF2-40B4-BE49-F238E27FC236}">
                <a16:creationId xmlns:a16="http://schemas.microsoft.com/office/drawing/2014/main" id="{7EA2B375-6FA4-F83E-8C7E-20F0FB9BB3C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10" name="Line 10">
            <a:extLst>
              <a:ext uri="{FF2B5EF4-FFF2-40B4-BE49-F238E27FC236}">
                <a16:creationId xmlns:a16="http://schemas.microsoft.com/office/drawing/2014/main" id="{D947045F-B3F9-39E9-692B-0C348BEF251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11" name="Text Box 11">
            <a:extLst>
              <a:ext uri="{FF2B5EF4-FFF2-40B4-BE49-F238E27FC236}">
                <a16:creationId xmlns:a16="http://schemas.microsoft.com/office/drawing/2014/main" id="{EC07B197-9E8B-241F-56FE-D64A264C0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00" y="5805488"/>
            <a:ext cx="334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102412" name="Text Box 13">
            <a:extLst>
              <a:ext uri="{FF2B5EF4-FFF2-40B4-BE49-F238E27FC236}">
                <a16:creationId xmlns:a16="http://schemas.microsoft.com/office/drawing/2014/main" id="{546EBAE0-596F-3966-4532-41F4A7A908C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98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102413" name="Text Box 14">
            <a:extLst>
              <a:ext uri="{FF2B5EF4-FFF2-40B4-BE49-F238E27FC236}">
                <a16:creationId xmlns:a16="http://schemas.microsoft.com/office/drawing/2014/main" id="{6E2ED27F-9780-4298-A5FF-B86F8D5740D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9622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102414" name="Text Box 15">
            <a:extLst>
              <a:ext uri="{FF2B5EF4-FFF2-40B4-BE49-F238E27FC236}">
                <a16:creationId xmlns:a16="http://schemas.microsoft.com/office/drawing/2014/main" id="{043BFD62-230F-6E45-D1FB-0D7C03C5A84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5304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102415" name="Text Box 16">
            <a:extLst>
              <a:ext uri="{FF2B5EF4-FFF2-40B4-BE49-F238E27FC236}">
                <a16:creationId xmlns:a16="http://schemas.microsoft.com/office/drawing/2014/main" id="{80DCD4C6-5364-7618-E989-EEA6FC49D4D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3940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102416" name="Text Box 17">
            <a:extLst>
              <a:ext uri="{FF2B5EF4-FFF2-40B4-BE49-F238E27FC236}">
                <a16:creationId xmlns:a16="http://schemas.microsoft.com/office/drawing/2014/main" id="{ABB121EA-AB4F-E35D-98BF-0DB56D1227D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8258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102417" name="Line 18">
            <a:extLst>
              <a:ext uri="{FF2B5EF4-FFF2-40B4-BE49-F238E27FC236}">
                <a16:creationId xmlns:a16="http://schemas.microsoft.com/office/drawing/2014/main" id="{47885D2A-74E7-4A21-398D-A6D041788E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18" name="Line 19">
            <a:extLst>
              <a:ext uri="{FF2B5EF4-FFF2-40B4-BE49-F238E27FC236}">
                <a16:creationId xmlns:a16="http://schemas.microsoft.com/office/drawing/2014/main" id="{72080594-85B2-5FC3-750B-F3350322F1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19" name="Text Box 20">
            <a:extLst>
              <a:ext uri="{FF2B5EF4-FFF2-40B4-BE49-F238E27FC236}">
                <a16:creationId xmlns:a16="http://schemas.microsoft.com/office/drawing/2014/main" id="{B0DFEE8A-10E1-CE75-941F-3C7B4EB0B24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102420" name="Text Box 21">
            <a:extLst>
              <a:ext uri="{FF2B5EF4-FFF2-40B4-BE49-F238E27FC236}">
                <a16:creationId xmlns:a16="http://schemas.microsoft.com/office/drawing/2014/main" id="{97C0D04E-C633-DD9E-DF84-174E42C30BA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102421" name="Text Box 22">
            <a:extLst>
              <a:ext uri="{FF2B5EF4-FFF2-40B4-BE49-F238E27FC236}">
                <a16:creationId xmlns:a16="http://schemas.microsoft.com/office/drawing/2014/main" id="{8E24AEDD-0D91-1177-3B08-C54ED75E4FC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7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102422" name="Text Box 23">
            <a:extLst>
              <a:ext uri="{FF2B5EF4-FFF2-40B4-BE49-F238E27FC236}">
                <a16:creationId xmlns:a16="http://schemas.microsoft.com/office/drawing/2014/main" id="{17CF71AF-9531-CF76-AAA7-6FDDFCBC437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102423" name="Line 24">
            <a:extLst>
              <a:ext uri="{FF2B5EF4-FFF2-40B4-BE49-F238E27FC236}">
                <a16:creationId xmlns:a16="http://schemas.microsoft.com/office/drawing/2014/main" id="{0BCFDC7C-7565-41D4-F0E1-362D497715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24" name="Line 25">
            <a:extLst>
              <a:ext uri="{FF2B5EF4-FFF2-40B4-BE49-F238E27FC236}">
                <a16:creationId xmlns:a16="http://schemas.microsoft.com/office/drawing/2014/main" id="{A7403CC9-F5CB-AA6A-3C30-DF289D3B81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25" name="Text Box 26">
            <a:extLst>
              <a:ext uri="{FF2B5EF4-FFF2-40B4-BE49-F238E27FC236}">
                <a16:creationId xmlns:a16="http://schemas.microsoft.com/office/drawing/2014/main" id="{49FFB42A-E518-2BB5-40DD-B2B90903C11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6668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102426" name="Line 27">
            <a:extLst>
              <a:ext uri="{FF2B5EF4-FFF2-40B4-BE49-F238E27FC236}">
                <a16:creationId xmlns:a16="http://schemas.microsoft.com/office/drawing/2014/main" id="{01D183F0-EAC9-8972-2F79-67F1DEE5A9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4425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27" name="Line 28">
            <a:extLst>
              <a:ext uri="{FF2B5EF4-FFF2-40B4-BE49-F238E27FC236}">
                <a16:creationId xmlns:a16="http://schemas.microsoft.com/office/drawing/2014/main" id="{528FC424-2F77-D18B-60C8-DBC6DF02BF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4451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28" name="Line 29">
            <a:extLst>
              <a:ext uri="{FF2B5EF4-FFF2-40B4-BE49-F238E27FC236}">
                <a16:creationId xmlns:a16="http://schemas.microsoft.com/office/drawing/2014/main" id="{A6A5AC83-2A7E-9BEE-4720-183654D539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7244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29" name="Line 30">
            <a:extLst>
              <a:ext uri="{FF2B5EF4-FFF2-40B4-BE49-F238E27FC236}">
                <a16:creationId xmlns:a16="http://schemas.microsoft.com/office/drawing/2014/main" id="{04ED4BAA-FDF9-D57F-59CB-D35265BA1C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0052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30" name="Line 31">
            <a:extLst>
              <a:ext uri="{FF2B5EF4-FFF2-40B4-BE49-F238E27FC236}">
                <a16:creationId xmlns:a16="http://schemas.microsoft.com/office/drawing/2014/main" id="{05C74861-DA07-9FFF-548E-FDA32CDDCD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2845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31" name="Text Box 32">
            <a:extLst>
              <a:ext uri="{FF2B5EF4-FFF2-40B4-BE49-F238E27FC236}">
                <a16:creationId xmlns:a16="http://schemas.microsoft.com/office/drawing/2014/main" id="{4EFFA79B-EB8B-A0EB-D8FE-F67F0A07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102432" name="Text Box 33">
            <a:extLst>
              <a:ext uri="{FF2B5EF4-FFF2-40B4-BE49-F238E27FC236}">
                <a16:creationId xmlns:a16="http://schemas.microsoft.com/office/drawing/2014/main" id="{8FD82A04-FC4E-41E2-0C94-B2E0F35B6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102433" name="Text Box 34">
            <a:extLst>
              <a:ext uri="{FF2B5EF4-FFF2-40B4-BE49-F238E27FC236}">
                <a16:creationId xmlns:a16="http://schemas.microsoft.com/office/drawing/2014/main" id="{EC12AC18-39CF-10D7-0BCE-460F0F7B5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102434" name="Text Box 35">
            <a:extLst>
              <a:ext uri="{FF2B5EF4-FFF2-40B4-BE49-F238E27FC236}">
                <a16:creationId xmlns:a16="http://schemas.microsoft.com/office/drawing/2014/main" id="{FB3E3D9F-ED2B-73C8-46B8-45E88B4FD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102435" name="Line 36">
            <a:extLst>
              <a:ext uri="{FF2B5EF4-FFF2-40B4-BE49-F238E27FC236}">
                <a16:creationId xmlns:a16="http://schemas.microsoft.com/office/drawing/2014/main" id="{10588EE9-1CB3-E1E5-FB4F-2A0D655FA7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0847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36" name="Line 37">
            <a:extLst>
              <a:ext uri="{FF2B5EF4-FFF2-40B4-BE49-F238E27FC236}">
                <a16:creationId xmlns:a16="http://schemas.microsoft.com/office/drawing/2014/main" id="{5271BA1E-E0A6-0E42-5818-7676C1D9D9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364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37" name="Line 38">
            <a:extLst>
              <a:ext uri="{FF2B5EF4-FFF2-40B4-BE49-F238E27FC236}">
                <a16:creationId xmlns:a16="http://schemas.microsoft.com/office/drawing/2014/main" id="{23A4A5BF-9B1C-5822-09CF-9C5F642E3C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38" name="Text Box 39">
            <a:extLst>
              <a:ext uri="{FF2B5EF4-FFF2-40B4-BE49-F238E27FC236}">
                <a16:creationId xmlns:a16="http://schemas.microsoft.com/office/drawing/2014/main" id="{EDB4233D-7EDF-5F0E-F3F1-E98D04A2F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102439" name="Text Box 40">
            <a:extLst>
              <a:ext uri="{FF2B5EF4-FFF2-40B4-BE49-F238E27FC236}">
                <a16:creationId xmlns:a16="http://schemas.microsoft.com/office/drawing/2014/main" id="{8066B1A6-DC59-8187-2BF5-278B6DC93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102440" name="Text Box 41">
            <a:extLst>
              <a:ext uri="{FF2B5EF4-FFF2-40B4-BE49-F238E27FC236}">
                <a16:creationId xmlns:a16="http://schemas.microsoft.com/office/drawing/2014/main" id="{6A6291BF-9909-6D45-A708-30D790606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102441" name="Text Box 42">
            <a:extLst>
              <a:ext uri="{FF2B5EF4-FFF2-40B4-BE49-F238E27FC236}">
                <a16:creationId xmlns:a16="http://schemas.microsoft.com/office/drawing/2014/main" id="{0D9C224C-CD92-E70C-C4FD-8E13F5483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102442" name="Text Box 43">
            <a:extLst>
              <a:ext uri="{FF2B5EF4-FFF2-40B4-BE49-F238E27FC236}">
                <a16:creationId xmlns:a16="http://schemas.microsoft.com/office/drawing/2014/main" id="{7E4192B8-294E-9760-87AC-9321AE987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102443" name="Text Box 44">
            <a:extLst>
              <a:ext uri="{FF2B5EF4-FFF2-40B4-BE49-F238E27FC236}">
                <a16:creationId xmlns:a16="http://schemas.microsoft.com/office/drawing/2014/main" id="{EE65DA37-237A-ECEF-30FE-8000666A0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7961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102444" name="Line 45">
            <a:extLst>
              <a:ext uri="{FF2B5EF4-FFF2-40B4-BE49-F238E27FC236}">
                <a16:creationId xmlns:a16="http://schemas.microsoft.com/office/drawing/2014/main" id="{B14D090D-2F19-1084-9D16-00BC6F9AA8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92417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45" name="Line 46">
            <a:extLst>
              <a:ext uri="{FF2B5EF4-FFF2-40B4-BE49-F238E27FC236}">
                <a16:creationId xmlns:a16="http://schemas.microsoft.com/office/drawing/2014/main" id="{7B45CE95-3EE9-3DB6-2A73-67880AEED0B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5638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46" name="Line 47">
            <a:extLst>
              <a:ext uri="{FF2B5EF4-FFF2-40B4-BE49-F238E27FC236}">
                <a16:creationId xmlns:a16="http://schemas.microsoft.com/office/drawing/2014/main" id="{0AEBFAAE-64DF-32DB-3FEA-7AAFC9CA88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205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47" name="Line 48">
            <a:extLst>
              <a:ext uri="{FF2B5EF4-FFF2-40B4-BE49-F238E27FC236}">
                <a16:creationId xmlns:a16="http://schemas.microsoft.com/office/drawing/2014/main" id="{68A37C24-8C6C-DDCB-41C4-222361C44A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48" name="Oval 49">
            <a:extLst>
              <a:ext uri="{FF2B5EF4-FFF2-40B4-BE49-F238E27FC236}">
                <a16:creationId xmlns:a16="http://schemas.microsoft.com/office/drawing/2014/main" id="{1F09B356-4609-263C-B455-1B22AB521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238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2449" name="Line 50">
            <a:extLst>
              <a:ext uri="{FF2B5EF4-FFF2-40B4-BE49-F238E27FC236}">
                <a16:creationId xmlns:a16="http://schemas.microsoft.com/office/drawing/2014/main" id="{3114BF32-104D-AC4D-01A2-8683C61DF0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9613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50" name="Oval 51">
            <a:extLst>
              <a:ext uri="{FF2B5EF4-FFF2-40B4-BE49-F238E27FC236}">
                <a16:creationId xmlns:a16="http://schemas.microsoft.com/office/drawing/2014/main" id="{71008A53-C906-DCF0-FAA1-EE1FB3F35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2451" name="Line 52">
            <a:extLst>
              <a:ext uri="{FF2B5EF4-FFF2-40B4-BE49-F238E27FC236}">
                <a16:creationId xmlns:a16="http://schemas.microsoft.com/office/drawing/2014/main" id="{03B503F2-F704-80D7-02D2-3DAD2D4F8F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52" name="Oval 53">
            <a:extLst>
              <a:ext uri="{FF2B5EF4-FFF2-40B4-BE49-F238E27FC236}">
                <a16:creationId xmlns:a16="http://schemas.microsoft.com/office/drawing/2014/main" id="{8390AFF2-FD24-B22D-ECDA-77619FAF6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38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2453" name="Line 54">
            <a:extLst>
              <a:ext uri="{FF2B5EF4-FFF2-40B4-BE49-F238E27FC236}">
                <a16:creationId xmlns:a16="http://schemas.microsoft.com/office/drawing/2014/main" id="{DAA3823B-96AF-4DA6-E4E3-FFFB09ABAC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54" name="Oval 55">
            <a:extLst>
              <a:ext uri="{FF2B5EF4-FFF2-40B4-BE49-F238E27FC236}">
                <a16:creationId xmlns:a16="http://schemas.microsoft.com/office/drawing/2014/main" id="{A187A9D0-5269-AAE5-D376-88CFFDCFD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225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2455" name="Line 56">
            <a:extLst>
              <a:ext uri="{FF2B5EF4-FFF2-40B4-BE49-F238E27FC236}">
                <a16:creationId xmlns:a16="http://schemas.microsoft.com/office/drawing/2014/main" id="{AFB14BFF-1499-3E70-8B2A-1EB2AC0D7E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4437063"/>
            <a:ext cx="433387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56" name="Oval 57">
            <a:extLst>
              <a:ext uri="{FF2B5EF4-FFF2-40B4-BE49-F238E27FC236}">
                <a16:creationId xmlns:a16="http://schemas.microsoft.com/office/drawing/2014/main" id="{FFA2E9C4-8B92-D7E4-FFDD-286402624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2457" name="Line 58">
            <a:extLst>
              <a:ext uri="{FF2B5EF4-FFF2-40B4-BE49-F238E27FC236}">
                <a16:creationId xmlns:a16="http://schemas.microsoft.com/office/drawing/2014/main" id="{5AF49D63-17F4-E597-0BEB-F8CB871D9F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58" name="Text Box 59">
            <a:extLst>
              <a:ext uri="{FF2B5EF4-FFF2-40B4-BE49-F238E27FC236}">
                <a16:creationId xmlns:a16="http://schemas.microsoft.com/office/drawing/2014/main" id="{38857AC0-3898-E79D-9140-B15C9DA8F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102459" name="Oval 60">
            <a:extLst>
              <a:ext uri="{FF2B5EF4-FFF2-40B4-BE49-F238E27FC236}">
                <a16:creationId xmlns:a16="http://schemas.microsoft.com/office/drawing/2014/main" id="{51789D52-82A0-8289-C081-241E0F25D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2460" name="Line 61">
            <a:extLst>
              <a:ext uri="{FF2B5EF4-FFF2-40B4-BE49-F238E27FC236}">
                <a16:creationId xmlns:a16="http://schemas.microsoft.com/office/drawing/2014/main" id="{DE6E8535-9564-F9B1-A4C7-BF6A19C5C9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61" name="Line 62">
            <a:extLst>
              <a:ext uri="{FF2B5EF4-FFF2-40B4-BE49-F238E27FC236}">
                <a16:creationId xmlns:a16="http://schemas.microsoft.com/office/drawing/2014/main" id="{83A3E43A-AB84-DB36-233F-CD1959E68E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62" name="Line 63">
            <a:extLst>
              <a:ext uri="{FF2B5EF4-FFF2-40B4-BE49-F238E27FC236}">
                <a16:creationId xmlns:a16="http://schemas.microsoft.com/office/drawing/2014/main" id="{8CB90610-E308-7049-5948-4D5942285F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63" name="Line 64">
            <a:extLst>
              <a:ext uri="{FF2B5EF4-FFF2-40B4-BE49-F238E27FC236}">
                <a16:creationId xmlns:a16="http://schemas.microsoft.com/office/drawing/2014/main" id="{B4FE3DBF-7196-FFF8-1849-466BC44CED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64" name="Text Box 65">
            <a:extLst>
              <a:ext uri="{FF2B5EF4-FFF2-40B4-BE49-F238E27FC236}">
                <a16:creationId xmlns:a16="http://schemas.microsoft.com/office/drawing/2014/main" id="{E938F05A-5EE4-1FD1-0741-581532BFE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 tre gennemsnit:</a:t>
            </a:r>
          </a:p>
        </p:txBody>
      </p:sp>
      <p:sp>
        <p:nvSpPr>
          <p:cNvPr id="102465" name="Text Box 66">
            <a:extLst>
              <a:ext uri="{FF2B5EF4-FFF2-40B4-BE49-F238E27FC236}">
                <a16:creationId xmlns:a16="http://schemas.microsoft.com/office/drawing/2014/main" id="{F7A28EF0-E1A0-C334-E26A-64A16567D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2417762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3. Medianen</a:t>
            </a:r>
            <a:r>
              <a:rPr lang="da-DK" altLang="da-DK" sz="1600">
                <a:latin typeface="Verdana" panose="020B0604030504040204" pitchFamily="34" charset="0"/>
              </a:rPr>
              <a:t> (</a:t>
            </a:r>
            <a:r>
              <a:rPr lang="en-US" altLang="da-DK" sz="1600">
                <a:latin typeface="Verdana" panose="020B0604030504040204" pitchFamily="34" charset="0"/>
              </a:rPr>
              <a:t>~ midt i)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= det midterste tal; det tal, der svarer til 50% af sættet.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Her skal man nu finde 50% på 2. aksen – og herefter gå vandret ind indtil man møder sumkurven, hvorefter man går lodret ned til x-aksen og aflæser den værdi, 50% svarer til…</a:t>
            </a:r>
          </a:p>
        </p:txBody>
      </p:sp>
      <p:sp>
        <p:nvSpPr>
          <p:cNvPr id="102466" name="Line 68">
            <a:extLst>
              <a:ext uri="{FF2B5EF4-FFF2-40B4-BE49-F238E27FC236}">
                <a16:creationId xmlns:a16="http://schemas.microsoft.com/office/drawing/2014/main" id="{99EEA4CF-F32C-6D8A-C11F-6796CFE59A9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005263"/>
            <a:ext cx="26638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2467" name="Line 69">
            <a:extLst>
              <a:ext uri="{FF2B5EF4-FFF2-40B4-BE49-F238E27FC236}">
                <a16:creationId xmlns:a16="http://schemas.microsoft.com/office/drawing/2014/main" id="{068D19BD-293A-4C75-A558-3382A52864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46525" y="4149725"/>
            <a:ext cx="0" cy="15843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850BB990-508F-7C16-50BD-1E19145AC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sp>
        <p:nvSpPr>
          <p:cNvPr id="103427" name="Line 3">
            <a:extLst>
              <a:ext uri="{FF2B5EF4-FFF2-40B4-BE49-F238E27FC236}">
                <a16:creationId xmlns:a16="http://schemas.microsoft.com/office/drawing/2014/main" id="{94B7FEAC-70BE-B298-9162-F5D4006346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805488"/>
            <a:ext cx="5472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28" name="Line 4">
            <a:extLst>
              <a:ext uri="{FF2B5EF4-FFF2-40B4-BE49-F238E27FC236}">
                <a16:creationId xmlns:a16="http://schemas.microsoft.com/office/drawing/2014/main" id="{29C75688-0D99-550A-0720-35E57F34B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29" name="Line 5">
            <a:extLst>
              <a:ext uri="{FF2B5EF4-FFF2-40B4-BE49-F238E27FC236}">
                <a16:creationId xmlns:a16="http://schemas.microsoft.com/office/drawing/2014/main" id="{DCD7867A-A368-4E92-1E61-2D3AE7A2021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30" name="Line 6">
            <a:extLst>
              <a:ext uri="{FF2B5EF4-FFF2-40B4-BE49-F238E27FC236}">
                <a16:creationId xmlns:a16="http://schemas.microsoft.com/office/drawing/2014/main" id="{F3B5DF1F-AEC2-43C7-13D4-BDFBBAFFCA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30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31" name="Line 7">
            <a:extLst>
              <a:ext uri="{FF2B5EF4-FFF2-40B4-BE49-F238E27FC236}">
                <a16:creationId xmlns:a16="http://schemas.microsoft.com/office/drawing/2014/main" id="{7D0FB7FC-C618-C3E2-4D07-4010CEB8BB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32" name="Line 8">
            <a:extLst>
              <a:ext uri="{FF2B5EF4-FFF2-40B4-BE49-F238E27FC236}">
                <a16:creationId xmlns:a16="http://schemas.microsoft.com/office/drawing/2014/main" id="{147BAE66-0B5E-9EB0-FFA9-FAE9ECFCA5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33" name="Line 9">
            <a:extLst>
              <a:ext uri="{FF2B5EF4-FFF2-40B4-BE49-F238E27FC236}">
                <a16:creationId xmlns:a16="http://schemas.microsoft.com/office/drawing/2014/main" id="{805B0542-175F-2282-0D41-B9DF66A17E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34" name="Line 10">
            <a:extLst>
              <a:ext uri="{FF2B5EF4-FFF2-40B4-BE49-F238E27FC236}">
                <a16:creationId xmlns:a16="http://schemas.microsoft.com/office/drawing/2014/main" id="{6E292E61-5336-AB8C-2EB3-C2097C0B6AB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35" name="Text Box 11">
            <a:extLst>
              <a:ext uri="{FF2B5EF4-FFF2-40B4-BE49-F238E27FC236}">
                <a16:creationId xmlns:a16="http://schemas.microsoft.com/office/drawing/2014/main" id="{8530C8BE-C5AC-A1A0-3659-57A164F69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00" y="5805488"/>
            <a:ext cx="334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103436" name="Text Box 13">
            <a:extLst>
              <a:ext uri="{FF2B5EF4-FFF2-40B4-BE49-F238E27FC236}">
                <a16:creationId xmlns:a16="http://schemas.microsoft.com/office/drawing/2014/main" id="{32880015-C8C4-73B4-526E-05AAA6AB2BA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98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103437" name="Text Box 14">
            <a:extLst>
              <a:ext uri="{FF2B5EF4-FFF2-40B4-BE49-F238E27FC236}">
                <a16:creationId xmlns:a16="http://schemas.microsoft.com/office/drawing/2014/main" id="{C3AB614C-C1B6-3155-9504-9ACDF730900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9622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103438" name="Text Box 15">
            <a:extLst>
              <a:ext uri="{FF2B5EF4-FFF2-40B4-BE49-F238E27FC236}">
                <a16:creationId xmlns:a16="http://schemas.microsoft.com/office/drawing/2014/main" id="{7550D262-3025-CD8D-1446-6256ABCB887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5304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103439" name="Text Box 16">
            <a:extLst>
              <a:ext uri="{FF2B5EF4-FFF2-40B4-BE49-F238E27FC236}">
                <a16:creationId xmlns:a16="http://schemas.microsoft.com/office/drawing/2014/main" id="{635E8AC3-9938-718B-EF9E-F4E8A7957BC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3940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103440" name="Text Box 17">
            <a:extLst>
              <a:ext uri="{FF2B5EF4-FFF2-40B4-BE49-F238E27FC236}">
                <a16:creationId xmlns:a16="http://schemas.microsoft.com/office/drawing/2014/main" id="{D2DD60FC-ABD1-B8A4-8F85-8DB51739F30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8258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103441" name="Line 18">
            <a:extLst>
              <a:ext uri="{FF2B5EF4-FFF2-40B4-BE49-F238E27FC236}">
                <a16:creationId xmlns:a16="http://schemas.microsoft.com/office/drawing/2014/main" id="{AF24D6A7-C17D-0869-A786-F2E3213B967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42" name="Line 19">
            <a:extLst>
              <a:ext uri="{FF2B5EF4-FFF2-40B4-BE49-F238E27FC236}">
                <a16:creationId xmlns:a16="http://schemas.microsoft.com/office/drawing/2014/main" id="{B28D35A7-7D95-0A06-BDAE-A61390A40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43" name="Text Box 20">
            <a:extLst>
              <a:ext uri="{FF2B5EF4-FFF2-40B4-BE49-F238E27FC236}">
                <a16:creationId xmlns:a16="http://schemas.microsoft.com/office/drawing/2014/main" id="{3D5D3BC9-9BF0-E5E4-43E1-8CBBA5EEA1A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103444" name="Text Box 21">
            <a:extLst>
              <a:ext uri="{FF2B5EF4-FFF2-40B4-BE49-F238E27FC236}">
                <a16:creationId xmlns:a16="http://schemas.microsoft.com/office/drawing/2014/main" id="{6D51572E-13C7-05F1-5A5E-7C3C84993F3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103445" name="Text Box 22">
            <a:extLst>
              <a:ext uri="{FF2B5EF4-FFF2-40B4-BE49-F238E27FC236}">
                <a16:creationId xmlns:a16="http://schemas.microsoft.com/office/drawing/2014/main" id="{A2D03C76-45A9-3E58-630D-DDD77A66FC0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7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103446" name="Text Box 23">
            <a:extLst>
              <a:ext uri="{FF2B5EF4-FFF2-40B4-BE49-F238E27FC236}">
                <a16:creationId xmlns:a16="http://schemas.microsoft.com/office/drawing/2014/main" id="{01836CC8-6CB4-805A-3A50-7BD792A4558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103447" name="Line 24">
            <a:extLst>
              <a:ext uri="{FF2B5EF4-FFF2-40B4-BE49-F238E27FC236}">
                <a16:creationId xmlns:a16="http://schemas.microsoft.com/office/drawing/2014/main" id="{5D7C12C3-DBB6-5174-4BD0-7BE2F0915C6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48" name="Line 25">
            <a:extLst>
              <a:ext uri="{FF2B5EF4-FFF2-40B4-BE49-F238E27FC236}">
                <a16:creationId xmlns:a16="http://schemas.microsoft.com/office/drawing/2014/main" id="{F02D8DD4-5957-7832-13AC-A10F9BF115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49" name="Text Box 26">
            <a:extLst>
              <a:ext uri="{FF2B5EF4-FFF2-40B4-BE49-F238E27FC236}">
                <a16:creationId xmlns:a16="http://schemas.microsoft.com/office/drawing/2014/main" id="{50E313B7-E12A-BD16-6492-9BDCDF8C51F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6668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103450" name="Line 27">
            <a:extLst>
              <a:ext uri="{FF2B5EF4-FFF2-40B4-BE49-F238E27FC236}">
                <a16:creationId xmlns:a16="http://schemas.microsoft.com/office/drawing/2014/main" id="{C934D2C0-B097-F9B5-DBBC-E4F6CDFEDA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4425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51" name="Line 28">
            <a:extLst>
              <a:ext uri="{FF2B5EF4-FFF2-40B4-BE49-F238E27FC236}">
                <a16:creationId xmlns:a16="http://schemas.microsoft.com/office/drawing/2014/main" id="{33A871CA-8326-0096-56D2-163D49C5A5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4451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52" name="Line 29">
            <a:extLst>
              <a:ext uri="{FF2B5EF4-FFF2-40B4-BE49-F238E27FC236}">
                <a16:creationId xmlns:a16="http://schemas.microsoft.com/office/drawing/2014/main" id="{AD9E1D0F-843A-AB17-9F3F-059DA5AF60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7244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53" name="Line 30">
            <a:extLst>
              <a:ext uri="{FF2B5EF4-FFF2-40B4-BE49-F238E27FC236}">
                <a16:creationId xmlns:a16="http://schemas.microsoft.com/office/drawing/2014/main" id="{135425C1-8A58-B64E-7B82-C8DA3D899C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0052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54" name="Line 31">
            <a:extLst>
              <a:ext uri="{FF2B5EF4-FFF2-40B4-BE49-F238E27FC236}">
                <a16:creationId xmlns:a16="http://schemas.microsoft.com/office/drawing/2014/main" id="{C631E81C-8584-8B1A-FACE-A6DC0DBC7F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2845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55" name="Text Box 32">
            <a:extLst>
              <a:ext uri="{FF2B5EF4-FFF2-40B4-BE49-F238E27FC236}">
                <a16:creationId xmlns:a16="http://schemas.microsoft.com/office/drawing/2014/main" id="{59B79372-1F51-A0AD-0D71-2C4EA72A8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103456" name="Text Box 33">
            <a:extLst>
              <a:ext uri="{FF2B5EF4-FFF2-40B4-BE49-F238E27FC236}">
                <a16:creationId xmlns:a16="http://schemas.microsoft.com/office/drawing/2014/main" id="{3F074A3C-3F2C-6BA2-C50D-66337D734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103457" name="Text Box 34">
            <a:extLst>
              <a:ext uri="{FF2B5EF4-FFF2-40B4-BE49-F238E27FC236}">
                <a16:creationId xmlns:a16="http://schemas.microsoft.com/office/drawing/2014/main" id="{EA4B9C89-AB48-C22F-0CC9-5632B9EFA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103458" name="Text Box 35">
            <a:extLst>
              <a:ext uri="{FF2B5EF4-FFF2-40B4-BE49-F238E27FC236}">
                <a16:creationId xmlns:a16="http://schemas.microsoft.com/office/drawing/2014/main" id="{DFC8D8DE-E4DA-6B18-75DE-B99B30BFA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103459" name="Line 36">
            <a:extLst>
              <a:ext uri="{FF2B5EF4-FFF2-40B4-BE49-F238E27FC236}">
                <a16:creationId xmlns:a16="http://schemas.microsoft.com/office/drawing/2014/main" id="{B641E498-D02E-C362-8DE8-3D4311FD44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0847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60" name="Line 37">
            <a:extLst>
              <a:ext uri="{FF2B5EF4-FFF2-40B4-BE49-F238E27FC236}">
                <a16:creationId xmlns:a16="http://schemas.microsoft.com/office/drawing/2014/main" id="{CAD59D25-C5B9-4874-9D2D-07E6CBEDA0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364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61" name="Line 38">
            <a:extLst>
              <a:ext uri="{FF2B5EF4-FFF2-40B4-BE49-F238E27FC236}">
                <a16:creationId xmlns:a16="http://schemas.microsoft.com/office/drawing/2014/main" id="{4F031F19-7A07-FC09-57E2-2BF92828C7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62" name="Text Box 39">
            <a:extLst>
              <a:ext uri="{FF2B5EF4-FFF2-40B4-BE49-F238E27FC236}">
                <a16:creationId xmlns:a16="http://schemas.microsoft.com/office/drawing/2014/main" id="{A2B41DA5-3BC2-9170-F136-04509DE53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103463" name="Text Box 40">
            <a:extLst>
              <a:ext uri="{FF2B5EF4-FFF2-40B4-BE49-F238E27FC236}">
                <a16:creationId xmlns:a16="http://schemas.microsoft.com/office/drawing/2014/main" id="{17BD7A1F-1063-E977-4339-C97C3EE6B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103464" name="Text Box 41">
            <a:extLst>
              <a:ext uri="{FF2B5EF4-FFF2-40B4-BE49-F238E27FC236}">
                <a16:creationId xmlns:a16="http://schemas.microsoft.com/office/drawing/2014/main" id="{C058F531-221E-6BFD-F292-8D9FD26CA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103465" name="Text Box 42">
            <a:extLst>
              <a:ext uri="{FF2B5EF4-FFF2-40B4-BE49-F238E27FC236}">
                <a16:creationId xmlns:a16="http://schemas.microsoft.com/office/drawing/2014/main" id="{7F123073-CE9C-CEBE-2DC5-A57B01588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103466" name="Text Box 43">
            <a:extLst>
              <a:ext uri="{FF2B5EF4-FFF2-40B4-BE49-F238E27FC236}">
                <a16:creationId xmlns:a16="http://schemas.microsoft.com/office/drawing/2014/main" id="{F13ACE18-48AC-CCAE-A473-246C9E31A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103467" name="Text Box 44">
            <a:extLst>
              <a:ext uri="{FF2B5EF4-FFF2-40B4-BE49-F238E27FC236}">
                <a16:creationId xmlns:a16="http://schemas.microsoft.com/office/drawing/2014/main" id="{A8E0847E-6362-29B1-D4A9-861A6C80B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7961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103468" name="Line 45">
            <a:extLst>
              <a:ext uri="{FF2B5EF4-FFF2-40B4-BE49-F238E27FC236}">
                <a16:creationId xmlns:a16="http://schemas.microsoft.com/office/drawing/2014/main" id="{649EAF9A-969E-87F6-FF1D-4AD848AD09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92417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69" name="Line 46">
            <a:extLst>
              <a:ext uri="{FF2B5EF4-FFF2-40B4-BE49-F238E27FC236}">
                <a16:creationId xmlns:a16="http://schemas.microsoft.com/office/drawing/2014/main" id="{57319C6C-C15B-52CC-B524-1397C82565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5638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70" name="Line 47">
            <a:extLst>
              <a:ext uri="{FF2B5EF4-FFF2-40B4-BE49-F238E27FC236}">
                <a16:creationId xmlns:a16="http://schemas.microsoft.com/office/drawing/2014/main" id="{47F86FC3-1FB9-05DB-62E4-52B392DFB2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205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71" name="Line 48">
            <a:extLst>
              <a:ext uri="{FF2B5EF4-FFF2-40B4-BE49-F238E27FC236}">
                <a16:creationId xmlns:a16="http://schemas.microsoft.com/office/drawing/2014/main" id="{DFB39E16-42C0-0168-21C6-F7C245916F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72" name="Oval 49">
            <a:extLst>
              <a:ext uri="{FF2B5EF4-FFF2-40B4-BE49-F238E27FC236}">
                <a16:creationId xmlns:a16="http://schemas.microsoft.com/office/drawing/2014/main" id="{D44DF10D-59B6-6A13-0FE1-515360409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238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3473" name="Line 50">
            <a:extLst>
              <a:ext uri="{FF2B5EF4-FFF2-40B4-BE49-F238E27FC236}">
                <a16:creationId xmlns:a16="http://schemas.microsoft.com/office/drawing/2014/main" id="{37C4D119-ACE4-7FE6-B470-8543B8097D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9613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74" name="Oval 51">
            <a:extLst>
              <a:ext uri="{FF2B5EF4-FFF2-40B4-BE49-F238E27FC236}">
                <a16:creationId xmlns:a16="http://schemas.microsoft.com/office/drawing/2014/main" id="{0795F467-3F5C-F5CC-97C6-3632C0F65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3475" name="Line 52">
            <a:extLst>
              <a:ext uri="{FF2B5EF4-FFF2-40B4-BE49-F238E27FC236}">
                <a16:creationId xmlns:a16="http://schemas.microsoft.com/office/drawing/2014/main" id="{8C44484C-ABE9-46C3-40C4-1499C18534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76" name="Oval 53">
            <a:extLst>
              <a:ext uri="{FF2B5EF4-FFF2-40B4-BE49-F238E27FC236}">
                <a16:creationId xmlns:a16="http://schemas.microsoft.com/office/drawing/2014/main" id="{AF4CE3F2-FA98-C557-6BF2-12F3349DB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38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3477" name="Line 54">
            <a:extLst>
              <a:ext uri="{FF2B5EF4-FFF2-40B4-BE49-F238E27FC236}">
                <a16:creationId xmlns:a16="http://schemas.microsoft.com/office/drawing/2014/main" id="{1E3B49A2-5BBC-2B42-2A71-4D0C43D95E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78" name="Oval 55">
            <a:extLst>
              <a:ext uri="{FF2B5EF4-FFF2-40B4-BE49-F238E27FC236}">
                <a16:creationId xmlns:a16="http://schemas.microsoft.com/office/drawing/2014/main" id="{4775A27A-B7A9-3B43-C051-B4702483C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225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3479" name="Line 56">
            <a:extLst>
              <a:ext uri="{FF2B5EF4-FFF2-40B4-BE49-F238E27FC236}">
                <a16:creationId xmlns:a16="http://schemas.microsoft.com/office/drawing/2014/main" id="{41C2881E-814C-CA54-D2E2-2654CBE444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4437063"/>
            <a:ext cx="433387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80" name="Oval 57">
            <a:extLst>
              <a:ext uri="{FF2B5EF4-FFF2-40B4-BE49-F238E27FC236}">
                <a16:creationId xmlns:a16="http://schemas.microsoft.com/office/drawing/2014/main" id="{49AEADB7-5D0D-2663-1995-D38D8A9BB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3481" name="Line 58">
            <a:extLst>
              <a:ext uri="{FF2B5EF4-FFF2-40B4-BE49-F238E27FC236}">
                <a16:creationId xmlns:a16="http://schemas.microsoft.com/office/drawing/2014/main" id="{12741706-3204-2F17-D3AB-4AA1747775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82" name="Text Box 59">
            <a:extLst>
              <a:ext uri="{FF2B5EF4-FFF2-40B4-BE49-F238E27FC236}">
                <a16:creationId xmlns:a16="http://schemas.microsoft.com/office/drawing/2014/main" id="{93CCECD5-33A2-7C93-70F9-E65598184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103483" name="Oval 60">
            <a:extLst>
              <a:ext uri="{FF2B5EF4-FFF2-40B4-BE49-F238E27FC236}">
                <a16:creationId xmlns:a16="http://schemas.microsoft.com/office/drawing/2014/main" id="{87DF583E-7DD4-FF6F-3261-61092E88A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3484" name="Line 61">
            <a:extLst>
              <a:ext uri="{FF2B5EF4-FFF2-40B4-BE49-F238E27FC236}">
                <a16:creationId xmlns:a16="http://schemas.microsoft.com/office/drawing/2014/main" id="{FDBE66E9-68E3-0F80-CEFE-1C043D3761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85" name="Line 62">
            <a:extLst>
              <a:ext uri="{FF2B5EF4-FFF2-40B4-BE49-F238E27FC236}">
                <a16:creationId xmlns:a16="http://schemas.microsoft.com/office/drawing/2014/main" id="{B834EE01-B8DC-11E4-D414-920DC428C3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86" name="Line 63">
            <a:extLst>
              <a:ext uri="{FF2B5EF4-FFF2-40B4-BE49-F238E27FC236}">
                <a16:creationId xmlns:a16="http://schemas.microsoft.com/office/drawing/2014/main" id="{A593B63B-834D-1D69-5474-F445D64C80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87" name="Line 64">
            <a:extLst>
              <a:ext uri="{FF2B5EF4-FFF2-40B4-BE49-F238E27FC236}">
                <a16:creationId xmlns:a16="http://schemas.microsoft.com/office/drawing/2014/main" id="{2B082D41-79A9-1A1A-4148-01938BBEF5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88" name="Text Box 65">
            <a:extLst>
              <a:ext uri="{FF2B5EF4-FFF2-40B4-BE49-F238E27FC236}">
                <a16:creationId xmlns:a16="http://schemas.microsoft.com/office/drawing/2014/main" id="{0051A903-37D2-BBA5-9C2D-893627894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De tre gennemsnit:</a:t>
            </a:r>
          </a:p>
        </p:txBody>
      </p:sp>
      <p:sp>
        <p:nvSpPr>
          <p:cNvPr id="103489" name="Text Box 66">
            <a:extLst>
              <a:ext uri="{FF2B5EF4-FFF2-40B4-BE49-F238E27FC236}">
                <a16:creationId xmlns:a16="http://schemas.microsoft.com/office/drawing/2014/main" id="{61272C18-7C72-5424-EFFD-861F80D5D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3837" cy="2784475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3. Medianen</a:t>
            </a:r>
            <a:r>
              <a:rPr lang="da-DK" altLang="da-DK" sz="1600">
                <a:latin typeface="Verdana" panose="020B0604030504040204" pitchFamily="34" charset="0"/>
              </a:rPr>
              <a:t> (</a:t>
            </a:r>
            <a:r>
              <a:rPr lang="en-US" altLang="da-DK" sz="1600">
                <a:latin typeface="Verdana" panose="020B0604030504040204" pitchFamily="34" charset="0"/>
              </a:rPr>
              <a:t>~ midt i)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= det midterste tal; det tal, der svarer til 50% af sættet.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Her skal man nu finde 50% på 2. aksen – og herefter gå vandret ind indtil man møder sumkurven, hvorefter man går lodret ned til x-aksen og aflæser den værdi, 50% svarer til… 173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 b="1">
                <a:latin typeface="Verdana" panose="020B0604030504040204" pitchFamily="34" charset="0"/>
              </a:rPr>
              <a:t>Medianen</a:t>
            </a:r>
            <a:r>
              <a:rPr lang="da-DK" altLang="da-DK" sz="1600">
                <a:latin typeface="Verdana" panose="020B0604030504040204" pitchFamily="34" charset="0"/>
              </a:rPr>
              <a:t> = 173</a:t>
            </a:r>
          </a:p>
        </p:txBody>
      </p:sp>
      <p:sp>
        <p:nvSpPr>
          <p:cNvPr id="103490" name="Line 67">
            <a:extLst>
              <a:ext uri="{FF2B5EF4-FFF2-40B4-BE49-F238E27FC236}">
                <a16:creationId xmlns:a16="http://schemas.microsoft.com/office/drawing/2014/main" id="{3E9FF303-F9CE-EE7E-810C-83C73395D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005263"/>
            <a:ext cx="26638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3491" name="Line 68">
            <a:extLst>
              <a:ext uri="{FF2B5EF4-FFF2-40B4-BE49-F238E27FC236}">
                <a16:creationId xmlns:a16="http://schemas.microsoft.com/office/drawing/2014/main" id="{0C542D0B-233B-4963-9CFE-8F3278B023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46525" y="4149725"/>
            <a:ext cx="0" cy="15843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7E68EDDC-AFC9-B447-1931-F698857BD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684035" name="Group 3">
            <a:extLst>
              <a:ext uri="{FF2B5EF4-FFF2-40B4-BE49-F238E27FC236}">
                <a16:creationId xmlns:a16="http://schemas.microsoft.com/office/drawing/2014/main" id="{8FE4D9E1-9F5D-4578-8BA2-0E7F4A71400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1220790162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757270322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1260025357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91231288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00648393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58378835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570674035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93507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064792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386905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996444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08247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793571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21588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205604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71279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55419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763670"/>
                  </a:ext>
                </a:extLst>
              </a:tr>
            </a:tbl>
          </a:graphicData>
        </a:graphic>
      </p:graphicFrame>
      <p:sp>
        <p:nvSpPr>
          <p:cNvPr id="104549" name="Text Box 101">
            <a:extLst>
              <a:ext uri="{FF2B5EF4-FFF2-40B4-BE49-F238E27FC236}">
                <a16:creationId xmlns:a16="http://schemas.microsoft.com/office/drawing/2014/main" id="{EF2D894C-614C-590E-48B3-C52F117D2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Kvartilsættet:</a:t>
            </a:r>
          </a:p>
        </p:txBody>
      </p:sp>
      <p:sp>
        <p:nvSpPr>
          <p:cNvPr id="104550" name="Text Box 103">
            <a:extLst>
              <a:ext uri="{FF2B5EF4-FFF2-40B4-BE49-F238E27FC236}">
                <a16:creationId xmlns:a16="http://schemas.microsoft.com/office/drawing/2014/main" id="{A5EE21B4-72D8-4418-4D13-18DA2A542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2250" cy="10731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Kvartilsættet </a:t>
            </a:r>
            <a:r>
              <a:rPr lang="da-DK" altLang="da-DK" sz="1600">
                <a:latin typeface="Verdana" panose="020B0604030504040204" pitchFamily="34" charset="0"/>
              </a:rPr>
              <a:t>er et talsæt, der består af 3</a:t>
            </a:r>
            <a:r>
              <a:rPr lang="da-DK" altLang="da-DK" sz="1600" b="1">
                <a:latin typeface="Verdana" panose="020B0604030504040204" pitchFamily="34" charset="0"/>
              </a:rPr>
              <a:t> </a:t>
            </a:r>
            <a:r>
              <a:rPr lang="da-DK" altLang="da-DK" sz="1600">
                <a:latin typeface="Verdana" panose="020B0604030504040204" pitchFamily="34" charset="0"/>
              </a:rPr>
              <a:t>tal; svarende til 25% (= 1 kvart), 50% (= 2 kvarte) og 75% (= 3 kvarte) af sættet.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3E2C66FC-E300-9483-B270-FF54018D5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685059" name="Group 3">
            <a:extLst>
              <a:ext uri="{FF2B5EF4-FFF2-40B4-BE49-F238E27FC236}">
                <a16:creationId xmlns:a16="http://schemas.microsoft.com/office/drawing/2014/main" id="{92508601-1A0E-45B0-92AF-45AE2BA136D0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31625467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745548114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3037396149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1482663872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11347606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436122436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453880358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52895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329110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700058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23001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435555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320772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46013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031112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607078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36347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749824"/>
                  </a:ext>
                </a:extLst>
              </a:tr>
            </a:tbl>
          </a:graphicData>
        </a:graphic>
      </p:graphicFrame>
      <p:sp>
        <p:nvSpPr>
          <p:cNvPr id="105573" name="Text Box 101">
            <a:extLst>
              <a:ext uri="{FF2B5EF4-FFF2-40B4-BE49-F238E27FC236}">
                <a16:creationId xmlns:a16="http://schemas.microsoft.com/office/drawing/2014/main" id="{1BE8928E-05D3-47F0-FE5C-C7746867A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Kvartilsættet:</a:t>
            </a:r>
          </a:p>
        </p:txBody>
      </p:sp>
      <p:sp>
        <p:nvSpPr>
          <p:cNvPr id="105574" name="Text Box 102">
            <a:extLst>
              <a:ext uri="{FF2B5EF4-FFF2-40B4-BE49-F238E27FC236}">
                <a16:creationId xmlns:a16="http://schemas.microsoft.com/office/drawing/2014/main" id="{DABE90EB-F148-EFC5-5B4B-4B869A0DA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2250" cy="1928812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Kvartilsættet </a:t>
            </a:r>
            <a:r>
              <a:rPr lang="da-DK" altLang="da-DK" sz="1600">
                <a:latin typeface="Verdana" panose="020B0604030504040204" pitchFamily="34" charset="0"/>
              </a:rPr>
              <a:t>er et talsæt, der består af 3</a:t>
            </a:r>
            <a:r>
              <a:rPr lang="da-DK" altLang="da-DK" sz="1600" b="1">
                <a:latin typeface="Verdana" panose="020B0604030504040204" pitchFamily="34" charset="0"/>
              </a:rPr>
              <a:t> </a:t>
            </a:r>
            <a:r>
              <a:rPr lang="da-DK" altLang="da-DK" sz="1600">
                <a:latin typeface="Verdana" panose="020B0604030504040204" pitchFamily="34" charset="0"/>
              </a:rPr>
              <a:t>tal; svarende til 25% (= 1 kvart), 50% (= 2 kvarte) og 75% (= 3 kvarte) af sættet.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25% kaldes 1. kvartil / nedre kvartil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50% kaldes 2. kvartil / medianen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75% kaldes 3. kvartil / øvre kvartil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5EA1CF0C-9332-FD8C-5713-930E9A863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686083" name="Group 3">
            <a:extLst>
              <a:ext uri="{FF2B5EF4-FFF2-40B4-BE49-F238E27FC236}">
                <a16:creationId xmlns:a16="http://schemas.microsoft.com/office/drawing/2014/main" id="{E68BB03C-AE69-4B05-839B-1F2C03912A7C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3651678084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317503917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3718115439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95334095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467684739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838850028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588181201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04051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23345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7219173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35288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706135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8478944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8697027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052428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62378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36944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6056167"/>
                  </a:ext>
                </a:extLst>
              </a:tr>
            </a:tbl>
          </a:graphicData>
        </a:graphic>
      </p:graphicFrame>
      <p:sp>
        <p:nvSpPr>
          <p:cNvPr id="106597" name="Text Box 101">
            <a:extLst>
              <a:ext uri="{FF2B5EF4-FFF2-40B4-BE49-F238E27FC236}">
                <a16:creationId xmlns:a16="http://schemas.microsoft.com/office/drawing/2014/main" id="{43BC28D9-6E52-8C06-07FC-B147E1946F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Kvartilsættet:</a:t>
            </a:r>
          </a:p>
        </p:txBody>
      </p:sp>
      <p:sp>
        <p:nvSpPr>
          <p:cNvPr id="106598" name="Text Box 102">
            <a:extLst>
              <a:ext uri="{FF2B5EF4-FFF2-40B4-BE49-F238E27FC236}">
                <a16:creationId xmlns:a16="http://schemas.microsoft.com/office/drawing/2014/main" id="{8DCC62E6-AF3E-7C30-FD08-1159412D9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2250" cy="1938337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Kvartilsættet </a:t>
            </a:r>
            <a:r>
              <a:rPr lang="da-DK" altLang="da-DK" sz="1600">
                <a:latin typeface="Verdana" panose="020B0604030504040204" pitchFamily="34" charset="0"/>
              </a:rPr>
              <a:t>er et talsæt, der består af 3</a:t>
            </a:r>
            <a:r>
              <a:rPr lang="da-DK" altLang="da-DK" sz="1600" b="1">
                <a:latin typeface="Verdana" panose="020B0604030504040204" pitchFamily="34" charset="0"/>
              </a:rPr>
              <a:t> </a:t>
            </a:r>
            <a:r>
              <a:rPr lang="da-DK" altLang="da-DK" sz="1600">
                <a:latin typeface="Verdana" panose="020B0604030504040204" pitchFamily="34" charset="0"/>
              </a:rPr>
              <a:t>tal; svarende til 25% (= 1 kvart), 50% (= 2 kvarte) og 75% (= 3 kvarte) af sættet.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25% kaldes 1. kvartil / nedre kvartil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50% kaldes 2. kvartil / medianen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75% kaldes 3. kvartil / øvre kvartil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90">
            <a:extLst>
              <a:ext uri="{FF2B5EF4-FFF2-40B4-BE49-F238E27FC236}">
                <a16:creationId xmlns:a16="http://schemas.microsoft.com/office/drawing/2014/main" id="{08FD7FF6-A296-6C48-3699-CBAE9DDFF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skemaet?</a:t>
            </a:r>
          </a:p>
        </p:txBody>
      </p:sp>
      <p:graphicFrame>
        <p:nvGraphicFramePr>
          <p:cNvPr id="454901" name="Group 245">
            <a:extLst>
              <a:ext uri="{FF2B5EF4-FFF2-40B4-BE49-F238E27FC236}">
                <a16:creationId xmlns:a16="http://schemas.microsoft.com/office/drawing/2014/main" id="{FD7B37E3-DB2C-4389-AF72-249E6512E028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175254"/>
        </p:xfrm>
        <a:graphic>
          <a:graphicData uri="http://schemas.openxmlformats.org/drawingml/2006/table">
            <a:tbl>
              <a:tblPr/>
              <a:tblGrid>
                <a:gridCol w="112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80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Interval-hyppighed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0"/>
                      </a:endParaRP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4677" name="Text Box 91">
            <a:extLst>
              <a:ext uri="{FF2B5EF4-FFF2-40B4-BE49-F238E27FC236}">
                <a16:creationId xmlns:a16="http://schemas.microsoft.com/office/drawing/2014/main" id="{DC22F0BA-4723-A731-0B55-C4D7C7C06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700213"/>
            <a:ext cx="3887788" cy="21558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Observationssæt: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162 - 183 - 171 - 157 - 170 - 166 - 192 - 177 - 183 - 185 - 179 - 164 - 168 - 169 - 175 - 154 - 188 - 173 - 172 - 180 - 193 - 177 - 177 - 165 - 174 - 171 - 167</a:t>
            </a:r>
          </a:p>
        </p:txBody>
      </p:sp>
      <p:sp>
        <p:nvSpPr>
          <p:cNvPr id="24678" name="Text Box 5">
            <a:extLst>
              <a:ext uri="{FF2B5EF4-FFF2-40B4-BE49-F238E27FC236}">
                <a16:creationId xmlns:a16="http://schemas.microsoft.com/office/drawing/2014/main" id="{4C5F5964-D657-4759-E35B-374DD1127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933825"/>
            <a:ext cx="3887787" cy="1928813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Efter betragtningerne på de foregående sider skal du herefter lave et skema med plads til 9 intervaller.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Lav derfor et skema med 7 kolonner og </a:t>
            </a:r>
            <a:r>
              <a:rPr lang="ja-JP" altLang="da-DK" sz="1600"/>
              <a:t>”</a:t>
            </a:r>
            <a:r>
              <a:rPr lang="da-DK" altLang="ja-JP" sz="1600">
                <a:latin typeface="Verdana" panose="020B0604030504040204" pitchFamily="34" charset="0"/>
              </a:rPr>
              <a:t>antal intervaller</a:t>
            </a:r>
            <a:r>
              <a:rPr lang="ja-JP" altLang="da-DK" sz="1600"/>
              <a:t>”</a:t>
            </a:r>
            <a:r>
              <a:rPr lang="da-DK" altLang="ja-JP" sz="1600">
                <a:latin typeface="Verdana" panose="020B0604030504040204" pitchFamily="34" charset="0"/>
              </a:rPr>
              <a:t> (</a:t>
            </a:r>
            <a:r>
              <a:rPr lang="da-DK" altLang="ja-JP" sz="1600" b="1">
                <a:solidFill>
                  <a:srgbClr val="CC0000"/>
                </a:solidFill>
                <a:latin typeface="Verdana" panose="020B0604030504040204" pitchFamily="34" charset="0"/>
              </a:rPr>
              <a:t>9</a:t>
            </a:r>
            <a:r>
              <a:rPr lang="da-DK" altLang="ja-JP" sz="1600">
                <a:latin typeface="Verdana" panose="020B0604030504040204" pitchFamily="34" charset="0"/>
              </a:rPr>
              <a:t>) + 2 rækker (11 rækker)</a:t>
            </a:r>
            <a:endParaRPr lang="da-DK" altLang="da-DK" sz="16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36025DD9-4DD0-48DF-05E0-3B073158A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graphicFrame>
        <p:nvGraphicFramePr>
          <p:cNvPr id="687107" name="Group 3">
            <a:extLst>
              <a:ext uri="{FF2B5EF4-FFF2-40B4-BE49-F238E27FC236}">
                <a16:creationId xmlns:a16="http://schemas.microsoft.com/office/drawing/2014/main" id="{46C0B00F-AA12-4F27-8C3E-624BA716CEF7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611188" y="1628775"/>
          <a:ext cx="7848600" cy="4389459"/>
        </p:xfrm>
        <a:graphic>
          <a:graphicData uri="http://schemas.openxmlformats.org/drawingml/2006/table">
            <a:tbl>
              <a:tblPr/>
              <a:tblGrid>
                <a:gridCol w="1122362">
                  <a:extLst>
                    <a:ext uri="{9D8B030D-6E8A-4147-A177-3AD203B41FA5}">
                      <a16:colId xmlns:a16="http://schemas.microsoft.com/office/drawing/2014/main" val="3251470748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3177943808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450893516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38434153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712125126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1992316654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3946111066"/>
                    </a:ext>
                  </a:extLst>
                </a:gridCol>
              </a:tblGrid>
              <a:tr h="73181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Kumuleret interval-frekvens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Interval-midtpunkt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Midtpkt ∙ interval-hyppighed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38118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]150,155]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932151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]155,160]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157,5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3741126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]160,165]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749623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]165,170]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37,0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837,5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600258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]170,175]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22,2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59,3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1035,0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18890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]175,180]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77,8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057901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]180,185]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11,1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88,9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547,5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32033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]185,190]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3,7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92,6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187,5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208029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]190,195]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7,4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192,5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385,0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059832"/>
                  </a:ext>
                </a:extLst>
              </a:tr>
              <a:tr h="3657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27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99,9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4677,5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28878"/>
                  </a:ext>
                </a:extLst>
              </a:tr>
            </a:tbl>
          </a:graphicData>
        </a:graphic>
      </p:graphicFrame>
      <p:sp>
        <p:nvSpPr>
          <p:cNvPr id="107621" name="Text Box 101">
            <a:extLst>
              <a:ext uri="{FF2B5EF4-FFF2-40B4-BE49-F238E27FC236}">
                <a16:creationId xmlns:a16="http://schemas.microsoft.com/office/drawing/2014/main" id="{C38519BE-A07F-CDB1-E989-B7C2954C2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Kvartilsættet:</a:t>
            </a:r>
          </a:p>
        </p:txBody>
      </p:sp>
      <p:sp>
        <p:nvSpPr>
          <p:cNvPr id="107622" name="Text Box 102">
            <a:extLst>
              <a:ext uri="{FF2B5EF4-FFF2-40B4-BE49-F238E27FC236}">
                <a16:creationId xmlns:a16="http://schemas.microsoft.com/office/drawing/2014/main" id="{29E05B61-5A3C-DAF7-A2BC-51112C361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2250" cy="28003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Kvartilsættet </a:t>
            </a:r>
            <a:r>
              <a:rPr lang="da-DK" altLang="da-DK" sz="1600">
                <a:latin typeface="Verdana" panose="020B0604030504040204" pitchFamily="34" charset="0"/>
              </a:rPr>
              <a:t>er et talsæt, der består af 3</a:t>
            </a:r>
            <a:r>
              <a:rPr lang="da-DK" altLang="da-DK" sz="1600" b="1">
                <a:latin typeface="Verdana" panose="020B0604030504040204" pitchFamily="34" charset="0"/>
              </a:rPr>
              <a:t> </a:t>
            </a:r>
            <a:r>
              <a:rPr lang="da-DK" altLang="da-DK" sz="1600">
                <a:latin typeface="Verdana" panose="020B0604030504040204" pitchFamily="34" charset="0"/>
              </a:rPr>
              <a:t>tal; svarende til 25% (= 1 kvart), 50% (= 2 kvarte) og 75% (= 3 kvarte) af sættet.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25% kaldes 1. kvartil / nedre kvartil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50% kaldes 2. kvartil / medianen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75% kaldes 3. kvartil / øvre kvartil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Også ved kvartilsættet skal man bruge sumkurven i stedet for skemaet.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D0AB7B5F-8417-8C0C-AAB4-C960BE795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sp>
        <p:nvSpPr>
          <p:cNvPr id="108547" name="Line 3">
            <a:extLst>
              <a:ext uri="{FF2B5EF4-FFF2-40B4-BE49-F238E27FC236}">
                <a16:creationId xmlns:a16="http://schemas.microsoft.com/office/drawing/2014/main" id="{47A9CA93-E599-9AF3-35CD-7CE4650DEAF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805488"/>
            <a:ext cx="5472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48" name="Line 4">
            <a:extLst>
              <a:ext uri="{FF2B5EF4-FFF2-40B4-BE49-F238E27FC236}">
                <a16:creationId xmlns:a16="http://schemas.microsoft.com/office/drawing/2014/main" id="{FFA07944-1837-EC35-2F7F-958C1AC5E9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49" name="Line 5">
            <a:extLst>
              <a:ext uri="{FF2B5EF4-FFF2-40B4-BE49-F238E27FC236}">
                <a16:creationId xmlns:a16="http://schemas.microsoft.com/office/drawing/2014/main" id="{83AF8F3C-A3E9-81F1-02F8-6BC8E4A574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50" name="Line 6">
            <a:extLst>
              <a:ext uri="{FF2B5EF4-FFF2-40B4-BE49-F238E27FC236}">
                <a16:creationId xmlns:a16="http://schemas.microsoft.com/office/drawing/2014/main" id="{D3B976D1-9971-A6E8-EA98-3D53E685E6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30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51" name="Line 7">
            <a:extLst>
              <a:ext uri="{FF2B5EF4-FFF2-40B4-BE49-F238E27FC236}">
                <a16:creationId xmlns:a16="http://schemas.microsoft.com/office/drawing/2014/main" id="{746CA4A3-78D9-4C45-BFE8-498D70F0711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52" name="Line 8">
            <a:extLst>
              <a:ext uri="{FF2B5EF4-FFF2-40B4-BE49-F238E27FC236}">
                <a16:creationId xmlns:a16="http://schemas.microsoft.com/office/drawing/2014/main" id="{BDA6B3CF-EA99-819A-0901-3423D8F12F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53" name="Line 9">
            <a:extLst>
              <a:ext uri="{FF2B5EF4-FFF2-40B4-BE49-F238E27FC236}">
                <a16:creationId xmlns:a16="http://schemas.microsoft.com/office/drawing/2014/main" id="{AFB4387C-7585-5763-F565-0386A5F999D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54" name="Line 10">
            <a:extLst>
              <a:ext uri="{FF2B5EF4-FFF2-40B4-BE49-F238E27FC236}">
                <a16:creationId xmlns:a16="http://schemas.microsoft.com/office/drawing/2014/main" id="{621C5716-93DF-C3FB-1EE7-A05CB4D780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55" name="Text Box 11">
            <a:extLst>
              <a:ext uri="{FF2B5EF4-FFF2-40B4-BE49-F238E27FC236}">
                <a16:creationId xmlns:a16="http://schemas.microsoft.com/office/drawing/2014/main" id="{EE7EA2B4-2670-5AF3-382C-8050B0D92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00" y="5805488"/>
            <a:ext cx="334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108556" name="Text Box 13">
            <a:extLst>
              <a:ext uri="{FF2B5EF4-FFF2-40B4-BE49-F238E27FC236}">
                <a16:creationId xmlns:a16="http://schemas.microsoft.com/office/drawing/2014/main" id="{D55CD98D-7D56-D192-644E-A6FEAF56F62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98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108557" name="Text Box 14">
            <a:extLst>
              <a:ext uri="{FF2B5EF4-FFF2-40B4-BE49-F238E27FC236}">
                <a16:creationId xmlns:a16="http://schemas.microsoft.com/office/drawing/2014/main" id="{A3508CA5-13BF-E86B-97E8-9B10CABF01E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9622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108558" name="Text Box 15">
            <a:extLst>
              <a:ext uri="{FF2B5EF4-FFF2-40B4-BE49-F238E27FC236}">
                <a16:creationId xmlns:a16="http://schemas.microsoft.com/office/drawing/2014/main" id="{A28BFEB0-59EA-351C-1504-4655B378872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5304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108559" name="Text Box 16">
            <a:extLst>
              <a:ext uri="{FF2B5EF4-FFF2-40B4-BE49-F238E27FC236}">
                <a16:creationId xmlns:a16="http://schemas.microsoft.com/office/drawing/2014/main" id="{33615DA9-0245-59D8-124F-00DA5AD08CA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3940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108560" name="Text Box 17">
            <a:extLst>
              <a:ext uri="{FF2B5EF4-FFF2-40B4-BE49-F238E27FC236}">
                <a16:creationId xmlns:a16="http://schemas.microsoft.com/office/drawing/2014/main" id="{6D0FE758-5357-EDCE-09E9-99A6BD9A6F3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8258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108561" name="Line 18">
            <a:extLst>
              <a:ext uri="{FF2B5EF4-FFF2-40B4-BE49-F238E27FC236}">
                <a16:creationId xmlns:a16="http://schemas.microsoft.com/office/drawing/2014/main" id="{E483DE2A-046F-0A98-CB77-A8F79C44D3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62" name="Line 19">
            <a:extLst>
              <a:ext uri="{FF2B5EF4-FFF2-40B4-BE49-F238E27FC236}">
                <a16:creationId xmlns:a16="http://schemas.microsoft.com/office/drawing/2014/main" id="{9184C483-3896-64B4-CC60-C912DF78FB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63" name="Text Box 20">
            <a:extLst>
              <a:ext uri="{FF2B5EF4-FFF2-40B4-BE49-F238E27FC236}">
                <a16:creationId xmlns:a16="http://schemas.microsoft.com/office/drawing/2014/main" id="{31A43663-E309-B410-17B9-377180D86040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108564" name="Text Box 21">
            <a:extLst>
              <a:ext uri="{FF2B5EF4-FFF2-40B4-BE49-F238E27FC236}">
                <a16:creationId xmlns:a16="http://schemas.microsoft.com/office/drawing/2014/main" id="{D59C0EDB-34D3-F4FD-321F-DC326514423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108565" name="Text Box 22">
            <a:extLst>
              <a:ext uri="{FF2B5EF4-FFF2-40B4-BE49-F238E27FC236}">
                <a16:creationId xmlns:a16="http://schemas.microsoft.com/office/drawing/2014/main" id="{89447B36-E462-0A17-8815-7B722618392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7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108566" name="Text Box 23">
            <a:extLst>
              <a:ext uri="{FF2B5EF4-FFF2-40B4-BE49-F238E27FC236}">
                <a16:creationId xmlns:a16="http://schemas.microsoft.com/office/drawing/2014/main" id="{621FBA85-B32E-482D-F86F-4B4324F0CD5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108567" name="Line 24">
            <a:extLst>
              <a:ext uri="{FF2B5EF4-FFF2-40B4-BE49-F238E27FC236}">
                <a16:creationId xmlns:a16="http://schemas.microsoft.com/office/drawing/2014/main" id="{0C239E2C-3B55-2DC9-9EBD-C7CFD53293B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68" name="Line 25">
            <a:extLst>
              <a:ext uri="{FF2B5EF4-FFF2-40B4-BE49-F238E27FC236}">
                <a16:creationId xmlns:a16="http://schemas.microsoft.com/office/drawing/2014/main" id="{1D74CB2D-337C-9374-32EB-8D37214F980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69" name="Text Box 26">
            <a:extLst>
              <a:ext uri="{FF2B5EF4-FFF2-40B4-BE49-F238E27FC236}">
                <a16:creationId xmlns:a16="http://schemas.microsoft.com/office/drawing/2014/main" id="{BC915B0A-D205-1AEB-B6F3-0E7DA674D60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6668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108570" name="Line 27">
            <a:extLst>
              <a:ext uri="{FF2B5EF4-FFF2-40B4-BE49-F238E27FC236}">
                <a16:creationId xmlns:a16="http://schemas.microsoft.com/office/drawing/2014/main" id="{AD6E706F-34CA-689B-6C2F-E0EDB3C689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4425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71" name="Line 28">
            <a:extLst>
              <a:ext uri="{FF2B5EF4-FFF2-40B4-BE49-F238E27FC236}">
                <a16:creationId xmlns:a16="http://schemas.microsoft.com/office/drawing/2014/main" id="{38C3F500-0260-44D2-4D22-2BC99716A3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4451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72" name="Line 29">
            <a:extLst>
              <a:ext uri="{FF2B5EF4-FFF2-40B4-BE49-F238E27FC236}">
                <a16:creationId xmlns:a16="http://schemas.microsoft.com/office/drawing/2014/main" id="{E68B77B2-B2EC-983D-D663-146BF9462A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7244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73" name="Line 30">
            <a:extLst>
              <a:ext uri="{FF2B5EF4-FFF2-40B4-BE49-F238E27FC236}">
                <a16:creationId xmlns:a16="http://schemas.microsoft.com/office/drawing/2014/main" id="{1371CF4B-A07E-A05A-413B-4F0FAF57A0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0052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74" name="Line 31">
            <a:extLst>
              <a:ext uri="{FF2B5EF4-FFF2-40B4-BE49-F238E27FC236}">
                <a16:creationId xmlns:a16="http://schemas.microsoft.com/office/drawing/2014/main" id="{F3643274-5E10-2639-534A-F51AE29A14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2845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75" name="Text Box 32">
            <a:extLst>
              <a:ext uri="{FF2B5EF4-FFF2-40B4-BE49-F238E27FC236}">
                <a16:creationId xmlns:a16="http://schemas.microsoft.com/office/drawing/2014/main" id="{2011CEB2-327A-80D9-F2DE-CD8D9CFA3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108576" name="Text Box 33">
            <a:extLst>
              <a:ext uri="{FF2B5EF4-FFF2-40B4-BE49-F238E27FC236}">
                <a16:creationId xmlns:a16="http://schemas.microsoft.com/office/drawing/2014/main" id="{3D3DF133-7C48-4ABC-EDF0-EEC02A09B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108577" name="Text Box 34">
            <a:extLst>
              <a:ext uri="{FF2B5EF4-FFF2-40B4-BE49-F238E27FC236}">
                <a16:creationId xmlns:a16="http://schemas.microsoft.com/office/drawing/2014/main" id="{6C6FA05C-5E65-42B7-A5F6-B14F55753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108578" name="Text Box 35">
            <a:extLst>
              <a:ext uri="{FF2B5EF4-FFF2-40B4-BE49-F238E27FC236}">
                <a16:creationId xmlns:a16="http://schemas.microsoft.com/office/drawing/2014/main" id="{5D55AA94-E786-713E-4946-8B47F8AF5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108579" name="Line 36">
            <a:extLst>
              <a:ext uri="{FF2B5EF4-FFF2-40B4-BE49-F238E27FC236}">
                <a16:creationId xmlns:a16="http://schemas.microsoft.com/office/drawing/2014/main" id="{372088F0-95D1-D0F8-378D-A499CAB009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0847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80" name="Line 37">
            <a:extLst>
              <a:ext uri="{FF2B5EF4-FFF2-40B4-BE49-F238E27FC236}">
                <a16:creationId xmlns:a16="http://schemas.microsoft.com/office/drawing/2014/main" id="{C1E5E154-1B75-FE35-AA74-42CC258904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364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81" name="Line 38">
            <a:extLst>
              <a:ext uri="{FF2B5EF4-FFF2-40B4-BE49-F238E27FC236}">
                <a16:creationId xmlns:a16="http://schemas.microsoft.com/office/drawing/2014/main" id="{85A131F6-269F-F8FF-A1A0-FBDA8C222E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82" name="Text Box 39">
            <a:extLst>
              <a:ext uri="{FF2B5EF4-FFF2-40B4-BE49-F238E27FC236}">
                <a16:creationId xmlns:a16="http://schemas.microsoft.com/office/drawing/2014/main" id="{602BFF1B-ECD7-9696-CB77-E4F289CDE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108583" name="Text Box 40">
            <a:extLst>
              <a:ext uri="{FF2B5EF4-FFF2-40B4-BE49-F238E27FC236}">
                <a16:creationId xmlns:a16="http://schemas.microsoft.com/office/drawing/2014/main" id="{5A150DF4-938B-9F49-E496-14F72D31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108584" name="Text Box 41">
            <a:extLst>
              <a:ext uri="{FF2B5EF4-FFF2-40B4-BE49-F238E27FC236}">
                <a16:creationId xmlns:a16="http://schemas.microsoft.com/office/drawing/2014/main" id="{D0963749-B5C9-C471-AD09-DC334F790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108585" name="Text Box 42">
            <a:extLst>
              <a:ext uri="{FF2B5EF4-FFF2-40B4-BE49-F238E27FC236}">
                <a16:creationId xmlns:a16="http://schemas.microsoft.com/office/drawing/2014/main" id="{51FDEC0B-7E2C-AF3B-F9A6-75682D7F8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108586" name="Text Box 43">
            <a:extLst>
              <a:ext uri="{FF2B5EF4-FFF2-40B4-BE49-F238E27FC236}">
                <a16:creationId xmlns:a16="http://schemas.microsoft.com/office/drawing/2014/main" id="{44A3CB90-8F92-D6AF-26A0-778732763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108587" name="Text Box 44">
            <a:extLst>
              <a:ext uri="{FF2B5EF4-FFF2-40B4-BE49-F238E27FC236}">
                <a16:creationId xmlns:a16="http://schemas.microsoft.com/office/drawing/2014/main" id="{2C082DBC-122F-CD9F-D2FA-8281D815F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7961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108588" name="Line 45">
            <a:extLst>
              <a:ext uri="{FF2B5EF4-FFF2-40B4-BE49-F238E27FC236}">
                <a16:creationId xmlns:a16="http://schemas.microsoft.com/office/drawing/2014/main" id="{A7A2039A-9463-ABEF-B917-F661257DAF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92417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89" name="Line 46">
            <a:extLst>
              <a:ext uri="{FF2B5EF4-FFF2-40B4-BE49-F238E27FC236}">
                <a16:creationId xmlns:a16="http://schemas.microsoft.com/office/drawing/2014/main" id="{3E364215-A2FC-B4B7-0E08-48ABCDB566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5638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90" name="Line 47">
            <a:extLst>
              <a:ext uri="{FF2B5EF4-FFF2-40B4-BE49-F238E27FC236}">
                <a16:creationId xmlns:a16="http://schemas.microsoft.com/office/drawing/2014/main" id="{5AFB7F5E-1BC9-4971-4EAE-3EE49AFA0D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205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91" name="Line 48">
            <a:extLst>
              <a:ext uri="{FF2B5EF4-FFF2-40B4-BE49-F238E27FC236}">
                <a16:creationId xmlns:a16="http://schemas.microsoft.com/office/drawing/2014/main" id="{A2E4CCD2-D815-10A3-C1D4-9E15FC1674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92" name="Oval 49">
            <a:extLst>
              <a:ext uri="{FF2B5EF4-FFF2-40B4-BE49-F238E27FC236}">
                <a16:creationId xmlns:a16="http://schemas.microsoft.com/office/drawing/2014/main" id="{0D60615E-E8CB-838D-1622-33BDF1B70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238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8593" name="Line 50">
            <a:extLst>
              <a:ext uri="{FF2B5EF4-FFF2-40B4-BE49-F238E27FC236}">
                <a16:creationId xmlns:a16="http://schemas.microsoft.com/office/drawing/2014/main" id="{B7145875-D207-0979-703D-1773DFC7D1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9613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94" name="Oval 51">
            <a:extLst>
              <a:ext uri="{FF2B5EF4-FFF2-40B4-BE49-F238E27FC236}">
                <a16:creationId xmlns:a16="http://schemas.microsoft.com/office/drawing/2014/main" id="{A667F641-9ED1-6643-DDD4-F9664D2C8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8595" name="Line 52">
            <a:extLst>
              <a:ext uri="{FF2B5EF4-FFF2-40B4-BE49-F238E27FC236}">
                <a16:creationId xmlns:a16="http://schemas.microsoft.com/office/drawing/2014/main" id="{BD9821C4-036C-4C2F-EFF1-C45E785B70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96" name="Oval 53">
            <a:extLst>
              <a:ext uri="{FF2B5EF4-FFF2-40B4-BE49-F238E27FC236}">
                <a16:creationId xmlns:a16="http://schemas.microsoft.com/office/drawing/2014/main" id="{1B2213E6-A1A6-842D-50FF-D2E447876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38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8597" name="Line 54">
            <a:extLst>
              <a:ext uri="{FF2B5EF4-FFF2-40B4-BE49-F238E27FC236}">
                <a16:creationId xmlns:a16="http://schemas.microsoft.com/office/drawing/2014/main" id="{9C8BFADE-3091-5F86-A58A-EC3878AEBD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598" name="Oval 55">
            <a:extLst>
              <a:ext uri="{FF2B5EF4-FFF2-40B4-BE49-F238E27FC236}">
                <a16:creationId xmlns:a16="http://schemas.microsoft.com/office/drawing/2014/main" id="{479ED4D9-BFC3-6808-79E3-986181E33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225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8599" name="Line 56">
            <a:extLst>
              <a:ext uri="{FF2B5EF4-FFF2-40B4-BE49-F238E27FC236}">
                <a16:creationId xmlns:a16="http://schemas.microsoft.com/office/drawing/2014/main" id="{9F1040B0-E545-F507-9AEF-7B32C43112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4437063"/>
            <a:ext cx="433387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600" name="Oval 57">
            <a:extLst>
              <a:ext uri="{FF2B5EF4-FFF2-40B4-BE49-F238E27FC236}">
                <a16:creationId xmlns:a16="http://schemas.microsoft.com/office/drawing/2014/main" id="{CC4F5EA0-8D65-621D-C6BF-E7DA277DE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8601" name="Line 58">
            <a:extLst>
              <a:ext uri="{FF2B5EF4-FFF2-40B4-BE49-F238E27FC236}">
                <a16:creationId xmlns:a16="http://schemas.microsoft.com/office/drawing/2014/main" id="{191FABD7-67F9-E345-BBF8-1F00E45023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602" name="Text Box 59">
            <a:extLst>
              <a:ext uri="{FF2B5EF4-FFF2-40B4-BE49-F238E27FC236}">
                <a16:creationId xmlns:a16="http://schemas.microsoft.com/office/drawing/2014/main" id="{8677CA20-1248-0A24-9162-3B0F5F673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108603" name="Oval 60">
            <a:extLst>
              <a:ext uri="{FF2B5EF4-FFF2-40B4-BE49-F238E27FC236}">
                <a16:creationId xmlns:a16="http://schemas.microsoft.com/office/drawing/2014/main" id="{306CAF6D-2119-2EA7-7D89-5544E770F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8604" name="Line 61">
            <a:extLst>
              <a:ext uri="{FF2B5EF4-FFF2-40B4-BE49-F238E27FC236}">
                <a16:creationId xmlns:a16="http://schemas.microsoft.com/office/drawing/2014/main" id="{1D4EB01F-5098-CBFD-8B20-5213FC1764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605" name="Line 62">
            <a:extLst>
              <a:ext uri="{FF2B5EF4-FFF2-40B4-BE49-F238E27FC236}">
                <a16:creationId xmlns:a16="http://schemas.microsoft.com/office/drawing/2014/main" id="{B1BF8C7A-4816-5EEE-2118-3DC8C2926A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606" name="Line 63">
            <a:extLst>
              <a:ext uri="{FF2B5EF4-FFF2-40B4-BE49-F238E27FC236}">
                <a16:creationId xmlns:a16="http://schemas.microsoft.com/office/drawing/2014/main" id="{55931CB1-86CD-7E2F-28AA-9C6453AFE2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607" name="Line 64">
            <a:extLst>
              <a:ext uri="{FF2B5EF4-FFF2-40B4-BE49-F238E27FC236}">
                <a16:creationId xmlns:a16="http://schemas.microsoft.com/office/drawing/2014/main" id="{7F8620B5-763A-6F6C-5EAB-5AF1F1C5C8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608" name="Text Box 67">
            <a:extLst>
              <a:ext uri="{FF2B5EF4-FFF2-40B4-BE49-F238E27FC236}">
                <a16:creationId xmlns:a16="http://schemas.microsoft.com/office/drawing/2014/main" id="{2BBCDA87-9634-7194-490B-2553E17B8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Kvartilsættet:</a:t>
            </a:r>
          </a:p>
        </p:txBody>
      </p:sp>
      <p:sp>
        <p:nvSpPr>
          <p:cNvPr id="108609" name="Text Box 68">
            <a:extLst>
              <a:ext uri="{FF2B5EF4-FFF2-40B4-BE49-F238E27FC236}">
                <a16:creationId xmlns:a16="http://schemas.microsoft.com/office/drawing/2014/main" id="{29B6CF7C-E7BE-AD05-4867-10CB4A14B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2250" cy="58420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Kvartilsættet </a:t>
            </a:r>
            <a:r>
              <a:rPr lang="da-DK" altLang="da-DK" sz="1600">
                <a:latin typeface="Verdana" panose="020B0604030504040204" pitchFamily="34" charset="0"/>
              </a:rPr>
              <a:t>findes ud for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25% (1. kvartil/nedre kvartil)</a:t>
            </a:r>
          </a:p>
        </p:txBody>
      </p:sp>
      <p:sp>
        <p:nvSpPr>
          <p:cNvPr id="108610" name="Line 80">
            <a:extLst>
              <a:ext uri="{FF2B5EF4-FFF2-40B4-BE49-F238E27FC236}">
                <a16:creationId xmlns:a16="http://schemas.microsoft.com/office/drawing/2014/main" id="{B7650697-4C17-0C48-85DC-524F71E915D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868863"/>
            <a:ext cx="21605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8611" name="Text Box 81">
            <a:extLst>
              <a:ext uri="{FF2B5EF4-FFF2-40B4-BE49-F238E27FC236}">
                <a16:creationId xmlns:a16="http://schemas.microsoft.com/office/drawing/2014/main" id="{E883248E-760C-1ACC-5106-AFC0E09C8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4702175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25%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1F73D586-BCFD-989A-A60D-112060250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sp>
        <p:nvSpPr>
          <p:cNvPr id="109571" name="Line 3">
            <a:extLst>
              <a:ext uri="{FF2B5EF4-FFF2-40B4-BE49-F238E27FC236}">
                <a16:creationId xmlns:a16="http://schemas.microsoft.com/office/drawing/2014/main" id="{F6C7D99A-7696-CBA6-6B5B-8161086C8CE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805488"/>
            <a:ext cx="5472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72" name="Line 4">
            <a:extLst>
              <a:ext uri="{FF2B5EF4-FFF2-40B4-BE49-F238E27FC236}">
                <a16:creationId xmlns:a16="http://schemas.microsoft.com/office/drawing/2014/main" id="{391A006A-8759-01C7-E0B3-CC704B738F7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73" name="Line 5">
            <a:extLst>
              <a:ext uri="{FF2B5EF4-FFF2-40B4-BE49-F238E27FC236}">
                <a16:creationId xmlns:a16="http://schemas.microsoft.com/office/drawing/2014/main" id="{C6B5E2D5-7D8F-7D3D-0D92-2B4A1C33B40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74" name="Line 6">
            <a:extLst>
              <a:ext uri="{FF2B5EF4-FFF2-40B4-BE49-F238E27FC236}">
                <a16:creationId xmlns:a16="http://schemas.microsoft.com/office/drawing/2014/main" id="{9AA55B2F-A171-6918-2ACF-37AF04E5E9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30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75" name="Line 7">
            <a:extLst>
              <a:ext uri="{FF2B5EF4-FFF2-40B4-BE49-F238E27FC236}">
                <a16:creationId xmlns:a16="http://schemas.microsoft.com/office/drawing/2014/main" id="{B0C48BB9-BAFF-8B9D-CE9C-BB96554812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76" name="Line 8">
            <a:extLst>
              <a:ext uri="{FF2B5EF4-FFF2-40B4-BE49-F238E27FC236}">
                <a16:creationId xmlns:a16="http://schemas.microsoft.com/office/drawing/2014/main" id="{C5399E5C-02D4-38D7-7077-2053C39F7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77" name="Line 9">
            <a:extLst>
              <a:ext uri="{FF2B5EF4-FFF2-40B4-BE49-F238E27FC236}">
                <a16:creationId xmlns:a16="http://schemas.microsoft.com/office/drawing/2014/main" id="{DE8352CD-D813-46FC-2235-ED60B289EDE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78" name="Line 10">
            <a:extLst>
              <a:ext uri="{FF2B5EF4-FFF2-40B4-BE49-F238E27FC236}">
                <a16:creationId xmlns:a16="http://schemas.microsoft.com/office/drawing/2014/main" id="{21E5C2FF-4F3B-6C19-DF85-A054E67691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79" name="Text Box 11">
            <a:extLst>
              <a:ext uri="{FF2B5EF4-FFF2-40B4-BE49-F238E27FC236}">
                <a16:creationId xmlns:a16="http://schemas.microsoft.com/office/drawing/2014/main" id="{DFD1864A-62EC-6994-AA11-E3B7BA9B6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00" y="5805488"/>
            <a:ext cx="334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109580" name="Text Box 13">
            <a:extLst>
              <a:ext uri="{FF2B5EF4-FFF2-40B4-BE49-F238E27FC236}">
                <a16:creationId xmlns:a16="http://schemas.microsoft.com/office/drawing/2014/main" id="{9DDF4C6C-9318-0D00-00E4-6A601E350D5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98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109581" name="Text Box 14">
            <a:extLst>
              <a:ext uri="{FF2B5EF4-FFF2-40B4-BE49-F238E27FC236}">
                <a16:creationId xmlns:a16="http://schemas.microsoft.com/office/drawing/2014/main" id="{3674D11D-15A0-A072-5678-C71315CF5C9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9622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109582" name="Text Box 15">
            <a:extLst>
              <a:ext uri="{FF2B5EF4-FFF2-40B4-BE49-F238E27FC236}">
                <a16:creationId xmlns:a16="http://schemas.microsoft.com/office/drawing/2014/main" id="{54492D53-1A19-7B3D-B07A-C8F5C6FD673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5304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109583" name="Text Box 16">
            <a:extLst>
              <a:ext uri="{FF2B5EF4-FFF2-40B4-BE49-F238E27FC236}">
                <a16:creationId xmlns:a16="http://schemas.microsoft.com/office/drawing/2014/main" id="{6EB9C238-EA57-6679-CB82-5E701A453D6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3940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109584" name="Text Box 17">
            <a:extLst>
              <a:ext uri="{FF2B5EF4-FFF2-40B4-BE49-F238E27FC236}">
                <a16:creationId xmlns:a16="http://schemas.microsoft.com/office/drawing/2014/main" id="{7A3DC001-DA4B-3D4E-6A4D-8E888D1710C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8258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109585" name="Line 18">
            <a:extLst>
              <a:ext uri="{FF2B5EF4-FFF2-40B4-BE49-F238E27FC236}">
                <a16:creationId xmlns:a16="http://schemas.microsoft.com/office/drawing/2014/main" id="{DCE87351-5737-CBC8-D5E5-61846C22A7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86" name="Line 19">
            <a:extLst>
              <a:ext uri="{FF2B5EF4-FFF2-40B4-BE49-F238E27FC236}">
                <a16:creationId xmlns:a16="http://schemas.microsoft.com/office/drawing/2014/main" id="{3862AA24-E5BA-B159-5A6C-375677C2329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87" name="Text Box 20">
            <a:extLst>
              <a:ext uri="{FF2B5EF4-FFF2-40B4-BE49-F238E27FC236}">
                <a16:creationId xmlns:a16="http://schemas.microsoft.com/office/drawing/2014/main" id="{3F655FA3-6C4E-2D63-6192-C7726622ACB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109588" name="Text Box 21">
            <a:extLst>
              <a:ext uri="{FF2B5EF4-FFF2-40B4-BE49-F238E27FC236}">
                <a16:creationId xmlns:a16="http://schemas.microsoft.com/office/drawing/2014/main" id="{1796DAD4-CAAB-8E1E-BD53-5D54301A882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109589" name="Text Box 22">
            <a:extLst>
              <a:ext uri="{FF2B5EF4-FFF2-40B4-BE49-F238E27FC236}">
                <a16:creationId xmlns:a16="http://schemas.microsoft.com/office/drawing/2014/main" id="{48031073-E252-9CAB-D824-43C8D4D91CA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7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109590" name="Text Box 23">
            <a:extLst>
              <a:ext uri="{FF2B5EF4-FFF2-40B4-BE49-F238E27FC236}">
                <a16:creationId xmlns:a16="http://schemas.microsoft.com/office/drawing/2014/main" id="{6A516FC7-3D18-1843-23B9-93ECE5B9932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109591" name="Line 24">
            <a:extLst>
              <a:ext uri="{FF2B5EF4-FFF2-40B4-BE49-F238E27FC236}">
                <a16:creationId xmlns:a16="http://schemas.microsoft.com/office/drawing/2014/main" id="{F54B50B3-5E8E-80B1-EE88-572FB7B8AC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92" name="Line 25">
            <a:extLst>
              <a:ext uri="{FF2B5EF4-FFF2-40B4-BE49-F238E27FC236}">
                <a16:creationId xmlns:a16="http://schemas.microsoft.com/office/drawing/2014/main" id="{4253886A-D605-BF36-1E11-E83DD7B109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93" name="Text Box 26">
            <a:extLst>
              <a:ext uri="{FF2B5EF4-FFF2-40B4-BE49-F238E27FC236}">
                <a16:creationId xmlns:a16="http://schemas.microsoft.com/office/drawing/2014/main" id="{9B523F74-92E5-FF74-156C-C112A72E8EC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6668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109594" name="Line 27">
            <a:extLst>
              <a:ext uri="{FF2B5EF4-FFF2-40B4-BE49-F238E27FC236}">
                <a16:creationId xmlns:a16="http://schemas.microsoft.com/office/drawing/2014/main" id="{81502A6C-8ECB-EF81-BBE8-288072BE90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4425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95" name="Line 28">
            <a:extLst>
              <a:ext uri="{FF2B5EF4-FFF2-40B4-BE49-F238E27FC236}">
                <a16:creationId xmlns:a16="http://schemas.microsoft.com/office/drawing/2014/main" id="{AD4C3C32-5181-EFE1-6EF2-25A58EE618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4451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96" name="Line 29">
            <a:extLst>
              <a:ext uri="{FF2B5EF4-FFF2-40B4-BE49-F238E27FC236}">
                <a16:creationId xmlns:a16="http://schemas.microsoft.com/office/drawing/2014/main" id="{21719EB6-1029-BDA0-3DC5-5BCA4CC97B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7244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97" name="Line 30">
            <a:extLst>
              <a:ext uri="{FF2B5EF4-FFF2-40B4-BE49-F238E27FC236}">
                <a16:creationId xmlns:a16="http://schemas.microsoft.com/office/drawing/2014/main" id="{730D098E-670C-E008-4495-1177D8AC7C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0052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98" name="Line 31">
            <a:extLst>
              <a:ext uri="{FF2B5EF4-FFF2-40B4-BE49-F238E27FC236}">
                <a16:creationId xmlns:a16="http://schemas.microsoft.com/office/drawing/2014/main" id="{66C563A1-A630-2FB4-0AB3-72445A28167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2845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599" name="Text Box 32">
            <a:extLst>
              <a:ext uri="{FF2B5EF4-FFF2-40B4-BE49-F238E27FC236}">
                <a16:creationId xmlns:a16="http://schemas.microsoft.com/office/drawing/2014/main" id="{0F1A4FDC-1AB3-1A7C-F4D9-6F5CC5610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109600" name="Text Box 33">
            <a:extLst>
              <a:ext uri="{FF2B5EF4-FFF2-40B4-BE49-F238E27FC236}">
                <a16:creationId xmlns:a16="http://schemas.microsoft.com/office/drawing/2014/main" id="{9BFFCCD2-BFA6-C421-A9EA-EE996F0D3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109601" name="Text Box 34">
            <a:extLst>
              <a:ext uri="{FF2B5EF4-FFF2-40B4-BE49-F238E27FC236}">
                <a16:creationId xmlns:a16="http://schemas.microsoft.com/office/drawing/2014/main" id="{2B41F77E-F7DF-F0CE-DDFE-CC2F11275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109602" name="Text Box 35">
            <a:extLst>
              <a:ext uri="{FF2B5EF4-FFF2-40B4-BE49-F238E27FC236}">
                <a16:creationId xmlns:a16="http://schemas.microsoft.com/office/drawing/2014/main" id="{7A8FDCC1-836B-20F6-42A2-DB326BEC0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109603" name="Line 36">
            <a:extLst>
              <a:ext uri="{FF2B5EF4-FFF2-40B4-BE49-F238E27FC236}">
                <a16:creationId xmlns:a16="http://schemas.microsoft.com/office/drawing/2014/main" id="{9DFE2693-9350-5977-8264-A0115FA957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0847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04" name="Line 37">
            <a:extLst>
              <a:ext uri="{FF2B5EF4-FFF2-40B4-BE49-F238E27FC236}">
                <a16:creationId xmlns:a16="http://schemas.microsoft.com/office/drawing/2014/main" id="{D8730364-ADA9-0493-34CD-4BD7E0515C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364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05" name="Line 38">
            <a:extLst>
              <a:ext uri="{FF2B5EF4-FFF2-40B4-BE49-F238E27FC236}">
                <a16:creationId xmlns:a16="http://schemas.microsoft.com/office/drawing/2014/main" id="{B703A116-7AE4-2FE4-EB7F-80FFB969C3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06" name="Text Box 39">
            <a:extLst>
              <a:ext uri="{FF2B5EF4-FFF2-40B4-BE49-F238E27FC236}">
                <a16:creationId xmlns:a16="http://schemas.microsoft.com/office/drawing/2014/main" id="{7101181F-C02F-4B51-E447-C5B8C93CC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109607" name="Text Box 40">
            <a:extLst>
              <a:ext uri="{FF2B5EF4-FFF2-40B4-BE49-F238E27FC236}">
                <a16:creationId xmlns:a16="http://schemas.microsoft.com/office/drawing/2014/main" id="{7A0C1B9B-DAEB-4744-27EE-BE2A5B3B5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109608" name="Text Box 41">
            <a:extLst>
              <a:ext uri="{FF2B5EF4-FFF2-40B4-BE49-F238E27FC236}">
                <a16:creationId xmlns:a16="http://schemas.microsoft.com/office/drawing/2014/main" id="{5897F237-2489-EDD2-AA4D-1D172581D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109609" name="Text Box 42">
            <a:extLst>
              <a:ext uri="{FF2B5EF4-FFF2-40B4-BE49-F238E27FC236}">
                <a16:creationId xmlns:a16="http://schemas.microsoft.com/office/drawing/2014/main" id="{AB99A7E3-DC06-8B7E-C98B-6D26C7ACB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109610" name="Text Box 43">
            <a:extLst>
              <a:ext uri="{FF2B5EF4-FFF2-40B4-BE49-F238E27FC236}">
                <a16:creationId xmlns:a16="http://schemas.microsoft.com/office/drawing/2014/main" id="{3B959AA8-212F-D7BB-1B86-BC7D6EA2E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109611" name="Text Box 44">
            <a:extLst>
              <a:ext uri="{FF2B5EF4-FFF2-40B4-BE49-F238E27FC236}">
                <a16:creationId xmlns:a16="http://schemas.microsoft.com/office/drawing/2014/main" id="{10491DA7-D5D9-058E-9A1D-4AED6FA8E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7961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109612" name="Line 45">
            <a:extLst>
              <a:ext uri="{FF2B5EF4-FFF2-40B4-BE49-F238E27FC236}">
                <a16:creationId xmlns:a16="http://schemas.microsoft.com/office/drawing/2014/main" id="{A124F083-0BBB-85ED-A032-8B38E20A4F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92417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13" name="Line 46">
            <a:extLst>
              <a:ext uri="{FF2B5EF4-FFF2-40B4-BE49-F238E27FC236}">
                <a16:creationId xmlns:a16="http://schemas.microsoft.com/office/drawing/2014/main" id="{F8E80B99-4DEC-375F-9584-9B70734781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5638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14" name="Line 47">
            <a:extLst>
              <a:ext uri="{FF2B5EF4-FFF2-40B4-BE49-F238E27FC236}">
                <a16:creationId xmlns:a16="http://schemas.microsoft.com/office/drawing/2014/main" id="{FEC18C65-2761-DEA8-01DE-BCFB3D6034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205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15" name="Line 48">
            <a:extLst>
              <a:ext uri="{FF2B5EF4-FFF2-40B4-BE49-F238E27FC236}">
                <a16:creationId xmlns:a16="http://schemas.microsoft.com/office/drawing/2014/main" id="{209260F8-8011-C3C0-2D15-4408638A8A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16" name="Oval 49">
            <a:extLst>
              <a:ext uri="{FF2B5EF4-FFF2-40B4-BE49-F238E27FC236}">
                <a16:creationId xmlns:a16="http://schemas.microsoft.com/office/drawing/2014/main" id="{4B93BC58-AD46-0670-320B-AF11BFFC9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238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9617" name="Line 50">
            <a:extLst>
              <a:ext uri="{FF2B5EF4-FFF2-40B4-BE49-F238E27FC236}">
                <a16:creationId xmlns:a16="http://schemas.microsoft.com/office/drawing/2014/main" id="{F640E113-ADAE-0A66-8DC7-E7DF21A58C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9613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18" name="Oval 51">
            <a:extLst>
              <a:ext uri="{FF2B5EF4-FFF2-40B4-BE49-F238E27FC236}">
                <a16:creationId xmlns:a16="http://schemas.microsoft.com/office/drawing/2014/main" id="{0AE24EB9-9221-5BCD-38B4-4BA1F5820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9619" name="Line 52">
            <a:extLst>
              <a:ext uri="{FF2B5EF4-FFF2-40B4-BE49-F238E27FC236}">
                <a16:creationId xmlns:a16="http://schemas.microsoft.com/office/drawing/2014/main" id="{E901346A-18B4-BF37-372C-817932CF4B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20" name="Oval 53">
            <a:extLst>
              <a:ext uri="{FF2B5EF4-FFF2-40B4-BE49-F238E27FC236}">
                <a16:creationId xmlns:a16="http://schemas.microsoft.com/office/drawing/2014/main" id="{5C64D562-3920-69EB-AF8F-B199C3002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38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9621" name="Line 54">
            <a:extLst>
              <a:ext uri="{FF2B5EF4-FFF2-40B4-BE49-F238E27FC236}">
                <a16:creationId xmlns:a16="http://schemas.microsoft.com/office/drawing/2014/main" id="{BA965400-6CE2-391C-DFF4-DD96E3AFA8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22" name="Oval 55">
            <a:extLst>
              <a:ext uri="{FF2B5EF4-FFF2-40B4-BE49-F238E27FC236}">
                <a16:creationId xmlns:a16="http://schemas.microsoft.com/office/drawing/2014/main" id="{182F219A-D671-DB63-A798-43857ADC7C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225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9623" name="Line 56">
            <a:extLst>
              <a:ext uri="{FF2B5EF4-FFF2-40B4-BE49-F238E27FC236}">
                <a16:creationId xmlns:a16="http://schemas.microsoft.com/office/drawing/2014/main" id="{83EB8D21-AE16-4B11-2566-E2C1E2EC0E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4437063"/>
            <a:ext cx="433387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24" name="Oval 57">
            <a:extLst>
              <a:ext uri="{FF2B5EF4-FFF2-40B4-BE49-F238E27FC236}">
                <a16:creationId xmlns:a16="http://schemas.microsoft.com/office/drawing/2014/main" id="{8F97649A-BBD8-B707-ADA3-6B01008E0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9625" name="Line 58">
            <a:extLst>
              <a:ext uri="{FF2B5EF4-FFF2-40B4-BE49-F238E27FC236}">
                <a16:creationId xmlns:a16="http://schemas.microsoft.com/office/drawing/2014/main" id="{F8EDE17D-E911-8C75-6254-5366CC8D05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26" name="Text Box 59">
            <a:extLst>
              <a:ext uri="{FF2B5EF4-FFF2-40B4-BE49-F238E27FC236}">
                <a16:creationId xmlns:a16="http://schemas.microsoft.com/office/drawing/2014/main" id="{5FB56164-DB85-6BCB-29F4-31D649DEF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109627" name="Oval 60">
            <a:extLst>
              <a:ext uri="{FF2B5EF4-FFF2-40B4-BE49-F238E27FC236}">
                <a16:creationId xmlns:a16="http://schemas.microsoft.com/office/drawing/2014/main" id="{2FFF9F49-B32E-933B-B577-010505A79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09628" name="Line 61">
            <a:extLst>
              <a:ext uri="{FF2B5EF4-FFF2-40B4-BE49-F238E27FC236}">
                <a16:creationId xmlns:a16="http://schemas.microsoft.com/office/drawing/2014/main" id="{D68497EE-3188-7A20-1B22-EA0F47998F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29" name="Line 62">
            <a:extLst>
              <a:ext uri="{FF2B5EF4-FFF2-40B4-BE49-F238E27FC236}">
                <a16:creationId xmlns:a16="http://schemas.microsoft.com/office/drawing/2014/main" id="{C77D6D64-6798-1AE6-9323-973783E9E0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30" name="Line 63">
            <a:extLst>
              <a:ext uri="{FF2B5EF4-FFF2-40B4-BE49-F238E27FC236}">
                <a16:creationId xmlns:a16="http://schemas.microsoft.com/office/drawing/2014/main" id="{0B338CF2-43B3-30CF-9B6E-231EC1F600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31" name="Line 64">
            <a:extLst>
              <a:ext uri="{FF2B5EF4-FFF2-40B4-BE49-F238E27FC236}">
                <a16:creationId xmlns:a16="http://schemas.microsoft.com/office/drawing/2014/main" id="{5D0113F1-5F46-FB21-783D-B02102A6B8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32" name="Text Box 65">
            <a:extLst>
              <a:ext uri="{FF2B5EF4-FFF2-40B4-BE49-F238E27FC236}">
                <a16:creationId xmlns:a16="http://schemas.microsoft.com/office/drawing/2014/main" id="{851E727B-25C4-62EB-761F-3982410A3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Kvartilsættet:</a:t>
            </a:r>
          </a:p>
        </p:txBody>
      </p:sp>
      <p:sp>
        <p:nvSpPr>
          <p:cNvPr id="109633" name="Text Box 66">
            <a:extLst>
              <a:ext uri="{FF2B5EF4-FFF2-40B4-BE49-F238E27FC236}">
                <a16:creationId xmlns:a16="http://schemas.microsoft.com/office/drawing/2014/main" id="{3CD9D2A7-1D61-A2E2-9288-7EBC3E3AA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2250" cy="828675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Kvartilsættet </a:t>
            </a:r>
            <a:r>
              <a:rPr lang="da-DK" altLang="da-DK" sz="1600">
                <a:latin typeface="Verdana" panose="020B0604030504040204" pitchFamily="34" charset="0"/>
              </a:rPr>
              <a:t>findes ud for</a:t>
            </a:r>
          </a:p>
          <a:p>
            <a:pPr eaLnBrk="1" hangingPunct="1"/>
            <a:r>
              <a:rPr lang="da-DK" altLang="da-DK" sz="1600">
                <a:solidFill>
                  <a:schemeClr val="bg2"/>
                </a:solidFill>
                <a:latin typeface="Verdana" panose="020B0604030504040204" pitchFamily="34" charset="0"/>
              </a:rPr>
              <a:t>25% (1. kvartil/nedre kvartil),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50% (2. kvartil/medianen) og</a:t>
            </a:r>
          </a:p>
        </p:txBody>
      </p:sp>
      <p:sp>
        <p:nvSpPr>
          <p:cNvPr id="109634" name="Line 67">
            <a:extLst>
              <a:ext uri="{FF2B5EF4-FFF2-40B4-BE49-F238E27FC236}">
                <a16:creationId xmlns:a16="http://schemas.microsoft.com/office/drawing/2014/main" id="{B4F8130C-0C13-8CFE-97D9-816485FEC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868863"/>
            <a:ext cx="2160588" cy="0"/>
          </a:xfrm>
          <a:prstGeom prst="line">
            <a:avLst/>
          </a:prstGeom>
          <a:noFill/>
          <a:ln w="28575">
            <a:solidFill>
              <a:srgbClr val="FFCC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35" name="Text Box 70">
            <a:extLst>
              <a:ext uri="{FF2B5EF4-FFF2-40B4-BE49-F238E27FC236}">
                <a16:creationId xmlns:a16="http://schemas.microsoft.com/office/drawing/2014/main" id="{9AC4B20A-8A21-0522-5031-414D37427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4702175"/>
            <a:ext cx="660400" cy="336550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25%</a:t>
            </a:r>
          </a:p>
        </p:txBody>
      </p:sp>
      <p:sp>
        <p:nvSpPr>
          <p:cNvPr id="109636" name="Line 76">
            <a:extLst>
              <a:ext uri="{FF2B5EF4-FFF2-40B4-BE49-F238E27FC236}">
                <a16:creationId xmlns:a16="http://schemas.microsoft.com/office/drawing/2014/main" id="{AF6B7076-66EF-3010-B47C-5E5F75A81C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005263"/>
            <a:ext cx="26638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09637" name="Text Box 77">
            <a:extLst>
              <a:ext uri="{FF2B5EF4-FFF2-40B4-BE49-F238E27FC236}">
                <a16:creationId xmlns:a16="http://schemas.microsoft.com/office/drawing/2014/main" id="{8190F808-D125-D39B-E0CC-326320249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3822700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50%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40A58674-B1E3-61E8-CE7F-85CBB8186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sp>
        <p:nvSpPr>
          <p:cNvPr id="110595" name="Line 3">
            <a:extLst>
              <a:ext uri="{FF2B5EF4-FFF2-40B4-BE49-F238E27FC236}">
                <a16:creationId xmlns:a16="http://schemas.microsoft.com/office/drawing/2014/main" id="{1D9EB6C8-EBA5-64B5-89C0-323F2075E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805488"/>
            <a:ext cx="5472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596" name="Line 4">
            <a:extLst>
              <a:ext uri="{FF2B5EF4-FFF2-40B4-BE49-F238E27FC236}">
                <a16:creationId xmlns:a16="http://schemas.microsoft.com/office/drawing/2014/main" id="{6AFF8F7C-BF38-8396-D579-29CB24BE35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597" name="Line 5">
            <a:extLst>
              <a:ext uri="{FF2B5EF4-FFF2-40B4-BE49-F238E27FC236}">
                <a16:creationId xmlns:a16="http://schemas.microsoft.com/office/drawing/2014/main" id="{3A3756D0-FD94-BFAE-35F1-E995C09667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598" name="Line 6">
            <a:extLst>
              <a:ext uri="{FF2B5EF4-FFF2-40B4-BE49-F238E27FC236}">
                <a16:creationId xmlns:a16="http://schemas.microsoft.com/office/drawing/2014/main" id="{DFE3BD0B-1B16-8C63-82E1-D5A57726EA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30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599" name="Line 7">
            <a:extLst>
              <a:ext uri="{FF2B5EF4-FFF2-40B4-BE49-F238E27FC236}">
                <a16:creationId xmlns:a16="http://schemas.microsoft.com/office/drawing/2014/main" id="{84A63B9D-8D83-A23E-E332-7755F9F850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00" name="Line 8">
            <a:extLst>
              <a:ext uri="{FF2B5EF4-FFF2-40B4-BE49-F238E27FC236}">
                <a16:creationId xmlns:a16="http://schemas.microsoft.com/office/drawing/2014/main" id="{8829B97D-ABD6-F015-E0EC-832F547B2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01" name="Line 9">
            <a:extLst>
              <a:ext uri="{FF2B5EF4-FFF2-40B4-BE49-F238E27FC236}">
                <a16:creationId xmlns:a16="http://schemas.microsoft.com/office/drawing/2014/main" id="{5BB252AB-8572-7058-8827-BAC0689257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02" name="Line 10">
            <a:extLst>
              <a:ext uri="{FF2B5EF4-FFF2-40B4-BE49-F238E27FC236}">
                <a16:creationId xmlns:a16="http://schemas.microsoft.com/office/drawing/2014/main" id="{3DE09C8F-7D63-21A5-4704-11B0C8E79E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03" name="Text Box 11">
            <a:extLst>
              <a:ext uri="{FF2B5EF4-FFF2-40B4-BE49-F238E27FC236}">
                <a16:creationId xmlns:a16="http://schemas.microsoft.com/office/drawing/2014/main" id="{6B040EEE-BA24-5AF0-63A1-89EB87353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00" y="5805488"/>
            <a:ext cx="334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110604" name="Text Box 13">
            <a:extLst>
              <a:ext uri="{FF2B5EF4-FFF2-40B4-BE49-F238E27FC236}">
                <a16:creationId xmlns:a16="http://schemas.microsoft.com/office/drawing/2014/main" id="{03F642CA-6DDF-4574-E77B-D8F923DE37E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98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110605" name="Text Box 14">
            <a:extLst>
              <a:ext uri="{FF2B5EF4-FFF2-40B4-BE49-F238E27FC236}">
                <a16:creationId xmlns:a16="http://schemas.microsoft.com/office/drawing/2014/main" id="{1CE99D80-09EC-B467-DDF6-91E771A9C44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9622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110606" name="Text Box 15">
            <a:extLst>
              <a:ext uri="{FF2B5EF4-FFF2-40B4-BE49-F238E27FC236}">
                <a16:creationId xmlns:a16="http://schemas.microsoft.com/office/drawing/2014/main" id="{AD1B4501-F019-96C7-A35A-CA564F75A9B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5304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110607" name="Text Box 16">
            <a:extLst>
              <a:ext uri="{FF2B5EF4-FFF2-40B4-BE49-F238E27FC236}">
                <a16:creationId xmlns:a16="http://schemas.microsoft.com/office/drawing/2014/main" id="{0F355B20-2CD4-CCF3-657F-6F0B2580626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3940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110608" name="Text Box 17">
            <a:extLst>
              <a:ext uri="{FF2B5EF4-FFF2-40B4-BE49-F238E27FC236}">
                <a16:creationId xmlns:a16="http://schemas.microsoft.com/office/drawing/2014/main" id="{C14557D9-7858-C622-DB62-DAB2E2FBA8E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8258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110609" name="Line 18">
            <a:extLst>
              <a:ext uri="{FF2B5EF4-FFF2-40B4-BE49-F238E27FC236}">
                <a16:creationId xmlns:a16="http://schemas.microsoft.com/office/drawing/2014/main" id="{C12382BD-5C23-0B6E-02E5-256571D3F8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10" name="Line 19">
            <a:extLst>
              <a:ext uri="{FF2B5EF4-FFF2-40B4-BE49-F238E27FC236}">
                <a16:creationId xmlns:a16="http://schemas.microsoft.com/office/drawing/2014/main" id="{B6FF73C4-82FA-DF65-7014-A34BAD9B3B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11" name="Text Box 20">
            <a:extLst>
              <a:ext uri="{FF2B5EF4-FFF2-40B4-BE49-F238E27FC236}">
                <a16:creationId xmlns:a16="http://schemas.microsoft.com/office/drawing/2014/main" id="{5D6A45F8-2779-1283-0420-D3BAEBAAABC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110612" name="Text Box 21">
            <a:extLst>
              <a:ext uri="{FF2B5EF4-FFF2-40B4-BE49-F238E27FC236}">
                <a16:creationId xmlns:a16="http://schemas.microsoft.com/office/drawing/2014/main" id="{EA30CCA0-B28E-C63D-1C4A-D23F1550AD3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110613" name="Text Box 22">
            <a:extLst>
              <a:ext uri="{FF2B5EF4-FFF2-40B4-BE49-F238E27FC236}">
                <a16:creationId xmlns:a16="http://schemas.microsoft.com/office/drawing/2014/main" id="{7F6A4E19-310C-F72A-E4B3-446CE7C3A0C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7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110614" name="Text Box 23">
            <a:extLst>
              <a:ext uri="{FF2B5EF4-FFF2-40B4-BE49-F238E27FC236}">
                <a16:creationId xmlns:a16="http://schemas.microsoft.com/office/drawing/2014/main" id="{D371407D-75A2-7C94-7315-34A0EFFF30E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110615" name="Line 24">
            <a:extLst>
              <a:ext uri="{FF2B5EF4-FFF2-40B4-BE49-F238E27FC236}">
                <a16:creationId xmlns:a16="http://schemas.microsoft.com/office/drawing/2014/main" id="{C1204FDC-CF46-2218-855B-F7D9B86CD9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16" name="Line 25">
            <a:extLst>
              <a:ext uri="{FF2B5EF4-FFF2-40B4-BE49-F238E27FC236}">
                <a16:creationId xmlns:a16="http://schemas.microsoft.com/office/drawing/2014/main" id="{CCDF1AB7-8A5E-96C0-0AE1-96FE8FA9C15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17" name="Text Box 26">
            <a:extLst>
              <a:ext uri="{FF2B5EF4-FFF2-40B4-BE49-F238E27FC236}">
                <a16:creationId xmlns:a16="http://schemas.microsoft.com/office/drawing/2014/main" id="{194B28C0-43A6-AD63-1D7D-7EC0063F223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6668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110618" name="Line 27">
            <a:extLst>
              <a:ext uri="{FF2B5EF4-FFF2-40B4-BE49-F238E27FC236}">
                <a16:creationId xmlns:a16="http://schemas.microsoft.com/office/drawing/2014/main" id="{DD69B9FE-61E5-D8CA-AF26-9299522F40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4425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19" name="Line 28">
            <a:extLst>
              <a:ext uri="{FF2B5EF4-FFF2-40B4-BE49-F238E27FC236}">
                <a16:creationId xmlns:a16="http://schemas.microsoft.com/office/drawing/2014/main" id="{DE589F92-A4C0-3CAD-D025-E0FC589ACE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4451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20" name="Line 29">
            <a:extLst>
              <a:ext uri="{FF2B5EF4-FFF2-40B4-BE49-F238E27FC236}">
                <a16:creationId xmlns:a16="http://schemas.microsoft.com/office/drawing/2014/main" id="{E3962276-0FA3-2581-5924-34C8DF3E98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7244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21" name="Line 30">
            <a:extLst>
              <a:ext uri="{FF2B5EF4-FFF2-40B4-BE49-F238E27FC236}">
                <a16:creationId xmlns:a16="http://schemas.microsoft.com/office/drawing/2014/main" id="{F45A68FE-8BEF-89EC-C612-3A19789126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0052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22" name="Line 31">
            <a:extLst>
              <a:ext uri="{FF2B5EF4-FFF2-40B4-BE49-F238E27FC236}">
                <a16:creationId xmlns:a16="http://schemas.microsoft.com/office/drawing/2014/main" id="{DF8C0B0E-99C2-3839-C99E-B4FFE95FFC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2845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23" name="Text Box 32">
            <a:extLst>
              <a:ext uri="{FF2B5EF4-FFF2-40B4-BE49-F238E27FC236}">
                <a16:creationId xmlns:a16="http://schemas.microsoft.com/office/drawing/2014/main" id="{A8BFC4D7-204B-A37C-033C-4DB4305D6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110624" name="Text Box 33">
            <a:extLst>
              <a:ext uri="{FF2B5EF4-FFF2-40B4-BE49-F238E27FC236}">
                <a16:creationId xmlns:a16="http://schemas.microsoft.com/office/drawing/2014/main" id="{2220D680-16D1-C114-087B-4490EFA80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110625" name="Text Box 34">
            <a:extLst>
              <a:ext uri="{FF2B5EF4-FFF2-40B4-BE49-F238E27FC236}">
                <a16:creationId xmlns:a16="http://schemas.microsoft.com/office/drawing/2014/main" id="{0396941F-7186-1F44-DD1E-A957264D7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110626" name="Text Box 35">
            <a:extLst>
              <a:ext uri="{FF2B5EF4-FFF2-40B4-BE49-F238E27FC236}">
                <a16:creationId xmlns:a16="http://schemas.microsoft.com/office/drawing/2014/main" id="{54105A94-C135-02F1-0762-7230DC4D5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110627" name="Line 36">
            <a:extLst>
              <a:ext uri="{FF2B5EF4-FFF2-40B4-BE49-F238E27FC236}">
                <a16:creationId xmlns:a16="http://schemas.microsoft.com/office/drawing/2014/main" id="{6E9CDF65-9187-FA37-C8DB-434A8FECF2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0847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28" name="Line 37">
            <a:extLst>
              <a:ext uri="{FF2B5EF4-FFF2-40B4-BE49-F238E27FC236}">
                <a16:creationId xmlns:a16="http://schemas.microsoft.com/office/drawing/2014/main" id="{7AA1707B-E49A-7001-EDA9-236A938681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364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29" name="Line 38">
            <a:extLst>
              <a:ext uri="{FF2B5EF4-FFF2-40B4-BE49-F238E27FC236}">
                <a16:creationId xmlns:a16="http://schemas.microsoft.com/office/drawing/2014/main" id="{018EF2B8-3643-6735-6F4A-30618B2EFE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30" name="Text Box 39">
            <a:extLst>
              <a:ext uri="{FF2B5EF4-FFF2-40B4-BE49-F238E27FC236}">
                <a16:creationId xmlns:a16="http://schemas.microsoft.com/office/drawing/2014/main" id="{4A24BFAA-BDBC-D465-E4E8-51EED0041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110631" name="Text Box 40">
            <a:extLst>
              <a:ext uri="{FF2B5EF4-FFF2-40B4-BE49-F238E27FC236}">
                <a16:creationId xmlns:a16="http://schemas.microsoft.com/office/drawing/2014/main" id="{984E01D6-77CC-4793-DE16-BBBEE37EC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110632" name="Text Box 41">
            <a:extLst>
              <a:ext uri="{FF2B5EF4-FFF2-40B4-BE49-F238E27FC236}">
                <a16:creationId xmlns:a16="http://schemas.microsoft.com/office/drawing/2014/main" id="{40DD6FE2-8D3D-5612-C2B2-AAE1F8326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110633" name="Text Box 42">
            <a:extLst>
              <a:ext uri="{FF2B5EF4-FFF2-40B4-BE49-F238E27FC236}">
                <a16:creationId xmlns:a16="http://schemas.microsoft.com/office/drawing/2014/main" id="{860461EF-604A-F9AD-55CE-7D96964161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110634" name="Text Box 43">
            <a:extLst>
              <a:ext uri="{FF2B5EF4-FFF2-40B4-BE49-F238E27FC236}">
                <a16:creationId xmlns:a16="http://schemas.microsoft.com/office/drawing/2014/main" id="{B77A05D7-B719-9EBE-4A6C-8BC05C691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110635" name="Text Box 44">
            <a:extLst>
              <a:ext uri="{FF2B5EF4-FFF2-40B4-BE49-F238E27FC236}">
                <a16:creationId xmlns:a16="http://schemas.microsoft.com/office/drawing/2014/main" id="{24F52D01-CD0A-38E9-BCCA-A38C587B3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7961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110636" name="Line 45">
            <a:extLst>
              <a:ext uri="{FF2B5EF4-FFF2-40B4-BE49-F238E27FC236}">
                <a16:creationId xmlns:a16="http://schemas.microsoft.com/office/drawing/2014/main" id="{C59722F6-F91E-FA1E-B0C7-3A2D087ECB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92417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37" name="Line 46">
            <a:extLst>
              <a:ext uri="{FF2B5EF4-FFF2-40B4-BE49-F238E27FC236}">
                <a16:creationId xmlns:a16="http://schemas.microsoft.com/office/drawing/2014/main" id="{F02078F6-577F-6402-B375-D9BCDE4ED2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5638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38" name="Line 47">
            <a:extLst>
              <a:ext uri="{FF2B5EF4-FFF2-40B4-BE49-F238E27FC236}">
                <a16:creationId xmlns:a16="http://schemas.microsoft.com/office/drawing/2014/main" id="{5A3F8FFB-AFE5-6CD6-749D-22FB1BDD6D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205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39" name="Line 48">
            <a:extLst>
              <a:ext uri="{FF2B5EF4-FFF2-40B4-BE49-F238E27FC236}">
                <a16:creationId xmlns:a16="http://schemas.microsoft.com/office/drawing/2014/main" id="{AF831178-2A4B-3E9E-1B4B-6B14AF24AC1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40" name="Oval 49">
            <a:extLst>
              <a:ext uri="{FF2B5EF4-FFF2-40B4-BE49-F238E27FC236}">
                <a16:creationId xmlns:a16="http://schemas.microsoft.com/office/drawing/2014/main" id="{F15FFB80-5700-D8BA-BFD3-E0690F6D9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238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0641" name="Line 50">
            <a:extLst>
              <a:ext uri="{FF2B5EF4-FFF2-40B4-BE49-F238E27FC236}">
                <a16:creationId xmlns:a16="http://schemas.microsoft.com/office/drawing/2014/main" id="{C3C49239-933F-400E-C001-BDE53632F1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9613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42" name="Oval 51">
            <a:extLst>
              <a:ext uri="{FF2B5EF4-FFF2-40B4-BE49-F238E27FC236}">
                <a16:creationId xmlns:a16="http://schemas.microsoft.com/office/drawing/2014/main" id="{7896E593-30EE-9246-3EC0-A379185B1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0643" name="Line 52">
            <a:extLst>
              <a:ext uri="{FF2B5EF4-FFF2-40B4-BE49-F238E27FC236}">
                <a16:creationId xmlns:a16="http://schemas.microsoft.com/office/drawing/2014/main" id="{BAB593BB-9D22-0B5E-99C9-C45E37BD11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44" name="Oval 53">
            <a:extLst>
              <a:ext uri="{FF2B5EF4-FFF2-40B4-BE49-F238E27FC236}">
                <a16:creationId xmlns:a16="http://schemas.microsoft.com/office/drawing/2014/main" id="{6A4A9688-7848-3010-C203-BA2A23938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38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0645" name="Line 54">
            <a:extLst>
              <a:ext uri="{FF2B5EF4-FFF2-40B4-BE49-F238E27FC236}">
                <a16:creationId xmlns:a16="http://schemas.microsoft.com/office/drawing/2014/main" id="{D898C2B7-D940-1B0B-FEF1-50BD4A3BBB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46" name="Oval 55">
            <a:extLst>
              <a:ext uri="{FF2B5EF4-FFF2-40B4-BE49-F238E27FC236}">
                <a16:creationId xmlns:a16="http://schemas.microsoft.com/office/drawing/2014/main" id="{A8C79641-A67C-3348-B1BD-5F5A5E797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225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0647" name="Line 56">
            <a:extLst>
              <a:ext uri="{FF2B5EF4-FFF2-40B4-BE49-F238E27FC236}">
                <a16:creationId xmlns:a16="http://schemas.microsoft.com/office/drawing/2014/main" id="{EADC9BFC-5D20-6CCD-D395-8B18C01285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4437063"/>
            <a:ext cx="433387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48" name="Oval 57">
            <a:extLst>
              <a:ext uri="{FF2B5EF4-FFF2-40B4-BE49-F238E27FC236}">
                <a16:creationId xmlns:a16="http://schemas.microsoft.com/office/drawing/2014/main" id="{0EE4234B-98B7-EA6C-E947-E5B04C1CB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0649" name="Line 58">
            <a:extLst>
              <a:ext uri="{FF2B5EF4-FFF2-40B4-BE49-F238E27FC236}">
                <a16:creationId xmlns:a16="http://schemas.microsoft.com/office/drawing/2014/main" id="{58086910-32D0-1ED2-541A-38D8B9155A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50" name="Text Box 59">
            <a:extLst>
              <a:ext uri="{FF2B5EF4-FFF2-40B4-BE49-F238E27FC236}">
                <a16:creationId xmlns:a16="http://schemas.microsoft.com/office/drawing/2014/main" id="{590E832E-2AE2-DA86-FFED-12243FB3C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110651" name="Oval 60">
            <a:extLst>
              <a:ext uri="{FF2B5EF4-FFF2-40B4-BE49-F238E27FC236}">
                <a16:creationId xmlns:a16="http://schemas.microsoft.com/office/drawing/2014/main" id="{36AB78EA-FF66-A40C-55B8-168E02218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0652" name="Line 61">
            <a:extLst>
              <a:ext uri="{FF2B5EF4-FFF2-40B4-BE49-F238E27FC236}">
                <a16:creationId xmlns:a16="http://schemas.microsoft.com/office/drawing/2014/main" id="{64E004F6-5282-AD34-EB8D-3DFE8D967A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53" name="Line 62">
            <a:extLst>
              <a:ext uri="{FF2B5EF4-FFF2-40B4-BE49-F238E27FC236}">
                <a16:creationId xmlns:a16="http://schemas.microsoft.com/office/drawing/2014/main" id="{E220727D-0A56-E7CF-2534-EC668152F8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54" name="Line 63">
            <a:extLst>
              <a:ext uri="{FF2B5EF4-FFF2-40B4-BE49-F238E27FC236}">
                <a16:creationId xmlns:a16="http://schemas.microsoft.com/office/drawing/2014/main" id="{7A260427-8EB0-DEFC-22CA-0130D309B4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55" name="Line 64">
            <a:extLst>
              <a:ext uri="{FF2B5EF4-FFF2-40B4-BE49-F238E27FC236}">
                <a16:creationId xmlns:a16="http://schemas.microsoft.com/office/drawing/2014/main" id="{0F3B0369-2DB2-206C-11CB-F36FE9572C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56" name="Text Box 65">
            <a:extLst>
              <a:ext uri="{FF2B5EF4-FFF2-40B4-BE49-F238E27FC236}">
                <a16:creationId xmlns:a16="http://schemas.microsoft.com/office/drawing/2014/main" id="{BD994810-55E4-1E68-DFBD-9301E0CA9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Kvartilsættet:</a:t>
            </a:r>
          </a:p>
        </p:txBody>
      </p:sp>
      <p:sp>
        <p:nvSpPr>
          <p:cNvPr id="110657" name="Text Box 66">
            <a:extLst>
              <a:ext uri="{FF2B5EF4-FFF2-40B4-BE49-F238E27FC236}">
                <a16:creationId xmlns:a16="http://schemas.microsoft.com/office/drawing/2014/main" id="{ED5AFF57-F404-BFB8-05DE-C540FDF2E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2250" cy="1073150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Kvartilsættet </a:t>
            </a:r>
            <a:r>
              <a:rPr lang="da-DK" altLang="da-DK" sz="1600">
                <a:latin typeface="Verdana" panose="020B0604030504040204" pitchFamily="34" charset="0"/>
              </a:rPr>
              <a:t>findes ud for</a:t>
            </a:r>
          </a:p>
          <a:p>
            <a:pPr eaLnBrk="1" hangingPunct="1"/>
            <a:r>
              <a:rPr lang="da-DK" altLang="da-DK" sz="1600">
                <a:solidFill>
                  <a:schemeClr val="bg2"/>
                </a:solidFill>
                <a:latin typeface="Verdana" panose="020B0604030504040204" pitchFamily="34" charset="0"/>
              </a:rPr>
              <a:t>25% (1. kvartil/nedre kvartil),</a:t>
            </a:r>
          </a:p>
          <a:p>
            <a:pPr eaLnBrk="1" hangingPunct="1"/>
            <a:r>
              <a:rPr lang="da-DK" altLang="da-DK" sz="1600">
                <a:solidFill>
                  <a:schemeClr val="bg2"/>
                </a:solidFill>
                <a:latin typeface="Verdana" panose="020B0604030504040204" pitchFamily="34" charset="0"/>
              </a:rPr>
              <a:t>50% (2. kvartil/medianen) og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75% (3. kvartil/øvre kvartil)</a:t>
            </a:r>
          </a:p>
        </p:txBody>
      </p:sp>
      <p:sp>
        <p:nvSpPr>
          <p:cNvPr id="110658" name="Line 67">
            <a:extLst>
              <a:ext uri="{FF2B5EF4-FFF2-40B4-BE49-F238E27FC236}">
                <a16:creationId xmlns:a16="http://schemas.microsoft.com/office/drawing/2014/main" id="{12B5208E-8A55-9C10-70CF-823118DE0A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868863"/>
            <a:ext cx="2160588" cy="0"/>
          </a:xfrm>
          <a:prstGeom prst="line">
            <a:avLst/>
          </a:prstGeom>
          <a:noFill/>
          <a:ln w="28575">
            <a:solidFill>
              <a:srgbClr val="FFCC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59" name="Line 68">
            <a:extLst>
              <a:ext uri="{FF2B5EF4-FFF2-40B4-BE49-F238E27FC236}">
                <a16:creationId xmlns:a16="http://schemas.microsoft.com/office/drawing/2014/main" id="{778E32CF-1EED-2121-8DB8-F0427D06FDF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005263"/>
            <a:ext cx="2663825" cy="0"/>
          </a:xfrm>
          <a:prstGeom prst="line">
            <a:avLst/>
          </a:prstGeom>
          <a:noFill/>
          <a:ln w="28575">
            <a:solidFill>
              <a:srgbClr val="FFCC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60" name="Line 69">
            <a:extLst>
              <a:ext uri="{FF2B5EF4-FFF2-40B4-BE49-F238E27FC236}">
                <a16:creationId xmlns:a16="http://schemas.microsoft.com/office/drawing/2014/main" id="{C806E3D1-5F30-8082-AC14-958399449B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87450" y="3113088"/>
            <a:ext cx="32400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0661" name="Text Box 70">
            <a:extLst>
              <a:ext uri="{FF2B5EF4-FFF2-40B4-BE49-F238E27FC236}">
                <a16:creationId xmlns:a16="http://schemas.microsoft.com/office/drawing/2014/main" id="{B4FE18C5-257C-9CF8-4C93-34140900F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4702175"/>
            <a:ext cx="669925" cy="346075"/>
          </a:xfrm>
          <a:prstGeom prst="rect">
            <a:avLst/>
          </a:prstGeom>
          <a:solidFill>
            <a:srgbClr val="FFCCCC"/>
          </a:solidFill>
          <a:ln w="9525">
            <a:solidFill>
              <a:srgbClr val="FFCCCC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25%</a:t>
            </a:r>
          </a:p>
        </p:txBody>
      </p:sp>
      <p:sp>
        <p:nvSpPr>
          <p:cNvPr id="110662" name="Text Box 71">
            <a:extLst>
              <a:ext uri="{FF2B5EF4-FFF2-40B4-BE49-F238E27FC236}">
                <a16:creationId xmlns:a16="http://schemas.microsoft.com/office/drawing/2014/main" id="{89977506-6B34-5EE6-8F2A-81AA691F8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3822700"/>
            <a:ext cx="669925" cy="346075"/>
          </a:xfrm>
          <a:prstGeom prst="rect">
            <a:avLst/>
          </a:prstGeom>
          <a:solidFill>
            <a:srgbClr val="FFCCCC"/>
          </a:solidFill>
          <a:ln w="9525">
            <a:solidFill>
              <a:srgbClr val="FFCCCC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50%</a:t>
            </a:r>
          </a:p>
        </p:txBody>
      </p:sp>
      <p:sp>
        <p:nvSpPr>
          <p:cNvPr id="110663" name="Text Box 72">
            <a:extLst>
              <a:ext uri="{FF2B5EF4-FFF2-40B4-BE49-F238E27FC236}">
                <a16:creationId xmlns:a16="http://schemas.microsoft.com/office/drawing/2014/main" id="{557CE480-E343-5D25-3CC8-5BFE6EFCF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2935288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75%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CDB25E8A-0D8E-128A-F173-07585878C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sp>
        <p:nvSpPr>
          <p:cNvPr id="111619" name="Line 3">
            <a:extLst>
              <a:ext uri="{FF2B5EF4-FFF2-40B4-BE49-F238E27FC236}">
                <a16:creationId xmlns:a16="http://schemas.microsoft.com/office/drawing/2014/main" id="{091301C3-BA9B-4DCC-2E9F-85D2CC18967B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805488"/>
            <a:ext cx="5472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20" name="Line 4">
            <a:extLst>
              <a:ext uri="{FF2B5EF4-FFF2-40B4-BE49-F238E27FC236}">
                <a16:creationId xmlns:a16="http://schemas.microsoft.com/office/drawing/2014/main" id="{5A2111D7-6DDE-85E8-112B-C77B629925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21" name="Line 5">
            <a:extLst>
              <a:ext uri="{FF2B5EF4-FFF2-40B4-BE49-F238E27FC236}">
                <a16:creationId xmlns:a16="http://schemas.microsoft.com/office/drawing/2014/main" id="{0D08DFF7-BEA3-25C8-0312-FA1EE738E4B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22" name="Line 6">
            <a:extLst>
              <a:ext uri="{FF2B5EF4-FFF2-40B4-BE49-F238E27FC236}">
                <a16:creationId xmlns:a16="http://schemas.microsoft.com/office/drawing/2014/main" id="{A9422A28-AEE8-1A4F-A924-1902C7A683E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30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23" name="Line 7">
            <a:extLst>
              <a:ext uri="{FF2B5EF4-FFF2-40B4-BE49-F238E27FC236}">
                <a16:creationId xmlns:a16="http://schemas.microsoft.com/office/drawing/2014/main" id="{B25D81FA-0BFE-C10D-9C67-C24D7665B3C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24" name="Line 8">
            <a:extLst>
              <a:ext uri="{FF2B5EF4-FFF2-40B4-BE49-F238E27FC236}">
                <a16:creationId xmlns:a16="http://schemas.microsoft.com/office/drawing/2014/main" id="{81D421D4-7046-E0A5-0AA0-563164F9B1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25" name="Line 9">
            <a:extLst>
              <a:ext uri="{FF2B5EF4-FFF2-40B4-BE49-F238E27FC236}">
                <a16:creationId xmlns:a16="http://schemas.microsoft.com/office/drawing/2014/main" id="{971BC86E-B4BE-EFA6-B5BC-D532A81E4BB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26" name="Line 10">
            <a:extLst>
              <a:ext uri="{FF2B5EF4-FFF2-40B4-BE49-F238E27FC236}">
                <a16:creationId xmlns:a16="http://schemas.microsoft.com/office/drawing/2014/main" id="{0E881FC4-DC1B-C3F4-689B-7944CFD2BE2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27" name="Text Box 11">
            <a:extLst>
              <a:ext uri="{FF2B5EF4-FFF2-40B4-BE49-F238E27FC236}">
                <a16:creationId xmlns:a16="http://schemas.microsoft.com/office/drawing/2014/main" id="{EA9E3D64-74FA-A75E-4A04-C1DFF34DA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00" y="5805488"/>
            <a:ext cx="334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111628" name="Text Box 13">
            <a:extLst>
              <a:ext uri="{FF2B5EF4-FFF2-40B4-BE49-F238E27FC236}">
                <a16:creationId xmlns:a16="http://schemas.microsoft.com/office/drawing/2014/main" id="{CF32C06B-3D78-CEC7-07FC-5AB9646DE24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98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111629" name="Text Box 14">
            <a:extLst>
              <a:ext uri="{FF2B5EF4-FFF2-40B4-BE49-F238E27FC236}">
                <a16:creationId xmlns:a16="http://schemas.microsoft.com/office/drawing/2014/main" id="{F558F6C5-9BAA-7CB7-21C8-01EDCF94840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9622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111630" name="Text Box 15">
            <a:extLst>
              <a:ext uri="{FF2B5EF4-FFF2-40B4-BE49-F238E27FC236}">
                <a16:creationId xmlns:a16="http://schemas.microsoft.com/office/drawing/2014/main" id="{4FCE8C13-8015-F184-4E30-47757FE8477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5304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111631" name="Text Box 16">
            <a:extLst>
              <a:ext uri="{FF2B5EF4-FFF2-40B4-BE49-F238E27FC236}">
                <a16:creationId xmlns:a16="http://schemas.microsoft.com/office/drawing/2014/main" id="{E4C81D24-1858-2A6C-B19D-F821CE4FC15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3940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111632" name="Text Box 17">
            <a:extLst>
              <a:ext uri="{FF2B5EF4-FFF2-40B4-BE49-F238E27FC236}">
                <a16:creationId xmlns:a16="http://schemas.microsoft.com/office/drawing/2014/main" id="{5A692CE3-993A-AB9A-6D8F-57AD02E452E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8258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111633" name="Line 18">
            <a:extLst>
              <a:ext uri="{FF2B5EF4-FFF2-40B4-BE49-F238E27FC236}">
                <a16:creationId xmlns:a16="http://schemas.microsoft.com/office/drawing/2014/main" id="{DFBB2B3A-B30F-745F-2046-76CB3876FA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34" name="Line 19">
            <a:extLst>
              <a:ext uri="{FF2B5EF4-FFF2-40B4-BE49-F238E27FC236}">
                <a16:creationId xmlns:a16="http://schemas.microsoft.com/office/drawing/2014/main" id="{9FD59936-FBC4-9464-DB16-905FC9B4EF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35" name="Text Box 20">
            <a:extLst>
              <a:ext uri="{FF2B5EF4-FFF2-40B4-BE49-F238E27FC236}">
                <a16:creationId xmlns:a16="http://schemas.microsoft.com/office/drawing/2014/main" id="{169FFBAF-1997-7BAF-8B2A-D2DF18BC899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111636" name="Text Box 21">
            <a:extLst>
              <a:ext uri="{FF2B5EF4-FFF2-40B4-BE49-F238E27FC236}">
                <a16:creationId xmlns:a16="http://schemas.microsoft.com/office/drawing/2014/main" id="{822F8B96-075E-B7FF-AF1D-E8A79AEA274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111637" name="Text Box 22">
            <a:extLst>
              <a:ext uri="{FF2B5EF4-FFF2-40B4-BE49-F238E27FC236}">
                <a16:creationId xmlns:a16="http://schemas.microsoft.com/office/drawing/2014/main" id="{5AED72FA-420B-AEBF-0094-9594A13EFDE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7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111638" name="Text Box 23">
            <a:extLst>
              <a:ext uri="{FF2B5EF4-FFF2-40B4-BE49-F238E27FC236}">
                <a16:creationId xmlns:a16="http://schemas.microsoft.com/office/drawing/2014/main" id="{EC5A4834-F1C2-BE8C-5C2F-E3555D8F564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111639" name="Line 24">
            <a:extLst>
              <a:ext uri="{FF2B5EF4-FFF2-40B4-BE49-F238E27FC236}">
                <a16:creationId xmlns:a16="http://schemas.microsoft.com/office/drawing/2014/main" id="{8CD9EF08-0CDB-1AF5-54FF-A7A6FC555B9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40" name="Line 25">
            <a:extLst>
              <a:ext uri="{FF2B5EF4-FFF2-40B4-BE49-F238E27FC236}">
                <a16:creationId xmlns:a16="http://schemas.microsoft.com/office/drawing/2014/main" id="{106A10FD-9BB1-33A9-4E55-711AF91257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41" name="Text Box 26">
            <a:extLst>
              <a:ext uri="{FF2B5EF4-FFF2-40B4-BE49-F238E27FC236}">
                <a16:creationId xmlns:a16="http://schemas.microsoft.com/office/drawing/2014/main" id="{DAAA94AF-F0E5-7542-A88F-CABD36488E6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6668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111642" name="Line 27">
            <a:extLst>
              <a:ext uri="{FF2B5EF4-FFF2-40B4-BE49-F238E27FC236}">
                <a16:creationId xmlns:a16="http://schemas.microsoft.com/office/drawing/2014/main" id="{5965E977-3C67-E1FB-5847-5A76E15F6A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4425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43" name="Line 28">
            <a:extLst>
              <a:ext uri="{FF2B5EF4-FFF2-40B4-BE49-F238E27FC236}">
                <a16:creationId xmlns:a16="http://schemas.microsoft.com/office/drawing/2014/main" id="{92C3ED4F-38A8-26DE-06FF-3A8428B42A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4451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44" name="Line 29">
            <a:extLst>
              <a:ext uri="{FF2B5EF4-FFF2-40B4-BE49-F238E27FC236}">
                <a16:creationId xmlns:a16="http://schemas.microsoft.com/office/drawing/2014/main" id="{224682B9-FA35-6316-401F-D0AE42A344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7244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45" name="Line 30">
            <a:extLst>
              <a:ext uri="{FF2B5EF4-FFF2-40B4-BE49-F238E27FC236}">
                <a16:creationId xmlns:a16="http://schemas.microsoft.com/office/drawing/2014/main" id="{3F131F27-A149-6E2A-74DB-816BF6593B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0052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46" name="Line 31">
            <a:extLst>
              <a:ext uri="{FF2B5EF4-FFF2-40B4-BE49-F238E27FC236}">
                <a16:creationId xmlns:a16="http://schemas.microsoft.com/office/drawing/2014/main" id="{5EE31A79-00B6-065F-6CC1-EE0AC4A894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2845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47" name="Text Box 32">
            <a:extLst>
              <a:ext uri="{FF2B5EF4-FFF2-40B4-BE49-F238E27FC236}">
                <a16:creationId xmlns:a16="http://schemas.microsoft.com/office/drawing/2014/main" id="{076691BC-139F-1941-0B63-8684575CA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111648" name="Text Box 33">
            <a:extLst>
              <a:ext uri="{FF2B5EF4-FFF2-40B4-BE49-F238E27FC236}">
                <a16:creationId xmlns:a16="http://schemas.microsoft.com/office/drawing/2014/main" id="{7FC6C0F6-07B4-2E06-A29E-D9B5BBD6F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111649" name="Text Box 34">
            <a:extLst>
              <a:ext uri="{FF2B5EF4-FFF2-40B4-BE49-F238E27FC236}">
                <a16:creationId xmlns:a16="http://schemas.microsoft.com/office/drawing/2014/main" id="{47C8678B-F385-1DE4-9E87-70B0E80D2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111650" name="Text Box 35">
            <a:extLst>
              <a:ext uri="{FF2B5EF4-FFF2-40B4-BE49-F238E27FC236}">
                <a16:creationId xmlns:a16="http://schemas.microsoft.com/office/drawing/2014/main" id="{47B0C8C1-F925-F094-C5EF-6D53F57E3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111651" name="Line 36">
            <a:extLst>
              <a:ext uri="{FF2B5EF4-FFF2-40B4-BE49-F238E27FC236}">
                <a16:creationId xmlns:a16="http://schemas.microsoft.com/office/drawing/2014/main" id="{A26C4CBA-7F67-3168-4043-6609FB0472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0847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52" name="Line 37">
            <a:extLst>
              <a:ext uri="{FF2B5EF4-FFF2-40B4-BE49-F238E27FC236}">
                <a16:creationId xmlns:a16="http://schemas.microsoft.com/office/drawing/2014/main" id="{1DB0A7CE-A1ED-D066-EC9F-5CB9B85EEC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364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53" name="Line 38">
            <a:extLst>
              <a:ext uri="{FF2B5EF4-FFF2-40B4-BE49-F238E27FC236}">
                <a16:creationId xmlns:a16="http://schemas.microsoft.com/office/drawing/2014/main" id="{5E3FB96A-51D3-316C-753C-FFE9C999C7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54" name="Text Box 39">
            <a:extLst>
              <a:ext uri="{FF2B5EF4-FFF2-40B4-BE49-F238E27FC236}">
                <a16:creationId xmlns:a16="http://schemas.microsoft.com/office/drawing/2014/main" id="{62BB23BA-41E4-3869-C325-E1B5A92D2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111655" name="Text Box 40">
            <a:extLst>
              <a:ext uri="{FF2B5EF4-FFF2-40B4-BE49-F238E27FC236}">
                <a16:creationId xmlns:a16="http://schemas.microsoft.com/office/drawing/2014/main" id="{2FC4CA33-572D-5547-8AAB-329EF77C2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111656" name="Text Box 41">
            <a:extLst>
              <a:ext uri="{FF2B5EF4-FFF2-40B4-BE49-F238E27FC236}">
                <a16:creationId xmlns:a16="http://schemas.microsoft.com/office/drawing/2014/main" id="{2B9DDE3C-335C-F180-CF4D-E5E21B02B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111657" name="Text Box 42">
            <a:extLst>
              <a:ext uri="{FF2B5EF4-FFF2-40B4-BE49-F238E27FC236}">
                <a16:creationId xmlns:a16="http://schemas.microsoft.com/office/drawing/2014/main" id="{FAA441B1-E14D-7AA5-07BE-263AB01D3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111658" name="Text Box 43">
            <a:extLst>
              <a:ext uri="{FF2B5EF4-FFF2-40B4-BE49-F238E27FC236}">
                <a16:creationId xmlns:a16="http://schemas.microsoft.com/office/drawing/2014/main" id="{A09FF3E6-69CC-0038-9D7E-9094A715E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111659" name="Text Box 44">
            <a:extLst>
              <a:ext uri="{FF2B5EF4-FFF2-40B4-BE49-F238E27FC236}">
                <a16:creationId xmlns:a16="http://schemas.microsoft.com/office/drawing/2014/main" id="{C3125990-7E82-994F-2871-9C2AEFE14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7961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111660" name="Line 45">
            <a:extLst>
              <a:ext uri="{FF2B5EF4-FFF2-40B4-BE49-F238E27FC236}">
                <a16:creationId xmlns:a16="http://schemas.microsoft.com/office/drawing/2014/main" id="{9EC61A83-87BE-4DFB-22B5-02F49D9B6F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92417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61" name="Line 46">
            <a:extLst>
              <a:ext uri="{FF2B5EF4-FFF2-40B4-BE49-F238E27FC236}">
                <a16:creationId xmlns:a16="http://schemas.microsoft.com/office/drawing/2014/main" id="{C3693CFD-A647-C520-4311-D7EA6D47AE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5638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62" name="Line 47">
            <a:extLst>
              <a:ext uri="{FF2B5EF4-FFF2-40B4-BE49-F238E27FC236}">
                <a16:creationId xmlns:a16="http://schemas.microsoft.com/office/drawing/2014/main" id="{9FC5EFAE-E971-C86D-9424-23A413095D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205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63" name="Line 48">
            <a:extLst>
              <a:ext uri="{FF2B5EF4-FFF2-40B4-BE49-F238E27FC236}">
                <a16:creationId xmlns:a16="http://schemas.microsoft.com/office/drawing/2014/main" id="{C5B969CA-F7D6-9472-B11E-7035905E04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64" name="Oval 49">
            <a:extLst>
              <a:ext uri="{FF2B5EF4-FFF2-40B4-BE49-F238E27FC236}">
                <a16:creationId xmlns:a16="http://schemas.microsoft.com/office/drawing/2014/main" id="{CCD1250A-7611-5095-3619-85834D158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238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1665" name="Line 50">
            <a:extLst>
              <a:ext uri="{FF2B5EF4-FFF2-40B4-BE49-F238E27FC236}">
                <a16:creationId xmlns:a16="http://schemas.microsoft.com/office/drawing/2014/main" id="{5DC550AD-C1A7-E394-8B87-BF7426A5D4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9613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66" name="Oval 51">
            <a:extLst>
              <a:ext uri="{FF2B5EF4-FFF2-40B4-BE49-F238E27FC236}">
                <a16:creationId xmlns:a16="http://schemas.microsoft.com/office/drawing/2014/main" id="{D2D210DD-6B3A-BEDE-0B51-CE302FF90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1667" name="Line 52">
            <a:extLst>
              <a:ext uri="{FF2B5EF4-FFF2-40B4-BE49-F238E27FC236}">
                <a16:creationId xmlns:a16="http://schemas.microsoft.com/office/drawing/2014/main" id="{01E8E319-7265-7E0B-C7C4-F9912A64BE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68" name="Oval 53">
            <a:extLst>
              <a:ext uri="{FF2B5EF4-FFF2-40B4-BE49-F238E27FC236}">
                <a16:creationId xmlns:a16="http://schemas.microsoft.com/office/drawing/2014/main" id="{3D8DEF3E-FB18-74BC-1322-4EE68156A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38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1669" name="Line 54">
            <a:extLst>
              <a:ext uri="{FF2B5EF4-FFF2-40B4-BE49-F238E27FC236}">
                <a16:creationId xmlns:a16="http://schemas.microsoft.com/office/drawing/2014/main" id="{9889F18C-997E-1DE9-0504-1BCD69E7D1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70" name="Oval 55">
            <a:extLst>
              <a:ext uri="{FF2B5EF4-FFF2-40B4-BE49-F238E27FC236}">
                <a16:creationId xmlns:a16="http://schemas.microsoft.com/office/drawing/2014/main" id="{B04CC6DE-39DE-D842-837C-E5460C267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225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1671" name="Line 56">
            <a:extLst>
              <a:ext uri="{FF2B5EF4-FFF2-40B4-BE49-F238E27FC236}">
                <a16:creationId xmlns:a16="http://schemas.microsoft.com/office/drawing/2014/main" id="{D71B59CC-CF46-DB97-3A71-0EDC565E35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4437063"/>
            <a:ext cx="433387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72" name="Oval 57">
            <a:extLst>
              <a:ext uri="{FF2B5EF4-FFF2-40B4-BE49-F238E27FC236}">
                <a16:creationId xmlns:a16="http://schemas.microsoft.com/office/drawing/2014/main" id="{73A55CF7-3F18-9058-5951-98F1AEA72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1673" name="Line 58">
            <a:extLst>
              <a:ext uri="{FF2B5EF4-FFF2-40B4-BE49-F238E27FC236}">
                <a16:creationId xmlns:a16="http://schemas.microsoft.com/office/drawing/2014/main" id="{EC079FA5-E00A-6A51-4302-40C1E5552F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74" name="Text Box 59">
            <a:extLst>
              <a:ext uri="{FF2B5EF4-FFF2-40B4-BE49-F238E27FC236}">
                <a16:creationId xmlns:a16="http://schemas.microsoft.com/office/drawing/2014/main" id="{6652E4B9-05C8-B7F1-58C2-8B0266F89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111675" name="Oval 60">
            <a:extLst>
              <a:ext uri="{FF2B5EF4-FFF2-40B4-BE49-F238E27FC236}">
                <a16:creationId xmlns:a16="http://schemas.microsoft.com/office/drawing/2014/main" id="{2011217F-1BC7-0D2E-CF9C-A3A9B5F6F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1676" name="Line 61">
            <a:extLst>
              <a:ext uri="{FF2B5EF4-FFF2-40B4-BE49-F238E27FC236}">
                <a16:creationId xmlns:a16="http://schemas.microsoft.com/office/drawing/2014/main" id="{419B216D-E54E-5DCE-C1CC-4C6AEB58D4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77" name="Line 62">
            <a:extLst>
              <a:ext uri="{FF2B5EF4-FFF2-40B4-BE49-F238E27FC236}">
                <a16:creationId xmlns:a16="http://schemas.microsoft.com/office/drawing/2014/main" id="{D3B273DE-6896-3D07-B759-11177EF807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78" name="Line 63">
            <a:extLst>
              <a:ext uri="{FF2B5EF4-FFF2-40B4-BE49-F238E27FC236}">
                <a16:creationId xmlns:a16="http://schemas.microsoft.com/office/drawing/2014/main" id="{96AF44DA-7FC2-700A-8EE7-48E612FA2C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79" name="Line 64">
            <a:extLst>
              <a:ext uri="{FF2B5EF4-FFF2-40B4-BE49-F238E27FC236}">
                <a16:creationId xmlns:a16="http://schemas.microsoft.com/office/drawing/2014/main" id="{08B3549E-F4C4-187D-9C9A-401ECE5831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80" name="Text Box 65">
            <a:extLst>
              <a:ext uri="{FF2B5EF4-FFF2-40B4-BE49-F238E27FC236}">
                <a16:creationId xmlns:a16="http://schemas.microsoft.com/office/drawing/2014/main" id="{684FC2ED-9860-AA74-B0DA-98053D880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Kvartilsættet:</a:t>
            </a:r>
          </a:p>
        </p:txBody>
      </p:sp>
      <p:sp>
        <p:nvSpPr>
          <p:cNvPr id="111681" name="Text Box 66">
            <a:extLst>
              <a:ext uri="{FF2B5EF4-FFF2-40B4-BE49-F238E27FC236}">
                <a16:creationId xmlns:a16="http://schemas.microsoft.com/office/drawing/2014/main" id="{1DC91D0E-1200-364C-8812-7B4D55E3A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2250" cy="1439862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Kvartilsættet </a:t>
            </a:r>
            <a:r>
              <a:rPr lang="da-DK" altLang="da-DK" sz="1600">
                <a:latin typeface="Verdana" panose="020B0604030504040204" pitchFamily="34" charset="0"/>
              </a:rPr>
              <a:t>findes ud for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25% (1. kvartil/nedre kvartil),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50% (2. kvartil/medianen) og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75% (3. kvartil/øvre kvartil)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 b="1">
                <a:latin typeface="Verdana" panose="020B0604030504040204" pitchFamily="34" charset="0"/>
              </a:rPr>
              <a:t>Nedre kvartil</a:t>
            </a:r>
            <a:r>
              <a:rPr lang="da-DK" altLang="da-DK" sz="1600">
                <a:latin typeface="Verdana" panose="020B0604030504040204" pitchFamily="34" charset="0"/>
              </a:rPr>
              <a:t> = 167</a:t>
            </a:r>
          </a:p>
        </p:txBody>
      </p:sp>
      <p:sp>
        <p:nvSpPr>
          <p:cNvPr id="111682" name="Line 67">
            <a:extLst>
              <a:ext uri="{FF2B5EF4-FFF2-40B4-BE49-F238E27FC236}">
                <a16:creationId xmlns:a16="http://schemas.microsoft.com/office/drawing/2014/main" id="{581E0EA9-7FB7-8D74-15C0-C8CD039551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868863"/>
            <a:ext cx="21605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83" name="Line 68">
            <a:extLst>
              <a:ext uri="{FF2B5EF4-FFF2-40B4-BE49-F238E27FC236}">
                <a16:creationId xmlns:a16="http://schemas.microsoft.com/office/drawing/2014/main" id="{D2C66661-37C8-171E-BB00-2B2404545E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005263"/>
            <a:ext cx="26638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84" name="Line 69">
            <a:extLst>
              <a:ext uri="{FF2B5EF4-FFF2-40B4-BE49-F238E27FC236}">
                <a16:creationId xmlns:a16="http://schemas.microsoft.com/office/drawing/2014/main" id="{CA988A1A-EC3C-7B8B-67B5-0BFB3DE91D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87450" y="3113088"/>
            <a:ext cx="32400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1685" name="Text Box 70">
            <a:extLst>
              <a:ext uri="{FF2B5EF4-FFF2-40B4-BE49-F238E27FC236}">
                <a16:creationId xmlns:a16="http://schemas.microsoft.com/office/drawing/2014/main" id="{6C85208A-9351-0418-93A7-B9D5F14BA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4702175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25%</a:t>
            </a:r>
          </a:p>
        </p:txBody>
      </p:sp>
      <p:sp>
        <p:nvSpPr>
          <p:cNvPr id="111686" name="Text Box 71">
            <a:extLst>
              <a:ext uri="{FF2B5EF4-FFF2-40B4-BE49-F238E27FC236}">
                <a16:creationId xmlns:a16="http://schemas.microsoft.com/office/drawing/2014/main" id="{C94F2257-9423-61E6-23BD-5C27FB879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3822700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50%</a:t>
            </a:r>
          </a:p>
        </p:txBody>
      </p:sp>
      <p:sp>
        <p:nvSpPr>
          <p:cNvPr id="111687" name="Text Box 72">
            <a:extLst>
              <a:ext uri="{FF2B5EF4-FFF2-40B4-BE49-F238E27FC236}">
                <a16:creationId xmlns:a16="http://schemas.microsoft.com/office/drawing/2014/main" id="{032B51D1-4808-E8EE-CC8C-F8D445445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2935288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75%</a:t>
            </a:r>
          </a:p>
        </p:txBody>
      </p:sp>
      <p:sp>
        <p:nvSpPr>
          <p:cNvPr id="111688" name="Line 73">
            <a:extLst>
              <a:ext uri="{FF2B5EF4-FFF2-40B4-BE49-F238E27FC236}">
                <a16:creationId xmlns:a16="http://schemas.microsoft.com/office/drawing/2014/main" id="{A8A55750-F72A-2A07-DE19-0C8FA1979F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6938" y="5013325"/>
            <a:ext cx="0" cy="7207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6283AFC0-8175-0C86-DB87-05305B118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sp>
        <p:nvSpPr>
          <p:cNvPr id="112643" name="Line 3">
            <a:extLst>
              <a:ext uri="{FF2B5EF4-FFF2-40B4-BE49-F238E27FC236}">
                <a16:creationId xmlns:a16="http://schemas.microsoft.com/office/drawing/2014/main" id="{0B20171B-0AD1-0D9F-A8F5-5A7CAFAB190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805488"/>
            <a:ext cx="5472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44" name="Line 4">
            <a:extLst>
              <a:ext uri="{FF2B5EF4-FFF2-40B4-BE49-F238E27FC236}">
                <a16:creationId xmlns:a16="http://schemas.microsoft.com/office/drawing/2014/main" id="{7217573B-C99A-8D8E-AD3E-2D9BDDF605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45" name="Line 5">
            <a:extLst>
              <a:ext uri="{FF2B5EF4-FFF2-40B4-BE49-F238E27FC236}">
                <a16:creationId xmlns:a16="http://schemas.microsoft.com/office/drawing/2014/main" id="{E840615E-224E-8FCE-63F2-9E1E624DB2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46" name="Line 6">
            <a:extLst>
              <a:ext uri="{FF2B5EF4-FFF2-40B4-BE49-F238E27FC236}">
                <a16:creationId xmlns:a16="http://schemas.microsoft.com/office/drawing/2014/main" id="{070B26F3-A7BA-96E4-19E3-BFA6234F8A3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30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47" name="Line 7">
            <a:extLst>
              <a:ext uri="{FF2B5EF4-FFF2-40B4-BE49-F238E27FC236}">
                <a16:creationId xmlns:a16="http://schemas.microsoft.com/office/drawing/2014/main" id="{8C9C5D86-900A-69AD-DC30-5B8D8804AD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48" name="Line 8">
            <a:extLst>
              <a:ext uri="{FF2B5EF4-FFF2-40B4-BE49-F238E27FC236}">
                <a16:creationId xmlns:a16="http://schemas.microsoft.com/office/drawing/2014/main" id="{5BCC6113-6A72-BFED-33B1-7813039B78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49" name="Line 9">
            <a:extLst>
              <a:ext uri="{FF2B5EF4-FFF2-40B4-BE49-F238E27FC236}">
                <a16:creationId xmlns:a16="http://schemas.microsoft.com/office/drawing/2014/main" id="{3B94AE02-7FC5-059F-C7ED-D063D302F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50" name="Line 10">
            <a:extLst>
              <a:ext uri="{FF2B5EF4-FFF2-40B4-BE49-F238E27FC236}">
                <a16:creationId xmlns:a16="http://schemas.microsoft.com/office/drawing/2014/main" id="{CEB5A0B4-0214-B485-1C09-2AFBC4EF34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51" name="Text Box 11">
            <a:extLst>
              <a:ext uri="{FF2B5EF4-FFF2-40B4-BE49-F238E27FC236}">
                <a16:creationId xmlns:a16="http://schemas.microsoft.com/office/drawing/2014/main" id="{DA9753AE-C746-876B-FCD1-81FDFEC10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00" y="5805488"/>
            <a:ext cx="334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112652" name="Text Box 13">
            <a:extLst>
              <a:ext uri="{FF2B5EF4-FFF2-40B4-BE49-F238E27FC236}">
                <a16:creationId xmlns:a16="http://schemas.microsoft.com/office/drawing/2014/main" id="{BD054788-6645-F0AE-C911-B389F1322C90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98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112653" name="Text Box 14">
            <a:extLst>
              <a:ext uri="{FF2B5EF4-FFF2-40B4-BE49-F238E27FC236}">
                <a16:creationId xmlns:a16="http://schemas.microsoft.com/office/drawing/2014/main" id="{AA2A9801-7577-AEC5-806B-98777AF768A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9622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112654" name="Text Box 15">
            <a:extLst>
              <a:ext uri="{FF2B5EF4-FFF2-40B4-BE49-F238E27FC236}">
                <a16:creationId xmlns:a16="http://schemas.microsoft.com/office/drawing/2014/main" id="{F15238DD-A65B-487B-1CAE-654936062AD0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5304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112655" name="Text Box 16">
            <a:extLst>
              <a:ext uri="{FF2B5EF4-FFF2-40B4-BE49-F238E27FC236}">
                <a16:creationId xmlns:a16="http://schemas.microsoft.com/office/drawing/2014/main" id="{9784B5B0-5B68-6142-D9D0-384BE4BEB3B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3940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112656" name="Text Box 17">
            <a:extLst>
              <a:ext uri="{FF2B5EF4-FFF2-40B4-BE49-F238E27FC236}">
                <a16:creationId xmlns:a16="http://schemas.microsoft.com/office/drawing/2014/main" id="{CA484845-D1AA-6286-7C3D-06003D1C163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8258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112657" name="Line 18">
            <a:extLst>
              <a:ext uri="{FF2B5EF4-FFF2-40B4-BE49-F238E27FC236}">
                <a16:creationId xmlns:a16="http://schemas.microsoft.com/office/drawing/2014/main" id="{CFF86DBB-467B-03B9-11D2-0A8BE22DC0B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58" name="Line 19">
            <a:extLst>
              <a:ext uri="{FF2B5EF4-FFF2-40B4-BE49-F238E27FC236}">
                <a16:creationId xmlns:a16="http://schemas.microsoft.com/office/drawing/2014/main" id="{71E3F086-1A27-90C4-AE81-7B241C49AA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59" name="Text Box 20">
            <a:extLst>
              <a:ext uri="{FF2B5EF4-FFF2-40B4-BE49-F238E27FC236}">
                <a16:creationId xmlns:a16="http://schemas.microsoft.com/office/drawing/2014/main" id="{ED41DD8F-6F9C-318C-E5C3-F4A31753E81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112660" name="Text Box 21">
            <a:extLst>
              <a:ext uri="{FF2B5EF4-FFF2-40B4-BE49-F238E27FC236}">
                <a16:creationId xmlns:a16="http://schemas.microsoft.com/office/drawing/2014/main" id="{E3B45593-B34B-643E-B53D-9D6A2A6EBE8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112661" name="Text Box 22">
            <a:extLst>
              <a:ext uri="{FF2B5EF4-FFF2-40B4-BE49-F238E27FC236}">
                <a16:creationId xmlns:a16="http://schemas.microsoft.com/office/drawing/2014/main" id="{4B70A01C-56B7-C750-58B2-2BBD8F5DA07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7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112662" name="Text Box 23">
            <a:extLst>
              <a:ext uri="{FF2B5EF4-FFF2-40B4-BE49-F238E27FC236}">
                <a16:creationId xmlns:a16="http://schemas.microsoft.com/office/drawing/2014/main" id="{8E3C7AE6-6A0C-CB00-F02A-C6A0E13B93B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112663" name="Line 24">
            <a:extLst>
              <a:ext uri="{FF2B5EF4-FFF2-40B4-BE49-F238E27FC236}">
                <a16:creationId xmlns:a16="http://schemas.microsoft.com/office/drawing/2014/main" id="{C96148B6-991A-E100-299D-FE765F1C1B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64" name="Line 25">
            <a:extLst>
              <a:ext uri="{FF2B5EF4-FFF2-40B4-BE49-F238E27FC236}">
                <a16:creationId xmlns:a16="http://schemas.microsoft.com/office/drawing/2014/main" id="{EC864A78-B447-D117-B50A-CCE237BB35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65" name="Text Box 26">
            <a:extLst>
              <a:ext uri="{FF2B5EF4-FFF2-40B4-BE49-F238E27FC236}">
                <a16:creationId xmlns:a16="http://schemas.microsoft.com/office/drawing/2014/main" id="{A1C534E6-6BC4-3E06-C449-94390A58C0A3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6668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112666" name="Line 27">
            <a:extLst>
              <a:ext uri="{FF2B5EF4-FFF2-40B4-BE49-F238E27FC236}">
                <a16:creationId xmlns:a16="http://schemas.microsoft.com/office/drawing/2014/main" id="{A5A81D2F-377B-7B3E-D79F-39132800E0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4425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67" name="Line 28">
            <a:extLst>
              <a:ext uri="{FF2B5EF4-FFF2-40B4-BE49-F238E27FC236}">
                <a16:creationId xmlns:a16="http://schemas.microsoft.com/office/drawing/2014/main" id="{6D4AD348-C08B-D63B-0792-6B56EDCAA1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4451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68" name="Line 29">
            <a:extLst>
              <a:ext uri="{FF2B5EF4-FFF2-40B4-BE49-F238E27FC236}">
                <a16:creationId xmlns:a16="http://schemas.microsoft.com/office/drawing/2014/main" id="{D5DAC7AD-8F07-F253-A259-6C06106956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7244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69" name="Line 30">
            <a:extLst>
              <a:ext uri="{FF2B5EF4-FFF2-40B4-BE49-F238E27FC236}">
                <a16:creationId xmlns:a16="http://schemas.microsoft.com/office/drawing/2014/main" id="{05EA525D-65F8-118A-D661-F9B731AB3A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0052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70" name="Line 31">
            <a:extLst>
              <a:ext uri="{FF2B5EF4-FFF2-40B4-BE49-F238E27FC236}">
                <a16:creationId xmlns:a16="http://schemas.microsoft.com/office/drawing/2014/main" id="{724BDFA8-2D9D-D405-34F6-AF12F97277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2845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71" name="Text Box 32">
            <a:extLst>
              <a:ext uri="{FF2B5EF4-FFF2-40B4-BE49-F238E27FC236}">
                <a16:creationId xmlns:a16="http://schemas.microsoft.com/office/drawing/2014/main" id="{9623CF0D-045D-B898-52CA-3AA7FE14F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112672" name="Text Box 33">
            <a:extLst>
              <a:ext uri="{FF2B5EF4-FFF2-40B4-BE49-F238E27FC236}">
                <a16:creationId xmlns:a16="http://schemas.microsoft.com/office/drawing/2014/main" id="{B92E7861-97A4-DEFF-DC0E-0EA4DC0AF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112673" name="Text Box 34">
            <a:extLst>
              <a:ext uri="{FF2B5EF4-FFF2-40B4-BE49-F238E27FC236}">
                <a16:creationId xmlns:a16="http://schemas.microsoft.com/office/drawing/2014/main" id="{E793BEBE-518C-1DCE-5A3A-0BFD34BDE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112674" name="Text Box 35">
            <a:extLst>
              <a:ext uri="{FF2B5EF4-FFF2-40B4-BE49-F238E27FC236}">
                <a16:creationId xmlns:a16="http://schemas.microsoft.com/office/drawing/2014/main" id="{B2717FD0-D22E-DCD3-BE5C-29D39EE22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112675" name="Line 36">
            <a:extLst>
              <a:ext uri="{FF2B5EF4-FFF2-40B4-BE49-F238E27FC236}">
                <a16:creationId xmlns:a16="http://schemas.microsoft.com/office/drawing/2014/main" id="{C79366D0-7C65-CEB9-04BE-3A75A2688F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0847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76" name="Line 37">
            <a:extLst>
              <a:ext uri="{FF2B5EF4-FFF2-40B4-BE49-F238E27FC236}">
                <a16:creationId xmlns:a16="http://schemas.microsoft.com/office/drawing/2014/main" id="{67550446-7CBB-A978-44EE-6BAC71E8FA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364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77" name="Line 38">
            <a:extLst>
              <a:ext uri="{FF2B5EF4-FFF2-40B4-BE49-F238E27FC236}">
                <a16:creationId xmlns:a16="http://schemas.microsoft.com/office/drawing/2014/main" id="{7D58470D-E4B5-DDAC-CE72-D3A60FDB02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78" name="Text Box 39">
            <a:extLst>
              <a:ext uri="{FF2B5EF4-FFF2-40B4-BE49-F238E27FC236}">
                <a16:creationId xmlns:a16="http://schemas.microsoft.com/office/drawing/2014/main" id="{498FCDC6-CBA7-8653-84D5-5AC0740C2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112679" name="Text Box 40">
            <a:extLst>
              <a:ext uri="{FF2B5EF4-FFF2-40B4-BE49-F238E27FC236}">
                <a16:creationId xmlns:a16="http://schemas.microsoft.com/office/drawing/2014/main" id="{680EE3C3-2695-2917-5902-9413082E9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112680" name="Text Box 41">
            <a:extLst>
              <a:ext uri="{FF2B5EF4-FFF2-40B4-BE49-F238E27FC236}">
                <a16:creationId xmlns:a16="http://schemas.microsoft.com/office/drawing/2014/main" id="{19D83C9B-C00C-CDE3-FB04-4BDF41356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112681" name="Text Box 42">
            <a:extLst>
              <a:ext uri="{FF2B5EF4-FFF2-40B4-BE49-F238E27FC236}">
                <a16:creationId xmlns:a16="http://schemas.microsoft.com/office/drawing/2014/main" id="{4BD1E18F-9C35-8571-BC80-C5016FEFF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112682" name="Text Box 43">
            <a:extLst>
              <a:ext uri="{FF2B5EF4-FFF2-40B4-BE49-F238E27FC236}">
                <a16:creationId xmlns:a16="http://schemas.microsoft.com/office/drawing/2014/main" id="{759851B9-B98B-06AE-37FA-CA508885D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112683" name="Text Box 44">
            <a:extLst>
              <a:ext uri="{FF2B5EF4-FFF2-40B4-BE49-F238E27FC236}">
                <a16:creationId xmlns:a16="http://schemas.microsoft.com/office/drawing/2014/main" id="{7CB0D88C-3445-A2DD-F641-42A1DD4A0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7961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112684" name="Line 45">
            <a:extLst>
              <a:ext uri="{FF2B5EF4-FFF2-40B4-BE49-F238E27FC236}">
                <a16:creationId xmlns:a16="http://schemas.microsoft.com/office/drawing/2014/main" id="{FB857000-13C8-9199-431C-2692CC9114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92417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85" name="Line 46">
            <a:extLst>
              <a:ext uri="{FF2B5EF4-FFF2-40B4-BE49-F238E27FC236}">
                <a16:creationId xmlns:a16="http://schemas.microsoft.com/office/drawing/2014/main" id="{EA0A51D7-0938-A38C-5BC1-5A38D23E3E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5638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86" name="Line 47">
            <a:extLst>
              <a:ext uri="{FF2B5EF4-FFF2-40B4-BE49-F238E27FC236}">
                <a16:creationId xmlns:a16="http://schemas.microsoft.com/office/drawing/2014/main" id="{80EE97A3-53A2-546A-3087-93061F7F2F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205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87" name="Line 48">
            <a:extLst>
              <a:ext uri="{FF2B5EF4-FFF2-40B4-BE49-F238E27FC236}">
                <a16:creationId xmlns:a16="http://schemas.microsoft.com/office/drawing/2014/main" id="{8F2DB01D-F1F8-CD50-8644-CE3154A710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88" name="Oval 49">
            <a:extLst>
              <a:ext uri="{FF2B5EF4-FFF2-40B4-BE49-F238E27FC236}">
                <a16:creationId xmlns:a16="http://schemas.microsoft.com/office/drawing/2014/main" id="{A2EAFF9E-BB36-CFE8-D266-05447E310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238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2689" name="Line 50">
            <a:extLst>
              <a:ext uri="{FF2B5EF4-FFF2-40B4-BE49-F238E27FC236}">
                <a16:creationId xmlns:a16="http://schemas.microsoft.com/office/drawing/2014/main" id="{C82858F5-87F3-FCE9-2601-EDE0550700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9613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90" name="Oval 51">
            <a:extLst>
              <a:ext uri="{FF2B5EF4-FFF2-40B4-BE49-F238E27FC236}">
                <a16:creationId xmlns:a16="http://schemas.microsoft.com/office/drawing/2014/main" id="{F3E73471-E16B-4B33-6634-A46F06914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2691" name="Line 52">
            <a:extLst>
              <a:ext uri="{FF2B5EF4-FFF2-40B4-BE49-F238E27FC236}">
                <a16:creationId xmlns:a16="http://schemas.microsoft.com/office/drawing/2014/main" id="{0FC32D46-5317-B289-6089-4DD50D0447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92" name="Oval 53">
            <a:extLst>
              <a:ext uri="{FF2B5EF4-FFF2-40B4-BE49-F238E27FC236}">
                <a16:creationId xmlns:a16="http://schemas.microsoft.com/office/drawing/2014/main" id="{2E9A16C7-A446-8CC6-5365-FDFB2CF3F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38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2693" name="Line 54">
            <a:extLst>
              <a:ext uri="{FF2B5EF4-FFF2-40B4-BE49-F238E27FC236}">
                <a16:creationId xmlns:a16="http://schemas.microsoft.com/office/drawing/2014/main" id="{6352CAD9-189C-BBE1-37AF-F732FC004B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94" name="Oval 55">
            <a:extLst>
              <a:ext uri="{FF2B5EF4-FFF2-40B4-BE49-F238E27FC236}">
                <a16:creationId xmlns:a16="http://schemas.microsoft.com/office/drawing/2014/main" id="{77E09A02-FC71-F41C-07EB-CAB6B789E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225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2695" name="Line 56">
            <a:extLst>
              <a:ext uri="{FF2B5EF4-FFF2-40B4-BE49-F238E27FC236}">
                <a16:creationId xmlns:a16="http://schemas.microsoft.com/office/drawing/2014/main" id="{93BA4A1B-7FA5-E2F4-8318-DA0F94A0D6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4437063"/>
            <a:ext cx="433387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96" name="Oval 57">
            <a:extLst>
              <a:ext uri="{FF2B5EF4-FFF2-40B4-BE49-F238E27FC236}">
                <a16:creationId xmlns:a16="http://schemas.microsoft.com/office/drawing/2014/main" id="{13388EBF-5E97-2F59-84FA-3580B4F57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2697" name="Line 58">
            <a:extLst>
              <a:ext uri="{FF2B5EF4-FFF2-40B4-BE49-F238E27FC236}">
                <a16:creationId xmlns:a16="http://schemas.microsoft.com/office/drawing/2014/main" id="{D0468F98-BA68-B063-566F-7DD5424062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698" name="Text Box 59">
            <a:extLst>
              <a:ext uri="{FF2B5EF4-FFF2-40B4-BE49-F238E27FC236}">
                <a16:creationId xmlns:a16="http://schemas.microsoft.com/office/drawing/2014/main" id="{40CE3EB1-5382-D4FC-D153-B195006E7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112699" name="Oval 60">
            <a:extLst>
              <a:ext uri="{FF2B5EF4-FFF2-40B4-BE49-F238E27FC236}">
                <a16:creationId xmlns:a16="http://schemas.microsoft.com/office/drawing/2014/main" id="{BFF69582-56FB-E00F-42C9-51220DFA3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2700" name="Line 61">
            <a:extLst>
              <a:ext uri="{FF2B5EF4-FFF2-40B4-BE49-F238E27FC236}">
                <a16:creationId xmlns:a16="http://schemas.microsoft.com/office/drawing/2014/main" id="{465FA2E5-990A-1D0B-0F34-E4F1D7DCE1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01" name="Line 62">
            <a:extLst>
              <a:ext uri="{FF2B5EF4-FFF2-40B4-BE49-F238E27FC236}">
                <a16:creationId xmlns:a16="http://schemas.microsoft.com/office/drawing/2014/main" id="{5A7531DC-0FF6-4D00-A8A3-F33FF3C583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02" name="Line 63">
            <a:extLst>
              <a:ext uri="{FF2B5EF4-FFF2-40B4-BE49-F238E27FC236}">
                <a16:creationId xmlns:a16="http://schemas.microsoft.com/office/drawing/2014/main" id="{36F487DD-2616-DA6C-AB43-F0D52C1B88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03" name="Line 64">
            <a:extLst>
              <a:ext uri="{FF2B5EF4-FFF2-40B4-BE49-F238E27FC236}">
                <a16:creationId xmlns:a16="http://schemas.microsoft.com/office/drawing/2014/main" id="{07CBBF27-0924-22D9-30FC-55E5C5D402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04" name="Text Box 65">
            <a:extLst>
              <a:ext uri="{FF2B5EF4-FFF2-40B4-BE49-F238E27FC236}">
                <a16:creationId xmlns:a16="http://schemas.microsoft.com/office/drawing/2014/main" id="{71DAFD57-0638-29D3-83B1-B1FD38812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Kvartilsættet:</a:t>
            </a:r>
          </a:p>
        </p:txBody>
      </p:sp>
      <p:sp>
        <p:nvSpPr>
          <p:cNvPr id="112705" name="Text Box 66">
            <a:extLst>
              <a:ext uri="{FF2B5EF4-FFF2-40B4-BE49-F238E27FC236}">
                <a16:creationId xmlns:a16="http://schemas.microsoft.com/office/drawing/2014/main" id="{D8445889-D111-8512-3AD2-605001FF9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2250" cy="1684337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Kvartilsættet </a:t>
            </a:r>
            <a:r>
              <a:rPr lang="da-DK" altLang="da-DK" sz="1600">
                <a:latin typeface="Verdana" panose="020B0604030504040204" pitchFamily="34" charset="0"/>
              </a:rPr>
              <a:t>findes ud for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25% (1. kvartil/nedre kvartil),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50% (2. kvartil/medianen) og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75% (3. kvartil/øvre kvartil)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 b="1">
                <a:latin typeface="Verdana" panose="020B0604030504040204" pitchFamily="34" charset="0"/>
              </a:rPr>
              <a:t>Nedre kvartil</a:t>
            </a:r>
            <a:r>
              <a:rPr lang="da-DK" altLang="da-DK" sz="1600">
                <a:latin typeface="Verdana" panose="020B0604030504040204" pitchFamily="34" charset="0"/>
              </a:rPr>
              <a:t> = 167</a:t>
            </a:r>
          </a:p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Medianen</a:t>
            </a:r>
            <a:r>
              <a:rPr lang="da-DK" altLang="da-DK" sz="1600">
                <a:latin typeface="Verdana" panose="020B0604030504040204" pitchFamily="34" charset="0"/>
              </a:rPr>
              <a:t> = 173</a:t>
            </a:r>
          </a:p>
        </p:txBody>
      </p:sp>
      <p:sp>
        <p:nvSpPr>
          <p:cNvPr id="112706" name="Line 67">
            <a:extLst>
              <a:ext uri="{FF2B5EF4-FFF2-40B4-BE49-F238E27FC236}">
                <a16:creationId xmlns:a16="http://schemas.microsoft.com/office/drawing/2014/main" id="{125FFC0F-5F3B-29C9-B726-E43C79C3617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868863"/>
            <a:ext cx="21605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07" name="Line 68">
            <a:extLst>
              <a:ext uri="{FF2B5EF4-FFF2-40B4-BE49-F238E27FC236}">
                <a16:creationId xmlns:a16="http://schemas.microsoft.com/office/drawing/2014/main" id="{54F4A955-1E5C-3D5F-8871-86217A5088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005263"/>
            <a:ext cx="26638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08" name="Line 69">
            <a:extLst>
              <a:ext uri="{FF2B5EF4-FFF2-40B4-BE49-F238E27FC236}">
                <a16:creationId xmlns:a16="http://schemas.microsoft.com/office/drawing/2014/main" id="{852A02EC-1653-02F6-8737-B68F6734BE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87450" y="3113088"/>
            <a:ext cx="32400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09" name="Text Box 70">
            <a:extLst>
              <a:ext uri="{FF2B5EF4-FFF2-40B4-BE49-F238E27FC236}">
                <a16:creationId xmlns:a16="http://schemas.microsoft.com/office/drawing/2014/main" id="{9B01664D-0A97-5035-7438-F8DFCCB9B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4702175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25%</a:t>
            </a:r>
          </a:p>
        </p:txBody>
      </p:sp>
      <p:sp>
        <p:nvSpPr>
          <p:cNvPr id="112710" name="Text Box 71">
            <a:extLst>
              <a:ext uri="{FF2B5EF4-FFF2-40B4-BE49-F238E27FC236}">
                <a16:creationId xmlns:a16="http://schemas.microsoft.com/office/drawing/2014/main" id="{51545149-0C8B-6084-26AC-B5D9B396B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3822700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50%</a:t>
            </a:r>
          </a:p>
        </p:txBody>
      </p:sp>
      <p:sp>
        <p:nvSpPr>
          <p:cNvPr id="112711" name="Text Box 72">
            <a:extLst>
              <a:ext uri="{FF2B5EF4-FFF2-40B4-BE49-F238E27FC236}">
                <a16:creationId xmlns:a16="http://schemas.microsoft.com/office/drawing/2014/main" id="{CB804F2A-4570-F9E0-EC4D-1CD53DDB9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2935288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75%</a:t>
            </a:r>
          </a:p>
        </p:txBody>
      </p:sp>
      <p:sp>
        <p:nvSpPr>
          <p:cNvPr id="112712" name="Line 73">
            <a:extLst>
              <a:ext uri="{FF2B5EF4-FFF2-40B4-BE49-F238E27FC236}">
                <a16:creationId xmlns:a16="http://schemas.microsoft.com/office/drawing/2014/main" id="{AF925F5D-927F-A9E1-C59B-073E73BC1D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6938" y="5013325"/>
            <a:ext cx="0" cy="7207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2713" name="Line 74">
            <a:extLst>
              <a:ext uri="{FF2B5EF4-FFF2-40B4-BE49-F238E27FC236}">
                <a16:creationId xmlns:a16="http://schemas.microsoft.com/office/drawing/2014/main" id="{BB32022A-E4CA-1B5A-C3EA-E35EF8928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6525" y="4149725"/>
            <a:ext cx="0" cy="15843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CA08EAC3-B490-3F0C-8EAF-44A06ED39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sp>
        <p:nvSpPr>
          <p:cNvPr id="113667" name="Line 3">
            <a:extLst>
              <a:ext uri="{FF2B5EF4-FFF2-40B4-BE49-F238E27FC236}">
                <a16:creationId xmlns:a16="http://schemas.microsoft.com/office/drawing/2014/main" id="{BACDF8D3-C6E1-7533-FEBE-E295307BBCCB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805488"/>
            <a:ext cx="5472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68" name="Line 4">
            <a:extLst>
              <a:ext uri="{FF2B5EF4-FFF2-40B4-BE49-F238E27FC236}">
                <a16:creationId xmlns:a16="http://schemas.microsoft.com/office/drawing/2014/main" id="{1F377F4C-CF05-06AC-356B-D9E5812E6D9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69" name="Line 5">
            <a:extLst>
              <a:ext uri="{FF2B5EF4-FFF2-40B4-BE49-F238E27FC236}">
                <a16:creationId xmlns:a16="http://schemas.microsoft.com/office/drawing/2014/main" id="{6A58363E-C771-55AD-670A-F53524DD09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70" name="Line 6">
            <a:extLst>
              <a:ext uri="{FF2B5EF4-FFF2-40B4-BE49-F238E27FC236}">
                <a16:creationId xmlns:a16="http://schemas.microsoft.com/office/drawing/2014/main" id="{36016B33-D6F9-E346-8DC8-34254CDCE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30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71" name="Line 7">
            <a:extLst>
              <a:ext uri="{FF2B5EF4-FFF2-40B4-BE49-F238E27FC236}">
                <a16:creationId xmlns:a16="http://schemas.microsoft.com/office/drawing/2014/main" id="{BE98BD40-91D7-A6D1-1200-238E019542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72" name="Line 8">
            <a:extLst>
              <a:ext uri="{FF2B5EF4-FFF2-40B4-BE49-F238E27FC236}">
                <a16:creationId xmlns:a16="http://schemas.microsoft.com/office/drawing/2014/main" id="{55D1985F-C4A7-50F4-A120-BB6D8706F9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73" name="Line 9">
            <a:extLst>
              <a:ext uri="{FF2B5EF4-FFF2-40B4-BE49-F238E27FC236}">
                <a16:creationId xmlns:a16="http://schemas.microsoft.com/office/drawing/2014/main" id="{F6192E4B-ABFB-1026-5375-56E1B5FBB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74" name="Line 10">
            <a:extLst>
              <a:ext uri="{FF2B5EF4-FFF2-40B4-BE49-F238E27FC236}">
                <a16:creationId xmlns:a16="http://schemas.microsoft.com/office/drawing/2014/main" id="{6FD8A614-5261-E53A-95FC-9C90DA0898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75" name="Text Box 11">
            <a:extLst>
              <a:ext uri="{FF2B5EF4-FFF2-40B4-BE49-F238E27FC236}">
                <a16:creationId xmlns:a16="http://schemas.microsoft.com/office/drawing/2014/main" id="{AE040D32-E0FD-078D-436C-89F089A38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00" y="5805488"/>
            <a:ext cx="334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113676" name="Text Box 13">
            <a:extLst>
              <a:ext uri="{FF2B5EF4-FFF2-40B4-BE49-F238E27FC236}">
                <a16:creationId xmlns:a16="http://schemas.microsoft.com/office/drawing/2014/main" id="{D0AC907D-E2C8-9D75-FE0B-59EE378E435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98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113677" name="Text Box 14">
            <a:extLst>
              <a:ext uri="{FF2B5EF4-FFF2-40B4-BE49-F238E27FC236}">
                <a16:creationId xmlns:a16="http://schemas.microsoft.com/office/drawing/2014/main" id="{AEEF75FE-79EC-9215-A487-C065BB7D0CA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9622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113678" name="Text Box 15">
            <a:extLst>
              <a:ext uri="{FF2B5EF4-FFF2-40B4-BE49-F238E27FC236}">
                <a16:creationId xmlns:a16="http://schemas.microsoft.com/office/drawing/2014/main" id="{31D65C84-5A1C-FBAE-93A9-5E6BA4252CA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5304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113679" name="Text Box 16">
            <a:extLst>
              <a:ext uri="{FF2B5EF4-FFF2-40B4-BE49-F238E27FC236}">
                <a16:creationId xmlns:a16="http://schemas.microsoft.com/office/drawing/2014/main" id="{9E0F7DAC-66D2-7AF0-6310-BA561169217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3940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113680" name="Text Box 17">
            <a:extLst>
              <a:ext uri="{FF2B5EF4-FFF2-40B4-BE49-F238E27FC236}">
                <a16:creationId xmlns:a16="http://schemas.microsoft.com/office/drawing/2014/main" id="{C86421EA-DCCF-3986-26B3-AFAA2318B1B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8258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113681" name="Line 18">
            <a:extLst>
              <a:ext uri="{FF2B5EF4-FFF2-40B4-BE49-F238E27FC236}">
                <a16:creationId xmlns:a16="http://schemas.microsoft.com/office/drawing/2014/main" id="{F10DA0A6-6A52-14C0-1E57-86531E890A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82" name="Line 19">
            <a:extLst>
              <a:ext uri="{FF2B5EF4-FFF2-40B4-BE49-F238E27FC236}">
                <a16:creationId xmlns:a16="http://schemas.microsoft.com/office/drawing/2014/main" id="{FD42E512-A5AE-47B4-16E4-C6D8EA09E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83" name="Text Box 20">
            <a:extLst>
              <a:ext uri="{FF2B5EF4-FFF2-40B4-BE49-F238E27FC236}">
                <a16:creationId xmlns:a16="http://schemas.microsoft.com/office/drawing/2014/main" id="{5C361536-7F8C-065E-7BE0-E8384AB0D37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113684" name="Text Box 21">
            <a:extLst>
              <a:ext uri="{FF2B5EF4-FFF2-40B4-BE49-F238E27FC236}">
                <a16:creationId xmlns:a16="http://schemas.microsoft.com/office/drawing/2014/main" id="{33EAA728-980C-E699-47A3-BBCC31653D6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113685" name="Text Box 22">
            <a:extLst>
              <a:ext uri="{FF2B5EF4-FFF2-40B4-BE49-F238E27FC236}">
                <a16:creationId xmlns:a16="http://schemas.microsoft.com/office/drawing/2014/main" id="{E49326C6-56FB-DBBD-1E31-5E6289F9F99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7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113686" name="Text Box 23">
            <a:extLst>
              <a:ext uri="{FF2B5EF4-FFF2-40B4-BE49-F238E27FC236}">
                <a16:creationId xmlns:a16="http://schemas.microsoft.com/office/drawing/2014/main" id="{D907CBE9-55B2-A433-51F3-A161E692016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113687" name="Line 24">
            <a:extLst>
              <a:ext uri="{FF2B5EF4-FFF2-40B4-BE49-F238E27FC236}">
                <a16:creationId xmlns:a16="http://schemas.microsoft.com/office/drawing/2014/main" id="{6C2FF3B5-38CA-540E-E5D9-A7B61962295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88" name="Line 25">
            <a:extLst>
              <a:ext uri="{FF2B5EF4-FFF2-40B4-BE49-F238E27FC236}">
                <a16:creationId xmlns:a16="http://schemas.microsoft.com/office/drawing/2014/main" id="{B3B5967F-572D-529D-23A7-0DA25AAB4B6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89" name="Text Box 26">
            <a:extLst>
              <a:ext uri="{FF2B5EF4-FFF2-40B4-BE49-F238E27FC236}">
                <a16:creationId xmlns:a16="http://schemas.microsoft.com/office/drawing/2014/main" id="{7E961F70-5D14-65A4-60C4-6163111A89A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6668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113690" name="Line 27">
            <a:extLst>
              <a:ext uri="{FF2B5EF4-FFF2-40B4-BE49-F238E27FC236}">
                <a16:creationId xmlns:a16="http://schemas.microsoft.com/office/drawing/2014/main" id="{91BC1E75-2BB9-D1DF-ABB0-A964AE927E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4425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91" name="Line 28">
            <a:extLst>
              <a:ext uri="{FF2B5EF4-FFF2-40B4-BE49-F238E27FC236}">
                <a16:creationId xmlns:a16="http://schemas.microsoft.com/office/drawing/2014/main" id="{78032E5D-4358-2443-A733-5D56B11D55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4451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92" name="Line 29">
            <a:extLst>
              <a:ext uri="{FF2B5EF4-FFF2-40B4-BE49-F238E27FC236}">
                <a16:creationId xmlns:a16="http://schemas.microsoft.com/office/drawing/2014/main" id="{4E5BEF8C-D514-CB7A-633E-F8D5376885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7244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93" name="Line 30">
            <a:extLst>
              <a:ext uri="{FF2B5EF4-FFF2-40B4-BE49-F238E27FC236}">
                <a16:creationId xmlns:a16="http://schemas.microsoft.com/office/drawing/2014/main" id="{1572BBAE-7497-E2B7-FD92-331A5ACF10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0052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94" name="Line 31">
            <a:extLst>
              <a:ext uri="{FF2B5EF4-FFF2-40B4-BE49-F238E27FC236}">
                <a16:creationId xmlns:a16="http://schemas.microsoft.com/office/drawing/2014/main" id="{C42E8776-BE3F-6A5C-FBB8-6174F75284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2845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695" name="Text Box 32">
            <a:extLst>
              <a:ext uri="{FF2B5EF4-FFF2-40B4-BE49-F238E27FC236}">
                <a16:creationId xmlns:a16="http://schemas.microsoft.com/office/drawing/2014/main" id="{CE9CA820-E216-9138-F45C-4A54854CD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113696" name="Text Box 33">
            <a:extLst>
              <a:ext uri="{FF2B5EF4-FFF2-40B4-BE49-F238E27FC236}">
                <a16:creationId xmlns:a16="http://schemas.microsoft.com/office/drawing/2014/main" id="{F3AB9D90-7513-1BD6-A8D4-471D15B91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113697" name="Text Box 34">
            <a:extLst>
              <a:ext uri="{FF2B5EF4-FFF2-40B4-BE49-F238E27FC236}">
                <a16:creationId xmlns:a16="http://schemas.microsoft.com/office/drawing/2014/main" id="{8AF2F273-4E3C-CAD5-5EDB-E263BDD7F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113698" name="Text Box 35">
            <a:extLst>
              <a:ext uri="{FF2B5EF4-FFF2-40B4-BE49-F238E27FC236}">
                <a16:creationId xmlns:a16="http://schemas.microsoft.com/office/drawing/2014/main" id="{C1F7BC6C-6213-A1DD-EBB4-94716B79C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113699" name="Line 36">
            <a:extLst>
              <a:ext uri="{FF2B5EF4-FFF2-40B4-BE49-F238E27FC236}">
                <a16:creationId xmlns:a16="http://schemas.microsoft.com/office/drawing/2014/main" id="{DE5E1321-3CB7-26FD-DA5E-F5A2A69748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0847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00" name="Line 37">
            <a:extLst>
              <a:ext uri="{FF2B5EF4-FFF2-40B4-BE49-F238E27FC236}">
                <a16:creationId xmlns:a16="http://schemas.microsoft.com/office/drawing/2014/main" id="{3B1ED08C-6659-0D5A-16FE-A88EBDF205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364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01" name="Line 38">
            <a:extLst>
              <a:ext uri="{FF2B5EF4-FFF2-40B4-BE49-F238E27FC236}">
                <a16:creationId xmlns:a16="http://schemas.microsoft.com/office/drawing/2014/main" id="{C34D360A-73EE-54B1-20C1-A8F57F5C73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02" name="Text Box 39">
            <a:extLst>
              <a:ext uri="{FF2B5EF4-FFF2-40B4-BE49-F238E27FC236}">
                <a16:creationId xmlns:a16="http://schemas.microsoft.com/office/drawing/2014/main" id="{B6D453AE-0FEE-DD4A-D25D-0588F1E41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113703" name="Text Box 40">
            <a:extLst>
              <a:ext uri="{FF2B5EF4-FFF2-40B4-BE49-F238E27FC236}">
                <a16:creationId xmlns:a16="http://schemas.microsoft.com/office/drawing/2014/main" id="{C4379CB0-AF56-B81F-148D-1B711A326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113704" name="Text Box 41">
            <a:extLst>
              <a:ext uri="{FF2B5EF4-FFF2-40B4-BE49-F238E27FC236}">
                <a16:creationId xmlns:a16="http://schemas.microsoft.com/office/drawing/2014/main" id="{93ECDD18-C8CB-7590-347E-A1CD24FAD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113705" name="Text Box 42">
            <a:extLst>
              <a:ext uri="{FF2B5EF4-FFF2-40B4-BE49-F238E27FC236}">
                <a16:creationId xmlns:a16="http://schemas.microsoft.com/office/drawing/2014/main" id="{59970A94-EAF1-90EF-644C-AC0B14FB6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113706" name="Text Box 43">
            <a:extLst>
              <a:ext uri="{FF2B5EF4-FFF2-40B4-BE49-F238E27FC236}">
                <a16:creationId xmlns:a16="http://schemas.microsoft.com/office/drawing/2014/main" id="{8E8B0313-74DE-0865-10E7-6C912B8AB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113707" name="Text Box 44">
            <a:extLst>
              <a:ext uri="{FF2B5EF4-FFF2-40B4-BE49-F238E27FC236}">
                <a16:creationId xmlns:a16="http://schemas.microsoft.com/office/drawing/2014/main" id="{2166C432-1310-A494-7D4E-CECF5B1B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7961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113708" name="Line 45">
            <a:extLst>
              <a:ext uri="{FF2B5EF4-FFF2-40B4-BE49-F238E27FC236}">
                <a16:creationId xmlns:a16="http://schemas.microsoft.com/office/drawing/2014/main" id="{E29BD3CC-A276-4DCA-539D-E58603C395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92417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09" name="Line 46">
            <a:extLst>
              <a:ext uri="{FF2B5EF4-FFF2-40B4-BE49-F238E27FC236}">
                <a16:creationId xmlns:a16="http://schemas.microsoft.com/office/drawing/2014/main" id="{0DA502C9-48A1-2F80-C776-8754D14204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5638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10" name="Line 47">
            <a:extLst>
              <a:ext uri="{FF2B5EF4-FFF2-40B4-BE49-F238E27FC236}">
                <a16:creationId xmlns:a16="http://schemas.microsoft.com/office/drawing/2014/main" id="{28D4AE48-132D-1150-554A-1CBDFC4335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205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11" name="Line 48">
            <a:extLst>
              <a:ext uri="{FF2B5EF4-FFF2-40B4-BE49-F238E27FC236}">
                <a16:creationId xmlns:a16="http://schemas.microsoft.com/office/drawing/2014/main" id="{3855F63B-B8F7-FE4C-2EED-9624E7C9FE3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12" name="Oval 49">
            <a:extLst>
              <a:ext uri="{FF2B5EF4-FFF2-40B4-BE49-F238E27FC236}">
                <a16:creationId xmlns:a16="http://schemas.microsoft.com/office/drawing/2014/main" id="{6E0484ED-9377-6667-B9E2-C4E6C2190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238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3713" name="Line 50">
            <a:extLst>
              <a:ext uri="{FF2B5EF4-FFF2-40B4-BE49-F238E27FC236}">
                <a16:creationId xmlns:a16="http://schemas.microsoft.com/office/drawing/2014/main" id="{F881B976-1235-90AD-43EC-4D8E050067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9613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14" name="Oval 51">
            <a:extLst>
              <a:ext uri="{FF2B5EF4-FFF2-40B4-BE49-F238E27FC236}">
                <a16:creationId xmlns:a16="http://schemas.microsoft.com/office/drawing/2014/main" id="{2D6B1175-E544-C12A-225E-1EF45A2F1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3715" name="Line 52">
            <a:extLst>
              <a:ext uri="{FF2B5EF4-FFF2-40B4-BE49-F238E27FC236}">
                <a16:creationId xmlns:a16="http://schemas.microsoft.com/office/drawing/2014/main" id="{B44121E4-F0C8-AD33-50AE-73FFCDFB65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16" name="Oval 53">
            <a:extLst>
              <a:ext uri="{FF2B5EF4-FFF2-40B4-BE49-F238E27FC236}">
                <a16:creationId xmlns:a16="http://schemas.microsoft.com/office/drawing/2014/main" id="{36F095B4-08C1-2DA2-9862-C573E9BC5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38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3717" name="Line 54">
            <a:extLst>
              <a:ext uri="{FF2B5EF4-FFF2-40B4-BE49-F238E27FC236}">
                <a16:creationId xmlns:a16="http://schemas.microsoft.com/office/drawing/2014/main" id="{716A3373-CD25-39E3-A9B6-0B101F6AB9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18" name="Oval 55">
            <a:extLst>
              <a:ext uri="{FF2B5EF4-FFF2-40B4-BE49-F238E27FC236}">
                <a16:creationId xmlns:a16="http://schemas.microsoft.com/office/drawing/2014/main" id="{5FE6E3A3-6523-F6CD-003B-AE64E112E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225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3719" name="Line 56">
            <a:extLst>
              <a:ext uri="{FF2B5EF4-FFF2-40B4-BE49-F238E27FC236}">
                <a16:creationId xmlns:a16="http://schemas.microsoft.com/office/drawing/2014/main" id="{661DF177-8037-0AB4-7EDD-E5CD8C2366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4437063"/>
            <a:ext cx="433387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20" name="Oval 57">
            <a:extLst>
              <a:ext uri="{FF2B5EF4-FFF2-40B4-BE49-F238E27FC236}">
                <a16:creationId xmlns:a16="http://schemas.microsoft.com/office/drawing/2014/main" id="{E3E5E342-1E42-0EE1-5CD0-DC03C327B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3721" name="Line 58">
            <a:extLst>
              <a:ext uri="{FF2B5EF4-FFF2-40B4-BE49-F238E27FC236}">
                <a16:creationId xmlns:a16="http://schemas.microsoft.com/office/drawing/2014/main" id="{E4058A29-3943-51CF-A96A-804C90FAB9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22" name="Text Box 59">
            <a:extLst>
              <a:ext uri="{FF2B5EF4-FFF2-40B4-BE49-F238E27FC236}">
                <a16:creationId xmlns:a16="http://schemas.microsoft.com/office/drawing/2014/main" id="{59D48C68-D0E2-8A0C-7E05-0F6879D43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113723" name="Oval 60">
            <a:extLst>
              <a:ext uri="{FF2B5EF4-FFF2-40B4-BE49-F238E27FC236}">
                <a16:creationId xmlns:a16="http://schemas.microsoft.com/office/drawing/2014/main" id="{32E7A195-460D-3108-1056-67F4C0A08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3724" name="Line 61">
            <a:extLst>
              <a:ext uri="{FF2B5EF4-FFF2-40B4-BE49-F238E27FC236}">
                <a16:creationId xmlns:a16="http://schemas.microsoft.com/office/drawing/2014/main" id="{7660C378-5B41-CE7E-B659-2B35CC728B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25" name="Line 62">
            <a:extLst>
              <a:ext uri="{FF2B5EF4-FFF2-40B4-BE49-F238E27FC236}">
                <a16:creationId xmlns:a16="http://schemas.microsoft.com/office/drawing/2014/main" id="{07B0DD2B-2D57-A448-8B7C-DFC19B1678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26" name="Line 63">
            <a:extLst>
              <a:ext uri="{FF2B5EF4-FFF2-40B4-BE49-F238E27FC236}">
                <a16:creationId xmlns:a16="http://schemas.microsoft.com/office/drawing/2014/main" id="{D85E4D39-4E35-32AA-B9A1-F6973A810C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27" name="Line 64">
            <a:extLst>
              <a:ext uri="{FF2B5EF4-FFF2-40B4-BE49-F238E27FC236}">
                <a16:creationId xmlns:a16="http://schemas.microsoft.com/office/drawing/2014/main" id="{05029E98-1D5F-8752-F6BA-AD1F8611BA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28" name="Text Box 65">
            <a:extLst>
              <a:ext uri="{FF2B5EF4-FFF2-40B4-BE49-F238E27FC236}">
                <a16:creationId xmlns:a16="http://schemas.microsoft.com/office/drawing/2014/main" id="{6C8E50B5-03DB-3951-FDD1-A42826E46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Kvartilsættet:</a:t>
            </a:r>
          </a:p>
        </p:txBody>
      </p:sp>
      <p:sp>
        <p:nvSpPr>
          <p:cNvPr id="113729" name="Text Box 66">
            <a:extLst>
              <a:ext uri="{FF2B5EF4-FFF2-40B4-BE49-F238E27FC236}">
                <a16:creationId xmlns:a16="http://schemas.microsoft.com/office/drawing/2014/main" id="{4F29B286-ECDA-676D-2CCE-9CF7F7EB0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2250" cy="1928812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Kvartilsættet </a:t>
            </a:r>
            <a:r>
              <a:rPr lang="da-DK" altLang="da-DK" sz="1600">
                <a:latin typeface="Verdana" panose="020B0604030504040204" pitchFamily="34" charset="0"/>
              </a:rPr>
              <a:t>findes ud for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25% (1. kvartil/nedre kvartil),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50% (2. kvartil/medianen) og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75% (3. kvartil/øvre kvartil)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 b="1">
                <a:latin typeface="Verdana" panose="020B0604030504040204" pitchFamily="34" charset="0"/>
              </a:rPr>
              <a:t>Nedre kvartil</a:t>
            </a:r>
            <a:r>
              <a:rPr lang="da-DK" altLang="da-DK" sz="1600">
                <a:latin typeface="Verdana" panose="020B0604030504040204" pitchFamily="34" charset="0"/>
              </a:rPr>
              <a:t> = 167</a:t>
            </a:r>
          </a:p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Medianen</a:t>
            </a:r>
            <a:r>
              <a:rPr lang="da-DK" altLang="da-DK" sz="1600">
                <a:latin typeface="Verdana" panose="020B0604030504040204" pitchFamily="34" charset="0"/>
              </a:rPr>
              <a:t> = 173</a:t>
            </a:r>
          </a:p>
          <a:p>
            <a:pPr eaLnBrk="1" hangingPunct="1"/>
            <a:r>
              <a:rPr lang="da-DK" altLang="da-DK" sz="1600" b="1">
                <a:latin typeface="Verdana" panose="020B0604030504040204" pitchFamily="34" charset="0"/>
              </a:rPr>
              <a:t>Øvre kvartil</a:t>
            </a:r>
            <a:r>
              <a:rPr lang="da-DK" altLang="da-DK" sz="1600">
                <a:latin typeface="Verdana" panose="020B0604030504040204" pitchFamily="34" charset="0"/>
              </a:rPr>
              <a:t> = 179</a:t>
            </a:r>
          </a:p>
        </p:txBody>
      </p:sp>
      <p:sp>
        <p:nvSpPr>
          <p:cNvPr id="113730" name="Line 67">
            <a:extLst>
              <a:ext uri="{FF2B5EF4-FFF2-40B4-BE49-F238E27FC236}">
                <a16:creationId xmlns:a16="http://schemas.microsoft.com/office/drawing/2014/main" id="{7E00302D-A557-6BF5-1A17-F54B6353071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868863"/>
            <a:ext cx="21605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31" name="Line 68">
            <a:extLst>
              <a:ext uri="{FF2B5EF4-FFF2-40B4-BE49-F238E27FC236}">
                <a16:creationId xmlns:a16="http://schemas.microsoft.com/office/drawing/2014/main" id="{30A63E0B-9782-6322-7C81-04834493E8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005263"/>
            <a:ext cx="26638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32" name="Line 69">
            <a:extLst>
              <a:ext uri="{FF2B5EF4-FFF2-40B4-BE49-F238E27FC236}">
                <a16:creationId xmlns:a16="http://schemas.microsoft.com/office/drawing/2014/main" id="{B2E17AE8-B9EA-FE4D-D409-BD8065200A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87450" y="3113088"/>
            <a:ext cx="32400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33" name="Text Box 70">
            <a:extLst>
              <a:ext uri="{FF2B5EF4-FFF2-40B4-BE49-F238E27FC236}">
                <a16:creationId xmlns:a16="http://schemas.microsoft.com/office/drawing/2014/main" id="{C276EEEC-6362-033F-C10D-5E1F31C9D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4702175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25%</a:t>
            </a:r>
          </a:p>
        </p:txBody>
      </p:sp>
      <p:sp>
        <p:nvSpPr>
          <p:cNvPr id="113734" name="Text Box 71">
            <a:extLst>
              <a:ext uri="{FF2B5EF4-FFF2-40B4-BE49-F238E27FC236}">
                <a16:creationId xmlns:a16="http://schemas.microsoft.com/office/drawing/2014/main" id="{FAF9F723-73FC-29DE-121E-4F5F40BF9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3822700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50%</a:t>
            </a:r>
          </a:p>
        </p:txBody>
      </p:sp>
      <p:sp>
        <p:nvSpPr>
          <p:cNvPr id="113735" name="Text Box 72">
            <a:extLst>
              <a:ext uri="{FF2B5EF4-FFF2-40B4-BE49-F238E27FC236}">
                <a16:creationId xmlns:a16="http://schemas.microsoft.com/office/drawing/2014/main" id="{CE4263F0-3BD8-578C-1ED3-B71C8818A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2935288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75%</a:t>
            </a:r>
          </a:p>
        </p:txBody>
      </p:sp>
      <p:sp>
        <p:nvSpPr>
          <p:cNvPr id="113736" name="Line 73">
            <a:extLst>
              <a:ext uri="{FF2B5EF4-FFF2-40B4-BE49-F238E27FC236}">
                <a16:creationId xmlns:a16="http://schemas.microsoft.com/office/drawing/2014/main" id="{5305999D-7521-C236-CE74-BF81BF91C3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6938" y="5013325"/>
            <a:ext cx="0" cy="7207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37" name="Line 74">
            <a:extLst>
              <a:ext uri="{FF2B5EF4-FFF2-40B4-BE49-F238E27FC236}">
                <a16:creationId xmlns:a16="http://schemas.microsoft.com/office/drawing/2014/main" id="{1DB82FF3-B393-94CB-4AA6-E759E8EE01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6525" y="4149725"/>
            <a:ext cx="0" cy="15843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3738" name="Line 75">
            <a:extLst>
              <a:ext uri="{FF2B5EF4-FFF2-40B4-BE49-F238E27FC236}">
                <a16:creationId xmlns:a16="http://schemas.microsoft.com/office/drawing/2014/main" id="{D96D2969-CF44-F242-BA9F-8392D19F82F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4213" y="3213100"/>
            <a:ext cx="0" cy="25209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8ED38311-DD82-143C-92E7-06EC78FF7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Hvordan laves deskriptorerne?</a:t>
            </a:r>
          </a:p>
        </p:txBody>
      </p:sp>
      <p:sp>
        <p:nvSpPr>
          <p:cNvPr id="114691" name="Line 3">
            <a:extLst>
              <a:ext uri="{FF2B5EF4-FFF2-40B4-BE49-F238E27FC236}">
                <a16:creationId xmlns:a16="http://schemas.microsoft.com/office/drawing/2014/main" id="{835B0CB8-044D-DAE5-7906-FB59521E88C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805488"/>
            <a:ext cx="5472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692" name="Line 4">
            <a:extLst>
              <a:ext uri="{FF2B5EF4-FFF2-40B4-BE49-F238E27FC236}">
                <a16:creationId xmlns:a16="http://schemas.microsoft.com/office/drawing/2014/main" id="{E4644042-538B-4B24-ED00-CB1A73356F0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693" name="Line 5">
            <a:extLst>
              <a:ext uri="{FF2B5EF4-FFF2-40B4-BE49-F238E27FC236}">
                <a16:creationId xmlns:a16="http://schemas.microsoft.com/office/drawing/2014/main" id="{64F6F73F-2C5E-E1C1-819E-F935306554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694" name="Line 6">
            <a:extLst>
              <a:ext uri="{FF2B5EF4-FFF2-40B4-BE49-F238E27FC236}">
                <a16:creationId xmlns:a16="http://schemas.microsoft.com/office/drawing/2014/main" id="{29FDBDB1-DD11-4BE9-9317-879EE639A0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30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695" name="Line 7">
            <a:extLst>
              <a:ext uri="{FF2B5EF4-FFF2-40B4-BE49-F238E27FC236}">
                <a16:creationId xmlns:a16="http://schemas.microsoft.com/office/drawing/2014/main" id="{E179E492-870A-684D-365E-3B2B6807B6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48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696" name="Line 8">
            <a:extLst>
              <a:ext uri="{FF2B5EF4-FFF2-40B4-BE49-F238E27FC236}">
                <a16:creationId xmlns:a16="http://schemas.microsoft.com/office/drawing/2014/main" id="{29AA3256-2680-290A-07DF-6CE7ED409E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697" name="Line 9">
            <a:extLst>
              <a:ext uri="{FF2B5EF4-FFF2-40B4-BE49-F238E27FC236}">
                <a16:creationId xmlns:a16="http://schemas.microsoft.com/office/drawing/2014/main" id="{86D773BC-D4BF-1F3C-D6A9-B83671DF70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698" name="Line 10">
            <a:extLst>
              <a:ext uri="{FF2B5EF4-FFF2-40B4-BE49-F238E27FC236}">
                <a16:creationId xmlns:a16="http://schemas.microsoft.com/office/drawing/2014/main" id="{FF0EA925-90AC-F681-B1DA-2A9B0A0428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699" name="Text Box 11">
            <a:extLst>
              <a:ext uri="{FF2B5EF4-FFF2-40B4-BE49-F238E27FC236}">
                <a16:creationId xmlns:a16="http://schemas.microsoft.com/office/drawing/2014/main" id="{96977D3D-025C-FCCA-BB07-C0729B8F8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00" y="5805488"/>
            <a:ext cx="334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x</a:t>
            </a:r>
          </a:p>
        </p:txBody>
      </p:sp>
      <p:sp>
        <p:nvSpPr>
          <p:cNvPr id="114700" name="Text Box 13">
            <a:extLst>
              <a:ext uri="{FF2B5EF4-FFF2-40B4-BE49-F238E27FC236}">
                <a16:creationId xmlns:a16="http://schemas.microsoft.com/office/drawing/2014/main" id="{B17F500F-6440-2F0D-02C4-75D5E99D486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98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155</a:t>
            </a:r>
          </a:p>
        </p:txBody>
      </p:sp>
      <p:sp>
        <p:nvSpPr>
          <p:cNvPr id="114701" name="Text Box 14">
            <a:extLst>
              <a:ext uri="{FF2B5EF4-FFF2-40B4-BE49-F238E27FC236}">
                <a16:creationId xmlns:a16="http://schemas.microsoft.com/office/drawing/2014/main" id="{92A1217B-A4E6-956D-766C-0D7982C6023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9622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165</a:t>
            </a:r>
          </a:p>
        </p:txBody>
      </p:sp>
      <p:sp>
        <p:nvSpPr>
          <p:cNvPr id="114702" name="Text Box 15">
            <a:extLst>
              <a:ext uri="{FF2B5EF4-FFF2-40B4-BE49-F238E27FC236}">
                <a16:creationId xmlns:a16="http://schemas.microsoft.com/office/drawing/2014/main" id="{C225AA71-0436-9504-BE58-42E48D6C48F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5304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160</a:t>
            </a:r>
          </a:p>
        </p:txBody>
      </p:sp>
      <p:sp>
        <p:nvSpPr>
          <p:cNvPr id="114703" name="Text Box 16">
            <a:extLst>
              <a:ext uri="{FF2B5EF4-FFF2-40B4-BE49-F238E27FC236}">
                <a16:creationId xmlns:a16="http://schemas.microsoft.com/office/drawing/2014/main" id="{876CE653-B304-AC11-8FF2-D85DAB0F076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3940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170</a:t>
            </a:r>
          </a:p>
        </p:txBody>
      </p:sp>
      <p:sp>
        <p:nvSpPr>
          <p:cNvPr id="114704" name="Text Box 17">
            <a:extLst>
              <a:ext uri="{FF2B5EF4-FFF2-40B4-BE49-F238E27FC236}">
                <a16:creationId xmlns:a16="http://schemas.microsoft.com/office/drawing/2014/main" id="{95E51E95-A05C-B4AA-A628-17A93FD6836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8258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175</a:t>
            </a:r>
          </a:p>
        </p:txBody>
      </p:sp>
      <p:sp>
        <p:nvSpPr>
          <p:cNvPr id="114705" name="Line 18">
            <a:extLst>
              <a:ext uri="{FF2B5EF4-FFF2-40B4-BE49-F238E27FC236}">
                <a16:creationId xmlns:a16="http://schemas.microsoft.com/office/drawing/2014/main" id="{C05C34FA-C69F-12C3-A36A-951F1E234F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35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06" name="Line 19">
            <a:extLst>
              <a:ext uri="{FF2B5EF4-FFF2-40B4-BE49-F238E27FC236}">
                <a16:creationId xmlns:a16="http://schemas.microsoft.com/office/drawing/2014/main" id="{448935D8-9A8F-EA2F-3339-0D835BCB04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53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07" name="Text Box 20">
            <a:extLst>
              <a:ext uri="{FF2B5EF4-FFF2-40B4-BE49-F238E27FC236}">
                <a16:creationId xmlns:a16="http://schemas.microsoft.com/office/drawing/2014/main" id="{84756106-7223-EC90-EECE-657D02B8672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546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195</a:t>
            </a:r>
          </a:p>
        </p:txBody>
      </p:sp>
      <p:sp>
        <p:nvSpPr>
          <p:cNvPr id="114708" name="Text Box 21">
            <a:extLst>
              <a:ext uri="{FF2B5EF4-FFF2-40B4-BE49-F238E27FC236}">
                <a16:creationId xmlns:a16="http://schemas.microsoft.com/office/drawing/2014/main" id="{5C8F5C2A-BAE9-F838-2953-1FED43E32CC8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691063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185</a:t>
            </a:r>
          </a:p>
        </p:txBody>
      </p:sp>
      <p:sp>
        <p:nvSpPr>
          <p:cNvPr id="114709" name="Text Box 22">
            <a:extLst>
              <a:ext uri="{FF2B5EF4-FFF2-40B4-BE49-F238E27FC236}">
                <a16:creationId xmlns:a16="http://schemas.microsoft.com/office/drawing/2014/main" id="{6CE6E71A-FF58-4C70-8E6B-46CF229B2ED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257675" y="5989638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180</a:t>
            </a:r>
          </a:p>
        </p:txBody>
      </p:sp>
      <p:sp>
        <p:nvSpPr>
          <p:cNvPr id="114710" name="Text Box 23">
            <a:extLst>
              <a:ext uri="{FF2B5EF4-FFF2-40B4-BE49-F238E27FC236}">
                <a16:creationId xmlns:a16="http://schemas.microsoft.com/office/drawing/2014/main" id="{8FDB69C5-05D6-A61D-97B7-3F4D548F986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122863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190</a:t>
            </a:r>
          </a:p>
        </p:txBody>
      </p:sp>
      <p:sp>
        <p:nvSpPr>
          <p:cNvPr id="114711" name="Line 24">
            <a:extLst>
              <a:ext uri="{FF2B5EF4-FFF2-40B4-BE49-F238E27FC236}">
                <a16:creationId xmlns:a16="http://schemas.microsoft.com/office/drawing/2014/main" id="{C16E6DAC-6B8E-9C52-761A-12B78F22D7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12" name="Line 25">
            <a:extLst>
              <a:ext uri="{FF2B5EF4-FFF2-40B4-BE49-F238E27FC236}">
                <a16:creationId xmlns:a16="http://schemas.microsoft.com/office/drawing/2014/main" id="{D8BC0C02-EF01-EBD6-3997-D85BA2DBCC3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58102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13" name="Text Box 26">
            <a:extLst>
              <a:ext uri="{FF2B5EF4-FFF2-40B4-BE49-F238E27FC236}">
                <a16:creationId xmlns:a16="http://schemas.microsoft.com/office/drawing/2014/main" id="{9EE4AF45-6FC3-C70A-AAF9-6FE432FD411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666875" y="5991225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>
                <a:latin typeface="Verdana" panose="020B0604030504040204" pitchFamily="34" charset="0"/>
              </a:rPr>
              <a:t>150</a:t>
            </a:r>
          </a:p>
        </p:txBody>
      </p:sp>
      <p:sp>
        <p:nvSpPr>
          <p:cNvPr id="114714" name="Line 27">
            <a:extLst>
              <a:ext uri="{FF2B5EF4-FFF2-40B4-BE49-F238E27FC236}">
                <a16:creationId xmlns:a16="http://schemas.microsoft.com/office/drawing/2014/main" id="{E5BD0BF5-44B9-5E82-2201-68EBF27BD5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4425" y="1989138"/>
            <a:ext cx="0" cy="4103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15" name="Line 28">
            <a:extLst>
              <a:ext uri="{FF2B5EF4-FFF2-40B4-BE49-F238E27FC236}">
                <a16:creationId xmlns:a16="http://schemas.microsoft.com/office/drawing/2014/main" id="{6BCF3060-8D9A-AE0C-65A9-8B2665A8DB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4451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16" name="Line 29">
            <a:extLst>
              <a:ext uri="{FF2B5EF4-FFF2-40B4-BE49-F238E27FC236}">
                <a16:creationId xmlns:a16="http://schemas.microsoft.com/office/drawing/2014/main" id="{C54F38E6-BEF9-65AB-E242-612CD73787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7244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17" name="Line 30">
            <a:extLst>
              <a:ext uri="{FF2B5EF4-FFF2-40B4-BE49-F238E27FC236}">
                <a16:creationId xmlns:a16="http://schemas.microsoft.com/office/drawing/2014/main" id="{59FE4D27-5DCD-AD70-CDD2-D0B51CEAC2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0052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18" name="Line 31">
            <a:extLst>
              <a:ext uri="{FF2B5EF4-FFF2-40B4-BE49-F238E27FC236}">
                <a16:creationId xmlns:a16="http://schemas.microsoft.com/office/drawing/2014/main" id="{21B34F21-0846-568C-AE46-00F826311F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2845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19" name="Text Box 32">
            <a:extLst>
              <a:ext uri="{FF2B5EF4-FFF2-40B4-BE49-F238E27FC236}">
                <a16:creationId xmlns:a16="http://schemas.microsoft.com/office/drawing/2014/main" id="{9A1627E5-DCDD-5903-A787-AC2A7EF50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52419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</a:t>
            </a:r>
          </a:p>
        </p:txBody>
      </p:sp>
      <p:sp>
        <p:nvSpPr>
          <p:cNvPr id="114720" name="Text Box 33">
            <a:extLst>
              <a:ext uri="{FF2B5EF4-FFF2-40B4-BE49-F238E27FC236}">
                <a16:creationId xmlns:a16="http://schemas.microsoft.com/office/drawing/2014/main" id="{A6E5B9D5-A0CD-E44B-058D-DA7A9488A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8688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20</a:t>
            </a:r>
          </a:p>
        </p:txBody>
      </p:sp>
      <p:sp>
        <p:nvSpPr>
          <p:cNvPr id="114721" name="Text Box 34">
            <a:extLst>
              <a:ext uri="{FF2B5EF4-FFF2-40B4-BE49-F238E27FC236}">
                <a16:creationId xmlns:a16="http://schemas.microsoft.com/office/drawing/2014/main" id="{A7056132-276C-7135-9FBB-8FD142CD5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5212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30</a:t>
            </a:r>
          </a:p>
        </p:txBody>
      </p:sp>
      <p:sp>
        <p:nvSpPr>
          <p:cNvPr id="114722" name="Text Box 35">
            <a:extLst>
              <a:ext uri="{FF2B5EF4-FFF2-40B4-BE49-F238E27FC236}">
                <a16:creationId xmlns:a16="http://schemas.microsoft.com/office/drawing/2014/main" id="{1A395E1A-179C-871E-F468-BDE41A298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41608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40</a:t>
            </a:r>
          </a:p>
        </p:txBody>
      </p:sp>
      <p:sp>
        <p:nvSpPr>
          <p:cNvPr id="114723" name="Line 36">
            <a:extLst>
              <a:ext uri="{FF2B5EF4-FFF2-40B4-BE49-F238E27FC236}">
                <a16:creationId xmlns:a16="http://schemas.microsoft.com/office/drawing/2014/main" id="{111DE03A-B283-AFA3-D774-5A26D16E2A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0847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24" name="Line 37">
            <a:extLst>
              <a:ext uri="{FF2B5EF4-FFF2-40B4-BE49-F238E27FC236}">
                <a16:creationId xmlns:a16="http://schemas.microsoft.com/office/drawing/2014/main" id="{2F336402-5897-0C6B-1F53-66D84C5C35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364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25" name="Line 38">
            <a:extLst>
              <a:ext uri="{FF2B5EF4-FFF2-40B4-BE49-F238E27FC236}">
                <a16:creationId xmlns:a16="http://schemas.microsoft.com/office/drawing/2014/main" id="{6C37E553-9A38-48AE-33E1-FC1D6A1AE9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26" name="Text Box 39">
            <a:extLst>
              <a:ext uri="{FF2B5EF4-FFF2-40B4-BE49-F238E27FC236}">
                <a16:creationId xmlns:a16="http://schemas.microsoft.com/office/drawing/2014/main" id="{9A793DD7-D1C4-BE2B-9F00-EEB541277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8004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50</a:t>
            </a:r>
          </a:p>
        </p:txBody>
      </p:sp>
      <p:sp>
        <p:nvSpPr>
          <p:cNvPr id="114727" name="Text Box 40">
            <a:extLst>
              <a:ext uri="{FF2B5EF4-FFF2-40B4-BE49-F238E27FC236}">
                <a16:creationId xmlns:a16="http://schemas.microsoft.com/office/drawing/2014/main" id="{A856BF80-B964-D998-A7C0-98251EEE0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42900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60</a:t>
            </a:r>
          </a:p>
        </p:txBody>
      </p:sp>
      <p:sp>
        <p:nvSpPr>
          <p:cNvPr id="114728" name="Text Box 41">
            <a:extLst>
              <a:ext uri="{FF2B5EF4-FFF2-40B4-BE49-F238E27FC236}">
                <a16:creationId xmlns:a16="http://schemas.microsoft.com/office/drawing/2014/main" id="{85B23EE5-C042-20B4-7BD7-571971292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3078163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70</a:t>
            </a:r>
          </a:p>
        </p:txBody>
      </p:sp>
      <p:sp>
        <p:nvSpPr>
          <p:cNvPr id="114729" name="Text Box 42">
            <a:extLst>
              <a:ext uri="{FF2B5EF4-FFF2-40B4-BE49-F238E27FC236}">
                <a16:creationId xmlns:a16="http://schemas.microsoft.com/office/drawing/2014/main" id="{099D356F-EE55-D596-BC92-2915D298E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7130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80</a:t>
            </a:r>
          </a:p>
        </p:txBody>
      </p:sp>
      <p:sp>
        <p:nvSpPr>
          <p:cNvPr id="114730" name="Text Box 43">
            <a:extLst>
              <a:ext uri="{FF2B5EF4-FFF2-40B4-BE49-F238E27FC236}">
                <a16:creationId xmlns:a16="http://schemas.microsoft.com/office/drawing/2014/main" id="{0911499E-3986-DA9A-D35B-8CEE50A46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2339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90</a:t>
            </a:r>
          </a:p>
        </p:txBody>
      </p:sp>
      <p:sp>
        <p:nvSpPr>
          <p:cNvPr id="114731" name="Text Box 44">
            <a:extLst>
              <a:ext uri="{FF2B5EF4-FFF2-40B4-BE49-F238E27FC236}">
                <a16:creationId xmlns:a16="http://schemas.microsoft.com/office/drawing/2014/main" id="{18180C2F-D935-A0E5-9263-9A7C207D6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79613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000"/>
              <a:t>100</a:t>
            </a:r>
          </a:p>
        </p:txBody>
      </p:sp>
      <p:sp>
        <p:nvSpPr>
          <p:cNvPr id="114732" name="Line 45">
            <a:extLst>
              <a:ext uri="{FF2B5EF4-FFF2-40B4-BE49-F238E27FC236}">
                <a16:creationId xmlns:a16="http://schemas.microsoft.com/office/drawing/2014/main" id="{96E4EC64-C536-B337-9473-613F78E401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92417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33" name="Line 46">
            <a:extLst>
              <a:ext uri="{FF2B5EF4-FFF2-40B4-BE49-F238E27FC236}">
                <a16:creationId xmlns:a16="http://schemas.microsoft.com/office/drawing/2014/main" id="{31357C12-66F2-B7E7-1A3D-8D6B699244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5638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34" name="Line 47">
            <a:extLst>
              <a:ext uri="{FF2B5EF4-FFF2-40B4-BE49-F238E27FC236}">
                <a16:creationId xmlns:a16="http://schemas.microsoft.com/office/drawing/2014/main" id="{36423713-5756-814D-E0A6-6624FAAEBD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205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35" name="Line 48">
            <a:extLst>
              <a:ext uri="{FF2B5EF4-FFF2-40B4-BE49-F238E27FC236}">
                <a16:creationId xmlns:a16="http://schemas.microsoft.com/office/drawing/2014/main" id="{01EF13BF-53D3-9F60-E6A4-4C80736709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5805488"/>
            <a:ext cx="863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36" name="Oval 49">
            <a:extLst>
              <a:ext uri="{FF2B5EF4-FFF2-40B4-BE49-F238E27FC236}">
                <a16:creationId xmlns:a16="http://schemas.microsoft.com/office/drawing/2014/main" id="{390E9605-2039-8924-3E2A-A965319B8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8238" y="5661025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4737" name="Line 50">
            <a:extLst>
              <a:ext uri="{FF2B5EF4-FFF2-40B4-BE49-F238E27FC236}">
                <a16:creationId xmlns:a16="http://schemas.microsoft.com/office/drawing/2014/main" id="{B48EB349-C733-9133-8864-3586D04091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79613" y="5661025"/>
            <a:ext cx="431800" cy="1444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38" name="Oval 51">
            <a:extLst>
              <a:ext uri="{FF2B5EF4-FFF2-40B4-BE49-F238E27FC236}">
                <a16:creationId xmlns:a16="http://schemas.microsoft.com/office/drawing/2014/main" id="{C588D5EB-F6B9-5127-4A46-77B19699A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55165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4739" name="Line 52">
            <a:extLst>
              <a:ext uri="{FF2B5EF4-FFF2-40B4-BE49-F238E27FC236}">
                <a16:creationId xmlns:a16="http://schemas.microsoft.com/office/drawing/2014/main" id="{560DB2E6-43DA-A42D-5EDE-7F13FA0D9F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5516563"/>
            <a:ext cx="431800" cy="1444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40" name="Oval 53">
            <a:extLst>
              <a:ext uri="{FF2B5EF4-FFF2-40B4-BE49-F238E27FC236}">
                <a16:creationId xmlns:a16="http://schemas.microsoft.com/office/drawing/2014/main" id="{7356A06A-1046-4F26-943B-246D43D58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38" y="515778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4741" name="Line 54">
            <a:extLst>
              <a:ext uri="{FF2B5EF4-FFF2-40B4-BE49-F238E27FC236}">
                <a16:creationId xmlns:a16="http://schemas.microsoft.com/office/drawing/2014/main" id="{BFF5323C-3D9A-8BE1-B7E1-45A77A2157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3213" y="5157788"/>
            <a:ext cx="431800" cy="3587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42" name="Oval 55">
            <a:extLst>
              <a:ext uri="{FF2B5EF4-FFF2-40B4-BE49-F238E27FC236}">
                <a16:creationId xmlns:a16="http://schemas.microsoft.com/office/drawing/2014/main" id="{36365297-77C7-420D-8041-4B66039A8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225" y="4437063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4743" name="Line 56">
            <a:extLst>
              <a:ext uri="{FF2B5EF4-FFF2-40B4-BE49-F238E27FC236}">
                <a16:creationId xmlns:a16="http://schemas.microsoft.com/office/drawing/2014/main" id="{9CB7DFBB-5666-DBA5-DBC8-ACD3D59EF2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4437063"/>
            <a:ext cx="433387" cy="7207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44" name="Oval 57">
            <a:extLst>
              <a:ext uri="{FF2B5EF4-FFF2-40B4-BE49-F238E27FC236}">
                <a16:creationId xmlns:a16="http://schemas.microsoft.com/office/drawing/2014/main" id="{EDEE68AB-6D72-5124-5A2F-BE014B7C4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025" y="3644900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4745" name="Line 58">
            <a:extLst>
              <a:ext uri="{FF2B5EF4-FFF2-40B4-BE49-F238E27FC236}">
                <a16:creationId xmlns:a16="http://schemas.microsoft.com/office/drawing/2014/main" id="{63C236D5-004F-E332-8B05-DF8EAEDAB1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3644900"/>
            <a:ext cx="431800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46" name="Text Box 59">
            <a:extLst>
              <a:ext uri="{FF2B5EF4-FFF2-40B4-BE49-F238E27FC236}">
                <a16:creationId xmlns:a16="http://schemas.microsoft.com/office/drawing/2014/main" id="{0479F18B-51C5-CEFB-C138-3555FDA4A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196975"/>
            <a:ext cx="1387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400">
                <a:latin typeface="Verdana" panose="020B0604030504040204" pitchFamily="34" charset="0"/>
              </a:rPr>
              <a:t>Kumuleret Interval-frekvens</a:t>
            </a:r>
          </a:p>
        </p:txBody>
      </p:sp>
      <p:sp>
        <p:nvSpPr>
          <p:cNvPr id="114747" name="Oval 60">
            <a:extLst>
              <a:ext uri="{FF2B5EF4-FFF2-40B4-BE49-F238E27FC236}">
                <a16:creationId xmlns:a16="http://schemas.microsoft.com/office/drawing/2014/main" id="{6A775F86-DAC9-8255-25AA-E6A778212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2205038"/>
            <a:ext cx="3175" cy="3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4748" name="Line 61">
            <a:extLst>
              <a:ext uri="{FF2B5EF4-FFF2-40B4-BE49-F238E27FC236}">
                <a16:creationId xmlns:a16="http://schemas.microsoft.com/office/drawing/2014/main" id="{AF486472-3A7D-6ED8-CD40-D193387265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2997200"/>
            <a:ext cx="4318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49" name="Line 62">
            <a:extLst>
              <a:ext uri="{FF2B5EF4-FFF2-40B4-BE49-F238E27FC236}">
                <a16:creationId xmlns:a16="http://schemas.microsoft.com/office/drawing/2014/main" id="{3F315E85-7FD4-DC43-23F0-D53FB166B5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565400"/>
            <a:ext cx="431800" cy="431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50" name="Line 63">
            <a:extLst>
              <a:ext uri="{FF2B5EF4-FFF2-40B4-BE49-F238E27FC236}">
                <a16:creationId xmlns:a16="http://schemas.microsoft.com/office/drawing/2014/main" id="{274BBE50-C757-EBEE-9220-2ADD1908A4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492375"/>
            <a:ext cx="431800" cy="730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51" name="Line 64">
            <a:extLst>
              <a:ext uri="{FF2B5EF4-FFF2-40B4-BE49-F238E27FC236}">
                <a16:creationId xmlns:a16="http://schemas.microsoft.com/office/drawing/2014/main" id="{E92F4840-03A3-E1BB-CC0A-BEEFA1213C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2205038"/>
            <a:ext cx="431800" cy="2873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52" name="Text Box 65">
            <a:extLst>
              <a:ext uri="{FF2B5EF4-FFF2-40B4-BE49-F238E27FC236}">
                <a16:creationId xmlns:a16="http://schemas.microsoft.com/office/drawing/2014/main" id="{D2737195-F3DB-5018-0CB2-55C21C12A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441575"/>
            <a:ext cx="4033837" cy="339725"/>
          </a:xfrm>
          <a:prstGeom prst="rect">
            <a:avLst/>
          </a:prstGeom>
          <a:solidFill>
            <a:srgbClr val="60EB3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Kvartilsættet:</a:t>
            </a:r>
          </a:p>
        </p:txBody>
      </p:sp>
      <p:sp>
        <p:nvSpPr>
          <p:cNvPr id="114753" name="Text Box 66">
            <a:extLst>
              <a:ext uri="{FF2B5EF4-FFF2-40B4-BE49-F238E27FC236}">
                <a16:creationId xmlns:a16="http://schemas.microsoft.com/office/drawing/2014/main" id="{D58DB347-45A6-A613-1777-276D0E602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52738"/>
            <a:ext cx="4032250" cy="1439862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 b="1" dirty="0">
                <a:latin typeface="Verdana" panose="020B0604030504040204" pitchFamily="34" charset="0"/>
              </a:rPr>
              <a:t>Kvartilsættet </a:t>
            </a:r>
            <a:r>
              <a:rPr lang="da-DK" altLang="da-DK" sz="1600" dirty="0">
                <a:latin typeface="Verdana" panose="020B0604030504040204" pitchFamily="34" charset="0"/>
              </a:rPr>
              <a:t>findes ud for</a:t>
            </a:r>
          </a:p>
          <a:p>
            <a:pPr eaLnBrk="1" hangingPunct="1"/>
            <a:r>
              <a:rPr lang="da-DK" altLang="da-DK" sz="1600" dirty="0">
                <a:latin typeface="Verdana" panose="020B0604030504040204" pitchFamily="34" charset="0"/>
              </a:rPr>
              <a:t>25% (1. kvartil/nedre kvartil),</a:t>
            </a:r>
          </a:p>
          <a:p>
            <a:pPr eaLnBrk="1" hangingPunct="1"/>
            <a:r>
              <a:rPr lang="da-DK" altLang="da-DK" sz="1600" dirty="0">
                <a:latin typeface="Verdana" panose="020B0604030504040204" pitchFamily="34" charset="0"/>
              </a:rPr>
              <a:t>50% (2. kvartil/medianen) og</a:t>
            </a:r>
          </a:p>
          <a:p>
            <a:pPr eaLnBrk="1" hangingPunct="1"/>
            <a:r>
              <a:rPr lang="da-DK" altLang="da-DK" sz="1600" dirty="0">
                <a:latin typeface="Verdana" panose="020B0604030504040204" pitchFamily="34" charset="0"/>
              </a:rPr>
              <a:t>75% (3. kvartil/øvre kvartil)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 b="1" dirty="0">
                <a:latin typeface="Verdana" panose="020B0604030504040204" pitchFamily="34" charset="0"/>
              </a:rPr>
              <a:t>Kvartilsættet</a:t>
            </a:r>
            <a:r>
              <a:rPr lang="da-DK" altLang="da-DK" sz="1600" dirty="0">
                <a:latin typeface="Verdana" panose="020B0604030504040204" pitchFamily="34" charset="0"/>
              </a:rPr>
              <a:t> er (167,173,179)</a:t>
            </a:r>
          </a:p>
        </p:txBody>
      </p:sp>
      <p:sp>
        <p:nvSpPr>
          <p:cNvPr id="114754" name="Line 67">
            <a:extLst>
              <a:ext uri="{FF2B5EF4-FFF2-40B4-BE49-F238E27FC236}">
                <a16:creationId xmlns:a16="http://schemas.microsoft.com/office/drawing/2014/main" id="{D8F61DFB-5101-B640-561B-9AF602C59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868863"/>
            <a:ext cx="21605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55" name="Line 68">
            <a:extLst>
              <a:ext uri="{FF2B5EF4-FFF2-40B4-BE49-F238E27FC236}">
                <a16:creationId xmlns:a16="http://schemas.microsoft.com/office/drawing/2014/main" id="{7A7C3744-60B7-1FFC-8826-B5FEC6D0E2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450" y="4005263"/>
            <a:ext cx="26638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56" name="Line 69">
            <a:extLst>
              <a:ext uri="{FF2B5EF4-FFF2-40B4-BE49-F238E27FC236}">
                <a16:creationId xmlns:a16="http://schemas.microsoft.com/office/drawing/2014/main" id="{AC81457D-4CD7-D48E-FE67-906D07EFA6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87450" y="3113088"/>
            <a:ext cx="32400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57" name="Text Box 70">
            <a:extLst>
              <a:ext uri="{FF2B5EF4-FFF2-40B4-BE49-F238E27FC236}">
                <a16:creationId xmlns:a16="http://schemas.microsoft.com/office/drawing/2014/main" id="{BA697609-4E72-43DE-CD12-3B6C42F52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4702175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25%</a:t>
            </a:r>
          </a:p>
        </p:txBody>
      </p:sp>
      <p:sp>
        <p:nvSpPr>
          <p:cNvPr id="114758" name="Text Box 71">
            <a:extLst>
              <a:ext uri="{FF2B5EF4-FFF2-40B4-BE49-F238E27FC236}">
                <a16:creationId xmlns:a16="http://schemas.microsoft.com/office/drawing/2014/main" id="{D305128E-9CAE-03AA-ACAD-557508A75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3822700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50%</a:t>
            </a:r>
          </a:p>
        </p:txBody>
      </p:sp>
      <p:sp>
        <p:nvSpPr>
          <p:cNvPr id="114759" name="Text Box 72">
            <a:extLst>
              <a:ext uri="{FF2B5EF4-FFF2-40B4-BE49-F238E27FC236}">
                <a16:creationId xmlns:a16="http://schemas.microsoft.com/office/drawing/2014/main" id="{E1541DE4-8C9C-9ED4-2B55-F804E21EC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2935288"/>
            <a:ext cx="660400" cy="336550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1600">
                <a:solidFill>
                  <a:schemeClr val="bg1"/>
                </a:solidFill>
                <a:latin typeface="Verdana" panose="020B0604030504040204" pitchFamily="34" charset="0"/>
              </a:rPr>
              <a:t>75%</a:t>
            </a:r>
          </a:p>
        </p:txBody>
      </p:sp>
      <p:sp>
        <p:nvSpPr>
          <p:cNvPr id="114760" name="Line 73">
            <a:extLst>
              <a:ext uri="{FF2B5EF4-FFF2-40B4-BE49-F238E27FC236}">
                <a16:creationId xmlns:a16="http://schemas.microsoft.com/office/drawing/2014/main" id="{2D3A53F3-15B8-A847-CCAC-5E9D500CBA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6938" y="5013325"/>
            <a:ext cx="0" cy="7207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61" name="Line 74">
            <a:extLst>
              <a:ext uri="{FF2B5EF4-FFF2-40B4-BE49-F238E27FC236}">
                <a16:creationId xmlns:a16="http://schemas.microsoft.com/office/drawing/2014/main" id="{BD30D5E0-F0EB-5BE0-714B-BC398406B0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6525" y="4149725"/>
            <a:ext cx="0" cy="15843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14762" name="Line 75">
            <a:extLst>
              <a:ext uri="{FF2B5EF4-FFF2-40B4-BE49-F238E27FC236}">
                <a16:creationId xmlns:a16="http://schemas.microsoft.com/office/drawing/2014/main" id="{DE5B7CBC-6328-64BA-448C-3E6B011F4D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4213" y="3213100"/>
            <a:ext cx="0" cy="25209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6A426E76-0BD5-F320-4FB9-E19FD844C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Boksplottet laves som vi kender det</a:t>
            </a:r>
          </a:p>
        </p:txBody>
      </p:sp>
      <p:sp>
        <p:nvSpPr>
          <p:cNvPr id="115715" name="Text Box 3">
            <a:extLst>
              <a:ext uri="{FF2B5EF4-FFF2-40B4-BE49-F238E27FC236}">
                <a16:creationId xmlns:a16="http://schemas.microsoft.com/office/drawing/2014/main" id="{7172ECE8-EE03-B7F6-3205-4B18A53A6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5538"/>
            <a:ext cx="1655763" cy="369887"/>
          </a:xfrm>
          <a:prstGeom prst="rect">
            <a:avLst/>
          </a:prstGeom>
          <a:solidFill>
            <a:srgbClr val="FF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85825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40811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9304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45268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9098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3670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8242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8148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b="1" u="sng">
                <a:solidFill>
                  <a:srgbClr val="CC0000"/>
                </a:solidFill>
                <a:latin typeface="Verdana" panose="020B0604030504040204" pitchFamily="34" charset="0"/>
              </a:rPr>
              <a:t>3. diagram</a:t>
            </a:r>
          </a:p>
        </p:txBody>
      </p:sp>
      <p:sp>
        <p:nvSpPr>
          <p:cNvPr id="115716" name="Text Box 4">
            <a:extLst>
              <a:ext uri="{FF2B5EF4-FFF2-40B4-BE49-F238E27FC236}">
                <a16:creationId xmlns:a16="http://schemas.microsoft.com/office/drawing/2014/main" id="{0B1130BE-9080-DAE3-78C4-C64761463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773238"/>
            <a:ext cx="2447925" cy="1317625"/>
          </a:xfrm>
          <a:prstGeom prst="rect">
            <a:avLst/>
          </a:prstGeom>
          <a:solidFill>
            <a:srgbClr val="CC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Mindsteværdi = 154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Nedre kvartil = 167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Medianen = 173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Øvre kvartil = 179</a:t>
            </a:r>
          </a:p>
          <a:p>
            <a:pPr eaLnBrk="1" hangingPunct="1"/>
            <a:r>
              <a:rPr lang="da-DK" altLang="da-DK" sz="1600">
                <a:latin typeface="Verdana" panose="020B0604030504040204" pitchFamily="34" charset="0"/>
              </a:rPr>
              <a:t>Størsteværdi = 193</a:t>
            </a:r>
          </a:p>
        </p:txBody>
      </p:sp>
      <p:sp>
        <p:nvSpPr>
          <p:cNvPr id="115717" name="Text Box 5">
            <a:extLst>
              <a:ext uri="{FF2B5EF4-FFF2-40B4-BE49-F238E27FC236}">
                <a16:creationId xmlns:a16="http://schemas.microsoft.com/office/drawing/2014/main" id="{A8F5F185-6582-414F-DCAA-9F0AF64D1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773238"/>
            <a:ext cx="5688013" cy="2540000"/>
          </a:xfrm>
          <a:prstGeom prst="rect">
            <a:avLst/>
          </a:prstGeom>
          <a:solidFill>
            <a:srgbClr val="F7FCBC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Boksplottet laves således: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1. Tegn en tallinje med de relevante værdier for observationssættet (= x-aksen fra diagrammerne)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2. Tegn en vandret linje, der starter i mindsteværdien og slutter i størsteværdien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3. Tegn oven på linjen en boks, der starter i nedre kvartil og slutter i øvre kvartil</a:t>
            </a:r>
          </a:p>
          <a:p>
            <a:pPr eaLnBrk="1" hangingPunct="1">
              <a:spcBef>
                <a:spcPct val="50000"/>
              </a:spcBef>
            </a:pPr>
            <a:r>
              <a:rPr lang="da-DK" altLang="da-DK" sz="1600">
                <a:latin typeface="Verdana" panose="020B0604030504040204" pitchFamily="34" charset="0"/>
              </a:rPr>
              <a:t>4. Tegn i denne boks en lodret linje ud for medianen</a:t>
            </a:r>
          </a:p>
        </p:txBody>
      </p:sp>
      <p:grpSp>
        <p:nvGrpSpPr>
          <p:cNvPr id="115718" name="Group 6">
            <a:extLst>
              <a:ext uri="{FF2B5EF4-FFF2-40B4-BE49-F238E27FC236}">
                <a16:creationId xmlns:a16="http://schemas.microsoft.com/office/drawing/2014/main" id="{F27A6929-CA35-55F6-6BF0-54C60AB63254}"/>
              </a:ext>
            </a:extLst>
          </p:cNvPr>
          <p:cNvGrpSpPr>
            <a:grpSpLocks/>
          </p:cNvGrpSpPr>
          <p:nvPr/>
        </p:nvGrpSpPr>
        <p:grpSpPr bwMode="auto">
          <a:xfrm>
            <a:off x="1979613" y="5661025"/>
            <a:ext cx="5400675" cy="719138"/>
            <a:chOff x="1247" y="3657"/>
            <a:chExt cx="3402" cy="453"/>
          </a:xfrm>
        </p:grpSpPr>
        <p:sp>
          <p:nvSpPr>
            <p:cNvPr id="115725" name="Line 7">
              <a:extLst>
                <a:ext uri="{FF2B5EF4-FFF2-40B4-BE49-F238E27FC236}">
                  <a16:creationId xmlns:a16="http://schemas.microsoft.com/office/drawing/2014/main" id="{45EB908E-291F-7451-6AE9-E2E07BB3B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9" y="3657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5726" name="Line 8">
              <a:extLst>
                <a:ext uri="{FF2B5EF4-FFF2-40B4-BE49-F238E27FC236}">
                  <a16:creationId xmlns:a16="http://schemas.microsoft.com/office/drawing/2014/main" id="{9B435A38-DFC3-5B70-8B4D-526ACB6081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2" y="36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5727" name="Line 9">
              <a:extLst>
                <a:ext uri="{FF2B5EF4-FFF2-40B4-BE49-F238E27FC236}">
                  <a16:creationId xmlns:a16="http://schemas.microsoft.com/office/drawing/2014/main" id="{B3501CF0-37DB-24F8-D509-7339B3AD80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4" y="36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5728" name="Line 10">
              <a:extLst>
                <a:ext uri="{FF2B5EF4-FFF2-40B4-BE49-F238E27FC236}">
                  <a16:creationId xmlns:a16="http://schemas.microsoft.com/office/drawing/2014/main" id="{DE4197C4-659A-EE13-E624-9CB25D578F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6" y="36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5729" name="Line 11">
              <a:extLst>
                <a:ext uri="{FF2B5EF4-FFF2-40B4-BE49-F238E27FC236}">
                  <a16:creationId xmlns:a16="http://schemas.microsoft.com/office/drawing/2014/main" id="{59DC0E37-533C-6055-EAAE-C8B608231B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8" y="36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5730" name="Line 12">
              <a:extLst>
                <a:ext uri="{FF2B5EF4-FFF2-40B4-BE49-F238E27FC236}">
                  <a16:creationId xmlns:a16="http://schemas.microsoft.com/office/drawing/2014/main" id="{DADE0AB3-BE50-2EE8-CD50-59BA844DAB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0" y="36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5731" name="Line 13">
              <a:extLst>
                <a:ext uri="{FF2B5EF4-FFF2-40B4-BE49-F238E27FC236}">
                  <a16:creationId xmlns:a16="http://schemas.microsoft.com/office/drawing/2014/main" id="{DCE89C88-BB81-787A-BDE5-BEA3301DBC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3" y="36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5732" name="Text Box 14">
              <a:extLst>
                <a:ext uri="{FF2B5EF4-FFF2-40B4-BE49-F238E27FC236}">
                  <a16:creationId xmlns:a16="http://schemas.microsoft.com/office/drawing/2014/main" id="{52FCCF0C-23E0-137D-BF1E-FDF288BB19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1776" y="3773"/>
              <a:ext cx="4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 sz="2000">
                  <a:latin typeface="Verdana" panose="020B0604030504040204" pitchFamily="34" charset="0"/>
                </a:rPr>
                <a:t>155</a:t>
              </a:r>
            </a:p>
          </p:txBody>
        </p:sp>
        <p:sp>
          <p:nvSpPr>
            <p:cNvPr id="115733" name="Text Box 15">
              <a:extLst>
                <a:ext uri="{FF2B5EF4-FFF2-40B4-BE49-F238E27FC236}">
                  <a16:creationId xmlns:a16="http://schemas.microsoft.com/office/drawing/2014/main" id="{1B8F8FEB-8862-549D-72B2-06744A03C2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320" y="3773"/>
              <a:ext cx="4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 sz="2000">
                  <a:latin typeface="Verdana" panose="020B0604030504040204" pitchFamily="34" charset="0"/>
                </a:rPr>
                <a:t>165</a:t>
              </a:r>
            </a:p>
          </p:txBody>
        </p:sp>
        <p:sp>
          <p:nvSpPr>
            <p:cNvPr id="115734" name="Text Box 16">
              <a:extLst>
                <a:ext uri="{FF2B5EF4-FFF2-40B4-BE49-F238E27FC236}">
                  <a16:creationId xmlns:a16="http://schemas.microsoft.com/office/drawing/2014/main" id="{C2FEB7E3-7D26-6D4E-AEF3-1269EB8DFC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048" y="3774"/>
              <a:ext cx="4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 sz="2000">
                  <a:latin typeface="Verdana" panose="020B0604030504040204" pitchFamily="34" charset="0"/>
                </a:rPr>
                <a:t>160</a:t>
              </a:r>
            </a:p>
          </p:txBody>
        </p:sp>
        <p:sp>
          <p:nvSpPr>
            <p:cNvPr id="115735" name="Text Box 17">
              <a:extLst>
                <a:ext uri="{FF2B5EF4-FFF2-40B4-BE49-F238E27FC236}">
                  <a16:creationId xmlns:a16="http://schemas.microsoft.com/office/drawing/2014/main" id="{F87EE8B7-D91A-7A7F-2DDB-FEBDF21742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592" y="3774"/>
              <a:ext cx="4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 sz="2000">
                  <a:latin typeface="Verdana" panose="020B0604030504040204" pitchFamily="34" charset="0"/>
                </a:rPr>
                <a:t>170</a:t>
              </a:r>
            </a:p>
          </p:txBody>
        </p:sp>
        <p:sp>
          <p:nvSpPr>
            <p:cNvPr id="115736" name="Text Box 18">
              <a:extLst>
                <a:ext uri="{FF2B5EF4-FFF2-40B4-BE49-F238E27FC236}">
                  <a16:creationId xmlns:a16="http://schemas.microsoft.com/office/drawing/2014/main" id="{283E04A5-AFDB-D69E-69A3-55DFEE7571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864" y="3773"/>
              <a:ext cx="4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 sz="2000">
                  <a:latin typeface="Verdana" panose="020B0604030504040204" pitchFamily="34" charset="0"/>
                </a:rPr>
                <a:t>175</a:t>
              </a:r>
            </a:p>
          </p:txBody>
        </p:sp>
        <p:sp>
          <p:nvSpPr>
            <p:cNvPr id="115737" name="Line 19">
              <a:extLst>
                <a:ext uri="{FF2B5EF4-FFF2-40B4-BE49-F238E27FC236}">
                  <a16:creationId xmlns:a16="http://schemas.microsoft.com/office/drawing/2014/main" id="{DDE75E5F-0C4B-2971-2E94-39B88A3B2E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5" y="36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5738" name="Line 20">
              <a:extLst>
                <a:ext uri="{FF2B5EF4-FFF2-40B4-BE49-F238E27FC236}">
                  <a16:creationId xmlns:a16="http://schemas.microsoft.com/office/drawing/2014/main" id="{AA61876C-DBAB-6FA2-086C-A9470FCB21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7" y="36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5739" name="Text Box 21">
              <a:extLst>
                <a:ext uri="{FF2B5EF4-FFF2-40B4-BE49-F238E27FC236}">
                  <a16:creationId xmlns:a16="http://schemas.microsoft.com/office/drawing/2014/main" id="{C93D05F1-1CEC-C0DF-9090-54B8F7F50E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3953" y="3773"/>
              <a:ext cx="4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 sz="2000">
                  <a:latin typeface="Verdana" panose="020B0604030504040204" pitchFamily="34" charset="0"/>
                </a:rPr>
                <a:t>195</a:t>
              </a:r>
            </a:p>
          </p:txBody>
        </p:sp>
        <p:sp>
          <p:nvSpPr>
            <p:cNvPr id="115740" name="Text Box 22">
              <a:extLst>
                <a:ext uri="{FF2B5EF4-FFF2-40B4-BE49-F238E27FC236}">
                  <a16:creationId xmlns:a16="http://schemas.microsoft.com/office/drawing/2014/main" id="{B46F05C6-1A7E-CE42-4D13-DA5F15C07B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3409" y="3773"/>
              <a:ext cx="4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 sz="2000">
                  <a:latin typeface="Verdana" panose="020B0604030504040204" pitchFamily="34" charset="0"/>
                </a:rPr>
                <a:t>185</a:t>
              </a:r>
            </a:p>
          </p:txBody>
        </p:sp>
        <p:sp>
          <p:nvSpPr>
            <p:cNvPr id="115741" name="Text Box 23">
              <a:extLst>
                <a:ext uri="{FF2B5EF4-FFF2-40B4-BE49-F238E27FC236}">
                  <a16:creationId xmlns:a16="http://schemas.microsoft.com/office/drawing/2014/main" id="{765D3DEC-3BDA-B8DC-A645-614A1A74D7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3136" y="3773"/>
              <a:ext cx="4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 sz="2000">
                  <a:latin typeface="Verdana" panose="020B0604030504040204" pitchFamily="34" charset="0"/>
                </a:rPr>
                <a:t>180</a:t>
              </a:r>
            </a:p>
          </p:txBody>
        </p:sp>
        <p:sp>
          <p:nvSpPr>
            <p:cNvPr id="115742" name="Text Box 24">
              <a:extLst>
                <a:ext uri="{FF2B5EF4-FFF2-40B4-BE49-F238E27FC236}">
                  <a16:creationId xmlns:a16="http://schemas.microsoft.com/office/drawing/2014/main" id="{9FF00549-36D0-230E-45B5-2DA7576DCD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3681" y="3774"/>
              <a:ext cx="4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 sz="2000">
                  <a:latin typeface="Verdana" panose="020B0604030504040204" pitchFamily="34" charset="0"/>
                </a:rPr>
                <a:t>190</a:t>
              </a:r>
            </a:p>
          </p:txBody>
        </p:sp>
        <p:sp>
          <p:nvSpPr>
            <p:cNvPr id="115743" name="Line 25">
              <a:extLst>
                <a:ext uri="{FF2B5EF4-FFF2-40B4-BE49-F238E27FC236}">
                  <a16:creationId xmlns:a16="http://schemas.microsoft.com/office/drawing/2014/main" id="{4A7D35F4-83FE-4438-42DD-8FFE2D78E7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9" y="36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5744" name="Line 26">
              <a:extLst>
                <a:ext uri="{FF2B5EF4-FFF2-40B4-BE49-F238E27FC236}">
                  <a16:creationId xmlns:a16="http://schemas.microsoft.com/office/drawing/2014/main" id="{A471A8C6-F563-2892-F4DA-3B6B47B6FF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0" y="36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5745" name="Text Box 27">
              <a:extLst>
                <a:ext uri="{FF2B5EF4-FFF2-40B4-BE49-F238E27FC236}">
                  <a16:creationId xmlns:a16="http://schemas.microsoft.com/office/drawing/2014/main" id="{ED9E5C04-EC6E-0FE5-BEEF-ABA51B5242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1504" y="3774"/>
              <a:ext cx="4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 sz="2000">
                  <a:latin typeface="Verdana" panose="020B0604030504040204" pitchFamily="34" charset="0"/>
                </a:rPr>
                <a:t>150</a:t>
              </a:r>
            </a:p>
          </p:txBody>
        </p:sp>
        <p:sp>
          <p:nvSpPr>
            <p:cNvPr id="115746" name="Line 28">
              <a:extLst>
                <a:ext uri="{FF2B5EF4-FFF2-40B4-BE49-F238E27FC236}">
                  <a16:creationId xmlns:a16="http://schemas.microsoft.com/office/drawing/2014/main" id="{6618E977-BF12-2A5E-45E7-714708F96F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7" y="3657"/>
              <a:ext cx="34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</p:grpSp>
      <p:grpSp>
        <p:nvGrpSpPr>
          <p:cNvPr id="115719" name="Group 29">
            <a:extLst>
              <a:ext uri="{FF2B5EF4-FFF2-40B4-BE49-F238E27FC236}">
                <a16:creationId xmlns:a16="http://schemas.microsoft.com/office/drawing/2014/main" id="{8A784DC7-9362-DE19-ED0F-3A24D971E8FA}"/>
              </a:ext>
            </a:extLst>
          </p:cNvPr>
          <p:cNvGrpSpPr>
            <a:grpSpLocks/>
          </p:cNvGrpSpPr>
          <p:nvPr/>
        </p:nvGrpSpPr>
        <p:grpSpPr bwMode="auto">
          <a:xfrm>
            <a:off x="2987675" y="4940300"/>
            <a:ext cx="3384550" cy="144463"/>
            <a:chOff x="1882" y="3203"/>
            <a:chExt cx="2132" cy="91"/>
          </a:xfrm>
        </p:grpSpPr>
        <p:sp>
          <p:nvSpPr>
            <p:cNvPr id="115722" name="Line 30">
              <a:extLst>
                <a:ext uri="{FF2B5EF4-FFF2-40B4-BE49-F238E27FC236}">
                  <a16:creationId xmlns:a16="http://schemas.microsoft.com/office/drawing/2014/main" id="{14E5B666-51EE-CC12-146F-ABE81EEA01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2" y="3249"/>
              <a:ext cx="21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5723" name="Line 31">
              <a:extLst>
                <a:ext uri="{FF2B5EF4-FFF2-40B4-BE49-F238E27FC236}">
                  <a16:creationId xmlns:a16="http://schemas.microsoft.com/office/drawing/2014/main" id="{22998C8A-ABAF-29DC-EF79-24FE7CAAB3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4" y="3203"/>
              <a:ext cx="0" cy="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5724" name="Line 32">
              <a:extLst>
                <a:ext uri="{FF2B5EF4-FFF2-40B4-BE49-F238E27FC236}">
                  <a16:creationId xmlns:a16="http://schemas.microsoft.com/office/drawing/2014/main" id="{5C6722B1-FAC6-CFA5-C2AC-F37662E5F9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2" y="3203"/>
              <a:ext cx="0" cy="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115720" name="Rectangle 33">
            <a:extLst>
              <a:ext uri="{FF2B5EF4-FFF2-40B4-BE49-F238E27FC236}">
                <a16:creationId xmlns:a16="http://schemas.microsoft.com/office/drawing/2014/main" id="{94A7EE42-3A92-115F-A072-38CE6526A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4724400"/>
            <a:ext cx="1152525" cy="5762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15721" name="Line 34">
            <a:extLst>
              <a:ext uri="{FF2B5EF4-FFF2-40B4-BE49-F238E27FC236}">
                <a16:creationId xmlns:a16="http://schemas.microsoft.com/office/drawing/2014/main" id="{57C8CCC3-8FEE-2CBA-AA35-5B4E478207B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6463" y="4724400"/>
            <a:ext cx="0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1303C0F9-08CC-F781-878A-EF7CD3080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88913"/>
            <a:ext cx="698341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a-DK" altLang="da-DK" sz="2800">
                <a:solidFill>
                  <a:srgbClr val="33CC33"/>
                </a:solidFill>
                <a:latin typeface="Verdana" panose="020B0604030504040204" pitchFamily="34" charset="0"/>
              </a:rPr>
              <a:t>Statistiske diagrammer</a:t>
            </a:r>
          </a:p>
        </p:txBody>
      </p:sp>
      <p:sp>
        <p:nvSpPr>
          <p:cNvPr id="116739" name="Text Box 76">
            <a:extLst>
              <a:ext uri="{FF2B5EF4-FFF2-40B4-BE49-F238E27FC236}">
                <a16:creationId xmlns:a16="http://schemas.microsoft.com/office/drawing/2014/main" id="{2FE5A946-DA5B-2BC3-5A69-9528A729F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196975"/>
            <a:ext cx="64087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312863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835150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357438" indent="-342900" defTabSz="4445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81463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27183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72903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186238" indent="-342900" defTabSz="444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a-DK" altLang="da-DK">
                <a:latin typeface="Verdana" panose="020B0604030504040204" pitchFamily="34" charset="0"/>
              </a:rPr>
              <a:t>En oversigt over 4 forskellige statistiske diagrammer:</a:t>
            </a:r>
          </a:p>
        </p:txBody>
      </p:sp>
      <p:graphicFrame>
        <p:nvGraphicFramePr>
          <p:cNvPr id="699510" name="Group 118">
            <a:extLst>
              <a:ext uri="{FF2B5EF4-FFF2-40B4-BE49-F238E27FC236}">
                <a16:creationId xmlns:a16="http://schemas.microsoft.com/office/drawing/2014/main" id="{69A4127E-1809-4CC8-8E68-83848EA63BD6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468313" y="1677988"/>
          <a:ext cx="8229600" cy="4991101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399181012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45062611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931837250"/>
                    </a:ext>
                  </a:extLst>
                </a:gridCol>
              </a:tblGrid>
              <a:tr h="1081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CB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Diagram over frekvensen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CB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Diagram over den kumulerede frekvens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C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492133"/>
                  </a:ext>
                </a:extLst>
              </a:tr>
              <a:tr h="18002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Enkle observationssæt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CB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4850340"/>
                  </a:ext>
                </a:extLst>
              </a:tr>
              <a:tr h="2109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Grupperede observationssæt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FCB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altLang="da-DK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134091"/>
                  </a:ext>
                </a:extLst>
              </a:tr>
            </a:tbl>
          </a:graphicData>
        </a:graphic>
      </p:graphicFrame>
      <p:grpSp>
        <p:nvGrpSpPr>
          <p:cNvPr id="116758" name="Group 112">
            <a:extLst>
              <a:ext uri="{FF2B5EF4-FFF2-40B4-BE49-F238E27FC236}">
                <a16:creationId xmlns:a16="http://schemas.microsoft.com/office/drawing/2014/main" id="{CFB51DA7-72BE-44FE-C8EC-6677E9E6C1E3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2781300"/>
            <a:ext cx="2614613" cy="1709738"/>
            <a:chOff x="2064" y="1752"/>
            <a:chExt cx="1647" cy="1077"/>
          </a:xfrm>
        </p:grpSpPr>
        <p:pic>
          <p:nvPicPr>
            <p:cNvPr id="116768" name="Picture 81">
              <a:extLst>
                <a:ext uri="{FF2B5EF4-FFF2-40B4-BE49-F238E27FC236}">
                  <a16:creationId xmlns:a16="http://schemas.microsoft.com/office/drawing/2014/main" id="{D73DB718-70F9-FC0F-9315-C3C961826C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1752"/>
              <a:ext cx="1521" cy="1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6769" name="Text Box 108">
              <a:extLst>
                <a:ext uri="{FF2B5EF4-FFF2-40B4-BE49-F238E27FC236}">
                  <a16:creationId xmlns:a16="http://schemas.microsoft.com/office/drawing/2014/main" id="{38795466-D5E8-20DE-3919-02811A4864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1752"/>
              <a:ext cx="1103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solidFill>
                    <a:srgbClr val="CC0000"/>
                  </a:solidFill>
                  <a:latin typeface="Verdana" panose="020B0604030504040204" pitchFamily="34" charset="0"/>
                </a:rPr>
                <a:t>Pindediagram</a:t>
              </a:r>
            </a:p>
          </p:txBody>
        </p:sp>
      </p:grpSp>
      <p:grpSp>
        <p:nvGrpSpPr>
          <p:cNvPr id="116759" name="Group 113">
            <a:extLst>
              <a:ext uri="{FF2B5EF4-FFF2-40B4-BE49-F238E27FC236}">
                <a16:creationId xmlns:a16="http://schemas.microsoft.com/office/drawing/2014/main" id="{C8F6941A-AC26-FFEB-FF96-DAE764346AC8}"/>
              </a:ext>
            </a:extLst>
          </p:cNvPr>
          <p:cNvGrpSpPr>
            <a:grpSpLocks/>
          </p:cNvGrpSpPr>
          <p:nvPr/>
        </p:nvGrpSpPr>
        <p:grpSpPr bwMode="auto">
          <a:xfrm>
            <a:off x="6300788" y="2852738"/>
            <a:ext cx="2354262" cy="1663700"/>
            <a:chOff x="3969" y="1797"/>
            <a:chExt cx="1483" cy="1048"/>
          </a:xfrm>
        </p:grpSpPr>
        <p:pic>
          <p:nvPicPr>
            <p:cNvPr id="116766" name="Picture 79">
              <a:extLst>
                <a:ext uri="{FF2B5EF4-FFF2-40B4-BE49-F238E27FC236}">
                  <a16:creationId xmlns:a16="http://schemas.microsoft.com/office/drawing/2014/main" id="{17432223-F9A2-2CB0-BE82-BD9B75B990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" y="1797"/>
              <a:ext cx="1180" cy="10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6767" name="Text Box 109">
              <a:extLst>
                <a:ext uri="{FF2B5EF4-FFF2-40B4-BE49-F238E27FC236}">
                  <a16:creationId xmlns:a16="http://schemas.microsoft.com/office/drawing/2014/main" id="{486E69D3-972C-A880-5F22-6CF1B4F0D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1" y="2614"/>
              <a:ext cx="1211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solidFill>
                    <a:srgbClr val="CC0000"/>
                  </a:solidFill>
                  <a:latin typeface="Verdana" panose="020B0604030504040204" pitchFamily="34" charset="0"/>
                </a:rPr>
                <a:t>Trappediagram</a:t>
              </a:r>
            </a:p>
          </p:txBody>
        </p:sp>
      </p:grpSp>
      <p:grpSp>
        <p:nvGrpSpPr>
          <p:cNvPr id="116760" name="Group 114">
            <a:extLst>
              <a:ext uri="{FF2B5EF4-FFF2-40B4-BE49-F238E27FC236}">
                <a16:creationId xmlns:a16="http://schemas.microsoft.com/office/drawing/2014/main" id="{A487D257-3B8C-C85C-8325-760C7FD5C5C1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4581525"/>
            <a:ext cx="2592388" cy="1984375"/>
            <a:chOff x="2064" y="2886"/>
            <a:chExt cx="1633" cy="1250"/>
          </a:xfrm>
        </p:grpSpPr>
        <p:pic>
          <p:nvPicPr>
            <p:cNvPr id="116764" name="Picture 78">
              <a:extLst>
                <a:ext uri="{FF2B5EF4-FFF2-40B4-BE49-F238E27FC236}">
                  <a16:creationId xmlns:a16="http://schemas.microsoft.com/office/drawing/2014/main" id="{A19CE1B9-99DB-C3FB-5265-186539F029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3067"/>
              <a:ext cx="1633" cy="1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6765" name="Text Box 110">
              <a:extLst>
                <a:ext uri="{FF2B5EF4-FFF2-40B4-BE49-F238E27FC236}">
                  <a16:creationId xmlns:a16="http://schemas.microsoft.com/office/drawing/2014/main" id="{F988C73A-944B-B656-1001-8DF382C3E3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5" y="2886"/>
              <a:ext cx="860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solidFill>
                    <a:srgbClr val="CC0000"/>
                  </a:solidFill>
                  <a:latin typeface="Verdana" panose="020B0604030504040204" pitchFamily="34" charset="0"/>
                </a:rPr>
                <a:t>Histogram</a:t>
              </a:r>
            </a:p>
          </p:txBody>
        </p:sp>
      </p:grpSp>
      <p:grpSp>
        <p:nvGrpSpPr>
          <p:cNvPr id="116761" name="Group 115">
            <a:extLst>
              <a:ext uri="{FF2B5EF4-FFF2-40B4-BE49-F238E27FC236}">
                <a16:creationId xmlns:a16="http://schemas.microsoft.com/office/drawing/2014/main" id="{A59C08DE-D8A8-A8AD-5BA9-85F65ACC1252}"/>
              </a:ext>
            </a:extLst>
          </p:cNvPr>
          <p:cNvGrpSpPr>
            <a:grpSpLocks/>
          </p:cNvGrpSpPr>
          <p:nvPr/>
        </p:nvGrpSpPr>
        <p:grpSpPr bwMode="auto">
          <a:xfrm>
            <a:off x="6089650" y="4652963"/>
            <a:ext cx="2573338" cy="1951037"/>
            <a:chOff x="3836" y="2931"/>
            <a:chExt cx="1621" cy="1229"/>
          </a:xfrm>
        </p:grpSpPr>
        <p:pic>
          <p:nvPicPr>
            <p:cNvPr id="116762" name="Picture 77">
              <a:extLst>
                <a:ext uri="{FF2B5EF4-FFF2-40B4-BE49-F238E27FC236}">
                  <a16:creationId xmlns:a16="http://schemas.microsoft.com/office/drawing/2014/main" id="{226EC527-F701-0498-5C29-5E242C646F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6" y="2931"/>
              <a:ext cx="1539" cy="1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6763" name="Text Box 111">
              <a:extLst>
                <a:ext uri="{FF2B5EF4-FFF2-40B4-BE49-F238E27FC236}">
                  <a16:creationId xmlns:a16="http://schemas.microsoft.com/office/drawing/2014/main" id="{0D0F2FF8-72FA-B313-DE96-D0632D67D3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4" y="3929"/>
              <a:ext cx="853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a-DK" altLang="da-DK">
                  <a:solidFill>
                    <a:srgbClr val="CC0000"/>
                  </a:solidFill>
                  <a:latin typeface="Verdana" panose="020B0604030504040204" pitchFamily="34" charset="0"/>
                </a:rPr>
                <a:t>Sumkurve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10685</TotalTime>
  <Words>10274</Words>
  <Application>Microsoft Macintosh PowerPoint</Application>
  <PresentationFormat>Skærmshow (4:3)</PresentationFormat>
  <Paragraphs>4345</Paragraphs>
  <Slides>101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101</vt:i4>
      </vt:variant>
    </vt:vector>
  </HeadingPairs>
  <TitlesOfParts>
    <vt:vector size="106" baseType="lpstr">
      <vt:lpstr>Arial</vt:lpstr>
      <vt:lpstr>ＭＳ Ｐゴシック</vt:lpstr>
      <vt:lpstr>Verdana</vt:lpstr>
      <vt:lpstr>Wingdings</vt:lpstr>
      <vt:lpstr>Standarddesign</vt:lpstr>
      <vt:lpstr>Grupperede observationssæt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Grupperede observationssæt</vt:lpstr>
    </vt:vector>
  </TitlesOfParts>
  <Company> 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Grupperede observationssæt</dc:title>
  <dc:creator>Henrik Dagsberg</dc:creator>
  <cp:lastModifiedBy>Johannes Kruse JKR</cp:lastModifiedBy>
  <cp:revision>101</cp:revision>
  <dcterms:created xsi:type="dcterms:W3CDTF">2007-08-23T20:44:27Z</dcterms:created>
  <dcterms:modified xsi:type="dcterms:W3CDTF">2025-03-31T18:52:00Z</dcterms:modified>
  <cp:category>Statistik</cp:category>
</cp:coreProperties>
</file>