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56" r:id="rId2"/>
    <p:sldId id="45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76"/>
    <p:restoredTop sz="96341"/>
  </p:normalViewPr>
  <p:slideViewPr>
    <p:cSldViewPr snapToGrid="0" snapToObjects="1">
      <p:cViewPr varScale="1">
        <p:scale>
          <a:sx n="91" d="100"/>
          <a:sy n="91" d="100"/>
        </p:scale>
        <p:origin x="192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5B7642-8683-8048-AFE2-EF9354F4D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F21E8B0-F146-7844-BBDA-AE9C7240A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D043F8-B3B6-4B4D-AA3A-352059086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F7FBCD-CBDB-684E-B726-3794C57B3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7D7F4B-470C-2B4F-92A5-2FAFB9B14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17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B602F2-2D59-9541-A60E-DE288D021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204C76-E6D0-624E-B4B7-F1FB6DB3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63D780-ABCE-3944-AF8A-F9FCD643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07E497-1699-F244-A410-12BF7C291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35FACCC-1F98-F64B-A4D1-0D90AAB10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797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486E9-E478-EA47-A015-A01F5AF01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5938F9-9863-784F-99AE-A1AD8A8EC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05711A-4DF8-E446-BC16-1CDC5D3D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F0DCAD-F6B1-A048-B22F-4ACD3149F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B3E7EB-479A-F74E-A3CE-453ABE42C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684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E8C2D9-AC87-6045-A1F4-830DA518E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743780-57E6-A741-980D-D0E684733F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4330D7F-264A-4140-9AD1-97FCABBC8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E372559-8537-6C42-8D25-FBD0D2E87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14606B4-7358-EC48-A539-B1FB4B31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92AB5A7-6BBF-5145-9AF1-4CDA7890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429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8E48C8-5550-3149-9879-AE1110B9B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FEF987-C8E5-1046-A0F1-A98E9CB49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CC632EA-3FAC-7949-B2D7-795B1CFF5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44D3C74-3C04-4D45-A5D8-C4F495E68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146F311-A066-F34F-9C2F-38BFE649C1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27E56B7-0895-814D-BC3F-7150272E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555ED9C-8E48-494F-8428-A81F9BBA4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F04CAA9-9E14-0E4A-9580-D6D5A22D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8250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0B3E31-39D3-7D4C-8C41-31C45B047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099B623-8BD8-EE49-9E23-1BDE2B31A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06F8192-69DC-D94A-B18A-A0C556F2C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78D338E-39B9-CE40-B527-14A7BBDF4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932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3FA5583-43FF-534E-9364-0705F6D53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B8FD4D2-AB3F-2D44-B89F-F40345D32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12A20E0-A3F5-A447-969D-96F491F8D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603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113B5-CA24-084E-BC5E-25DB7072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6A4699-2C0C-774D-8C1D-F9A9FAA56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F155637-F396-414B-B74E-DAA9EF07C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CF9DACA-EF78-3D4E-8A98-03FDF120D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BEB3EEA-38EF-7A43-BAE2-5EC2AE01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E052EA6-4059-664C-BD29-91FDF3791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975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0E05FE-18E0-0841-9E55-1EF966B23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BC5D431-770F-9D41-B394-8565C37C0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93A65FB-2EF0-8842-8B7E-3FE0F8023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37A88D4-03F2-7643-901B-5B6807041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781CCB-4975-9E43-9797-E3004899C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57FBAF8-C452-8048-A559-954A75142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684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AAC24-4A46-EA4A-81DC-D1FD6358F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1ABBF31-7256-7046-A8C6-AA19CFA86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FE21D89-9B16-D94C-B460-DBE9E6F8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06F5B7-31BF-D047-A0F1-9FFA5834F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7A1C90-2DD3-E941-A288-A285E6D1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113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AE38C04-FEE2-434F-A57B-29583605C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A73F58E-1195-A34B-8A49-6E38A07A9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7A7D46-479C-C444-8925-50C37AC5D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B1A979-194B-3E49-B211-FA740D665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D867A3D-4EC2-0541-AAF4-AF151EE03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7468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28ED9E-4B70-DF45-948B-D4148CFCE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6855315-AED4-C24B-BC98-3A39C544E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B9F18A-19AA-9F4F-9208-5BF17CC28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0540A-E311-8F4B-BB9A-839F81322ED8}" type="datetimeFigureOut">
              <a:rPr lang="da-DK" smtClean="0"/>
              <a:t>12.09.2023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8CE95A7-269E-7A43-A168-8F45755753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6950C3D-8CA4-7045-A827-96A30DC46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E391B-CCA8-E840-A030-CFC798848D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637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D3E437-A4EB-7132-C1B8-5A15E78AF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r>
              <a:rPr lang="da-DK" sz="4000"/>
              <a:t>Paropgave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8FA257F1-724A-D52D-4000-D3C702708A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351748"/>
              </p:ext>
            </p:extLst>
          </p:nvPr>
        </p:nvGraphicFramePr>
        <p:xfrm>
          <a:off x="1169590" y="1737360"/>
          <a:ext cx="9843678" cy="4535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7404">
                  <a:extLst>
                    <a:ext uri="{9D8B030D-6E8A-4147-A177-3AD203B41FA5}">
                      <a16:colId xmlns:a16="http://schemas.microsoft.com/office/drawing/2014/main" val="1694693637"/>
                    </a:ext>
                  </a:extLst>
                </a:gridCol>
                <a:gridCol w="2739056">
                  <a:extLst>
                    <a:ext uri="{9D8B030D-6E8A-4147-A177-3AD203B41FA5}">
                      <a16:colId xmlns:a16="http://schemas.microsoft.com/office/drawing/2014/main" val="3898090314"/>
                    </a:ext>
                  </a:extLst>
                </a:gridCol>
                <a:gridCol w="2237627">
                  <a:extLst>
                    <a:ext uri="{9D8B030D-6E8A-4147-A177-3AD203B41FA5}">
                      <a16:colId xmlns:a16="http://schemas.microsoft.com/office/drawing/2014/main" val="2497510833"/>
                    </a:ext>
                  </a:extLst>
                </a:gridCol>
                <a:gridCol w="2049591">
                  <a:extLst>
                    <a:ext uri="{9D8B030D-6E8A-4147-A177-3AD203B41FA5}">
                      <a16:colId xmlns:a16="http://schemas.microsoft.com/office/drawing/2014/main" val="3312979156"/>
                    </a:ext>
                  </a:extLst>
                </a:gridCol>
              </a:tblGrid>
              <a:tr h="496415">
                <a:tc>
                  <a:txBody>
                    <a:bodyPr/>
                    <a:lstStyle/>
                    <a:p>
                      <a:endParaRPr lang="da-DK" sz="2200"/>
                    </a:p>
                  </a:txBody>
                  <a:tcPr marL="112821" marR="112821" marT="56411" marB="56411"/>
                </a:tc>
                <a:tc>
                  <a:txBody>
                    <a:bodyPr/>
                    <a:lstStyle/>
                    <a:p>
                      <a:r>
                        <a:rPr lang="da-DK" sz="2200"/>
                        <a:t>Økonomisk Kapital</a:t>
                      </a:r>
                    </a:p>
                  </a:txBody>
                  <a:tcPr marL="112821" marR="112821" marT="56411" marB="56411"/>
                </a:tc>
                <a:tc>
                  <a:txBody>
                    <a:bodyPr/>
                    <a:lstStyle/>
                    <a:p>
                      <a:r>
                        <a:rPr lang="da-DK" sz="2200"/>
                        <a:t>Kulturel kapital</a:t>
                      </a:r>
                    </a:p>
                  </a:txBody>
                  <a:tcPr marL="112821" marR="112821" marT="56411" marB="56411"/>
                </a:tc>
                <a:tc>
                  <a:txBody>
                    <a:bodyPr/>
                    <a:lstStyle/>
                    <a:p>
                      <a:r>
                        <a:rPr lang="da-DK" sz="2200" dirty="0"/>
                        <a:t>Social kapital</a:t>
                      </a:r>
                    </a:p>
                  </a:txBody>
                  <a:tcPr marL="112821" marR="112821" marT="56411" marB="56411"/>
                </a:tc>
                <a:extLst>
                  <a:ext uri="{0D108BD9-81ED-4DB2-BD59-A6C34878D82A}">
                    <a16:rowId xmlns:a16="http://schemas.microsoft.com/office/drawing/2014/main" val="206387115"/>
                  </a:ext>
                </a:extLst>
              </a:tr>
              <a:tr h="1850273">
                <a:tc>
                  <a:txBody>
                    <a:bodyPr/>
                    <a:lstStyle/>
                    <a:p>
                      <a:r>
                        <a:rPr lang="da-DK" sz="2200"/>
                        <a:t>Dine forældres kapitaler</a:t>
                      </a:r>
                    </a:p>
                    <a:p>
                      <a:endParaRPr lang="da-DK" sz="2200"/>
                    </a:p>
                    <a:p>
                      <a:endParaRPr lang="da-DK" sz="2200"/>
                    </a:p>
                    <a:p>
                      <a:endParaRPr lang="da-DK" sz="2200"/>
                    </a:p>
                  </a:txBody>
                  <a:tcPr marL="112821" marR="112821" marT="56411" marB="56411"/>
                </a:tc>
                <a:tc>
                  <a:txBody>
                    <a:bodyPr/>
                    <a:lstStyle/>
                    <a:p>
                      <a:endParaRPr lang="da-DK" sz="1200" dirty="0"/>
                    </a:p>
                  </a:txBody>
                  <a:tcPr marL="112821" marR="112821" marT="56411" marB="56411"/>
                </a:tc>
                <a:tc>
                  <a:txBody>
                    <a:bodyPr/>
                    <a:lstStyle/>
                    <a:p>
                      <a:endParaRPr lang="da-DK" sz="1200" dirty="0"/>
                    </a:p>
                  </a:txBody>
                  <a:tcPr marL="112821" marR="112821" marT="56411" marB="56411"/>
                </a:tc>
                <a:tc>
                  <a:txBody>
                    <a:bodyPr/>
                    <a:lstStyle/>
                    <a:p>
                      <a:endParaRPr lang="da-DK" sz="1200"/>
                    </a:p>
                  </a:txBody>
                  <a:tcPr marL="112821" marR="112821" marT="56411" marB="56411"/>
                </a:tc>
                <a:extLst>
                  <a:ext uri="{0D108BD9-81ED-4DB2-BD59-A6C34878D82A}">
                    <a16:rowId xmlns:a16="http://schemas.microsoft.com/office/drawing/2014/main" val="3851286866"/>
                  </a:ext>
                </a:extLst>
              </a:tr>
              <a:tr h="2188737">
                <a:tc>
                  <a:txBody>
                    <a:bodyPr/>
                    <a:lstStyle/>
                    <a:p>
                      <a:r>
                        <a:rPr lang="da-DK" sz="2200"/>
                        <a:t>Dine egne kapitaler</a:t>
                      </a:r>
                    </a:p>
                    <a:p>
                      <a:endParaRPr lang="da-DK" sz="2200"/>
                    </a:p>
                    <a:p>
                      <a:endParaRPr lang="da-DK" sz="2200"/>
                    </a:p>
                    <a:p>
                      <a:endParaRPr lang="da-DK" sz="2200"/>
                    </a:p>
                    <a:p>
                      <a:endParaRPr lang="da-DK" sz="2200"/>
                    </a:p>
                    <a:p>
                      <a:endParaRPr lang="da-DK" sz="2200"/>
                    </a:p>
                  </a:txBody>
                  <a:tcPr marL="112821" marR="112821" marT="56411" marB="56411"/>
                </a:tc>
                <a:tc>
                  <a:txBody>
                    <a:bodyPr/>
                    <a:lstStyle/>
                    <a:p>
                      <a:endParaRPr lang="da-DK" sz="1200"/>
                    </a:p>
                  </a:txBody>
                  <a:tcPr marL="112821" marR="112821" marT="56411" marB="56411"/>
                </a:tc>
                <a:tc>
                  <a:txBody>
                    <a:bodyPr/>
                    <a:lstStyle/>
                    <a:p>
                      <a:endParaRPr lang="da-DK" sz="1200" dirty="0"/>
                    </a:p>
                  </a:txBody>
                  <a:tcPr marL="112821" marR="112821" marT="56411" marB="56411"/>
                </a:tc>
                <a:tc>
                  <a:txBody>
                    <a:bodyPr/>
                    <a:lstStyle/>
                    <a:p>
                      <a:endParaRPr lang="da-DK" sz="1200" dirty="0"/>
                    </a:p>
                  </a:txBody>
                  <a:tcPr marL="112821" marR="112821" marT="56411" marB="56411"/>
                </a:tc>
                <a:extLst>
                  <a:ext uri="{0D108BD9-81ED-4DB2-BD59-A6C34878D82A}">
                    <a16:rowId xmlns:a16="http://schemas.microsoft.com/office/drawing/2014/main" val="3757335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934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F70B82-93A5-5B5F-F190-15C878ADA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r>
              <a:rPr lang="da-DK" sz="4000"/>
              <a:t>Udfyld figuren og sammenlign med din makker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B060A6B0-D67D-BCCE-9886-608AE39BC6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072539"/>
              </p:ext>
            </p:extLst>
          </p:nvPr>
        </p:nvGraphicFramePr>
        <p:xfrm>
          <a:off x="838200" y="2097415"/>
          <a:ext cx="10506457" cy="2820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468">
                  <a:extLst>
                    <a:ext uri="{9D8B030D-6E8A-4147-A177-3AD203B41FA5}">
                      <a16:colId xmlns:a16="http://schemas.microsoft.com/office/drawing/2014/main" val="1545421200"/>
                    </a:ext>
                  </a:extLst>
                </a:gridCol>
                <a:gridCol w="3761128">
                  <a:extLst>
                    <a:ext uri="{9D8B030D-6E8A-4147-A177-3AD203B41FA5}">
                      <a16:colId xmlns:a16="http://schemas.microsoft.com/office/drawing/2014/main" val="1536549208"/>
                    </a:ext>
                  </a:extLst>
                </a:gridCol>
                <a:gridCol w="3322861">
                  <a:extLst>
                    <a:ext uri="{9D8B030D-6E8A-4147-A177-3AD203B41FA5}">
                      <a16:colId xmlns:a16="http://schemas.microsoft.com/office/drawing/2014/main" val="1113997592"/>
                    </a:ext>
                  </a:extLst>
                </a:gridCol>
              </a:tblGrid>
              <a:tr h="927139">
                <a:tc>
                  <a:txBody>
                    <a:bodyPr/>
                    <a:lstStyle/>
                    <a:p>
                      <a:endParaRPr lang="da-DK" sz="2800"/>
                    </a:p>
                  </a:txBody>
                  <a:tcPr marL="143433" marR="143433" marT="71716" marB="71716"/>
                </a:tc>
                <a:tc>
                  <a:txBody>
                    <a:bodyPr/>
                    <a:lstStyle/>
                    <a:p>
                      <a:r>
                        <a:rPr lang="da-DK" sz="2000" dirty="0"/>
                        <a:t>Er der noget jeg gerne vil ændre eller kan ændre?</a:t>
                      </a:r>
                    </a:p>
                  </a:txBody>
                  <a:tcPr marL="143433" marR="143433" marT="71716" marB="71716"/>
                </a:tc>
                <a:tc>
                  <a:txBody>
                    <a:bodyPr/>
                    <a:lstStyle/>
                    <a:p>
                      <a:r>
                        <a:rPr lang="da-DK" sz="2000" dirty="0"/>
                        <a:t>Hvilke begrænsninger er der for at ændre det?</a:t>
                      </a:r>
                    </a:p>
                  </a:txBody>
                  <a:tcPr marL="143433" marR="143433" marT="71716" marB="71716"/>
                </a:tc>
                <a:extLst>
                  <a:ext uri="{0D108BD9-81ED-4DB2-BD59-A6C34878D82A}">
                    <a16:rowId xmlns:a16="http://schemas.microsoft.com/office/drawing/2014/main" val="2153570534"/>
                  </a:ext>
                </a:extLst>
              </a:tr>
              <a:tr h="631105">
                <a:tc>
                  <a:txBody>
                    <a:bodyPr/>
                    <a:lstStyle/>
                    <a:p>
                      <a:r>
                        <a:rPr lang="da-DK" sz="2000"/>
                        <a:t>Økonomisk kapital</a:t>
                      </a:r>
                    </a:p>
                  </a:txBody>
                  <a:tcPr marL="143433" marR="143433" marT="71716" marB="71716"/>
                </a:tc>
                <a:tc>
                  <a:txBody>
                    <a:bodyPr/>
                    <a:lstStyle/>
                    <a:p>
                      <a:endParaRPr lang="da-DK" sz="1200" dirty="0"/>
                    </a:p>
                  </a:txBody>
                  <a:tcPr marL="143433" marR="143433" marT="71716" marB="71716"/>
                </a:tc>
                <a:tc>
                  <a:txBody>
                    <a:bodyPr/>
                    <a:lstStyle/>
                    <a:p>
                      <a:endParaRPr lang="da-DK" sz="1200"/>
                    </a:p>
                  </a:txBody>
                  <a:tcPr marL="143433" marR="143433" marT="71716" marB="71716"/>
                </a:tc>
                <a:extLst>
                  <a:ext uri="{0D108BD9-81ED-4DB2-BD59-A6C34878D82A}">
                    <a16:rowId xmlns:a16="http://schemas.microsoft.com/office/drawing/2014/main" val="1490351984"/>
                  </a:ext>
                </a:extLst>
              </a:tr>
              <a:tr h="631105">
                <a:tc>
                  <a:txBody>
                    <a:bodyPr/>
                    <a:lstStyle/>
                    <a:p>
                      <a:r>
                        <a:rPr lang="da-DK" sz="2000"/>
                        <a:t>Kulturel kapital</a:t>
                      </a:r>
                    </a:p>
                  </a:txBody>
                  <a:tcPr marL="143433" marR="143433" marT="71716" marB="71716"/>
                </a:tc>
                <a:tc>
                  <a:txBody>
                    <a:bodyPr/>
                    <a:lstStyle/>
                    <a:p>
                      <a:endParaRPr lang="da-DK" sz="1200" dirty="0"/>
                    </a:p>
                  </a:txBody>
                  <a:tcPr marL="143433" marR="143433" marT="71716" marB="71716"/>
                </a:tc>
                <a:tc>
                  <a:txBody>
                    <a:bodyPr/>
                    <a:lstStyle/>
                    <a:p>
                      <a:endParaRPr lang="da-DK" sz="1200" dirty="0"/>
                    </a:p>
                  </a:txBody>
                  <a:tcPr marL="143433" marR="143433" marT="71716" marB="71716"/>
                </a:tc>
                <a:extLst>
                  <a:ext uri="{0D108BD9-81ED-4DB2-BD59-A6C34878D82A}">
                    <a16:rowId xmlns:a16="http://schemas.microsoft.com/office/drawing/2014/main" val="1322415583"/>
                  </a:ext>
                </a:extLst>
              </a:tr>
              <a:tr h="631105">
                <a:tc>
                  <a:txBody>
                    <a:bodyPr/>
                    <a:lstStyle/>
                    <a:p>
                      <a:r>
                        <a:rPr lang="da-DK" sz="2000" dirty="0"/>
                        <a:t>Social kapital</a:t>
                      </a:r>
                    </a:p>
                  </a:txBody>
                  <a:tcPr marL="143433" marR="143433" marT="71716" marB="71716"/>
                </a:tc>
                <a:tc>
                  <a:txBody>
                    <a:bodyPr/>
                    <a:lstStyle/>
                    <a:p>
                      <a:endParaRPr lang="da-DK" sz="1200"/>
                    </a:p>
                  </a:txBody>
                  <a:tcPr marL="143433" marR="143433" marT="71716" marB="71716"/>
                </a:tc>
                <a:tc>
                  <a:txBody>
                    <a:bodyPr/>
                    <a:lstStyle/>
                    <a:p>
                      <a:endParaRPr lang="da-DK" sz="1200" dirty="0"/>
                    </a:p>
                  </a:txBody>
                  <a:tcPr marL="143433" marR="143433" marT="71716" marB="71716"/>
                </a:tc>
                <a:extLst>
                  <a:ext uri="{0D108BD9-81ED-4DB2-BD59-A6C34878D82A}">
                    <a16:rowId xmlns:a16="http://schemas.microsoft.com/office/drawing/2014/main" val="1544567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5572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46</Words>
  <Application>Microsoft Macintosh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Paropgave</vt:lpstr>
      <vt:lpstr>Udfyld figuren og sammenlign med din makker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Par-opgave</dc:title>
  <dc:creator>Hans Peter Søgård Andersen</dc:creator>
  <cp:lastModifiedBy>Hans Peter Søgård Andersen</cp:lastModifiedBy>
  <cp:revision>2</cp:revision>
  <dcterms:created xsi:type="dcterms:W3CDTF">2021-09-15T19:40:41Z</dcterms:created>
  <dcterms:modified xsi:type="dcterms:W3CDTF">2023-09-12T13:00:53Z</dcterms:modified>
</cp:coreProperties>
</file>