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68" r:id="rId3"/>
    <p:sldId id="269" r:id="rId4"/>
    <p:sldId id="273" r:id="rId5"/>
    <p:sldId id="272" r:id="rId6"/>
    <p:sldId id="270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1"/>
  </p:normalViewPr>
  <p:slideViewPr>
    <p:cSldViewPr snapToGrid="0">
      <p:cViewPr varScale="1">
        <p:scale>
          <a:sx n="112" d="100"/>
          <a:sy n="112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197BE-1C6B-D791-DC4F-F750AD97D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66EA005-7C70-7DA7-1F09-29F9E3539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CF8A992-39F0-D4AC-FC74-075F55B1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E9E840-1E2E-AA2B-B4EF-D8F0A5E5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45FFD5-82B3-BEA1-8016-0D3E28009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67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E6E84-4E23-5B09-B320-73393E0F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8E4B8A-3B70-C0FF-5980-C360723AA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8CC4078-8B1C-925C-8E72-DC22F651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B250FC1-8A70-B159-115D-17A19FC79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EC2CA59-70AA-ED11-2A98-D37C3AAF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336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B304700-7159-3207-AE4B-6A49867E87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F0E4CB0-0F1E-9615-F1DC-7780DDB4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97FF150-2F04-54A5-618C-F50BA93AF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81EBA26-1CAC-4F33-9182-2F69DE8B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E08111A-A3FA-85A6-8852-4C4291B9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84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44D8C-C77D-537D-0ACA-FCEFE01A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B99C6C4-DB1C-FB80-71D1-FB2AA97A2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12253D-D8F9-AA98-E8BC-73BF8DF09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236ECB-7E37-FD31-4613-7BE72919B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FDB52A5-849F-54BF-0E18-F8384258C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847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E60B77-1A0D-5B3D-1FE6-7B6A805C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C42467-DD82-C43E-2C6A-0C5084EB6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D9AD879-99E3-0B6E-6868-75847FA85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37D7267-6DF3-804D-FD4F-A476C874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6C07FD-2E77-BCCB-6A8D-CE00A1F6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037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4B330-8C59-40E6-63DC-7418387F8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03469B4-EABD-0F76-25DB-ED8B45486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334A23-8110-F047-7832-7A951AD4E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8F93C0B-C704-367F-68B1-90A8B01D2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B1FC15-0918-7A29-F485-E21FEC09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8E93CD-B0DE-2784-E5E1-F36408EA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12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1B452-AF29-17D3-D828-113940EF2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13DFE07-CB53-D601-A435-8089861A9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B1BD758-635B-DE47-653B-AF39370C8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FF0BC3F-1326-A701-FF87-E527D2E4D9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7D6AEED-A923-0F91-262A-503A1506B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8D537C9-3FED-AD17-FBF1-2091C1F79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9B393F-4D9C-EF46-43B3-318688E4F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F8B6492-BC04-745D-22D2-5BF5BA38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2815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89958-0E74-C5AD-3259-D107EA38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2A181C1-4AF4-4C0D-BD55-63A6048D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C1A6F86-9482-18E6-8A64-3AC7AFD7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C643CE-D68E-85E1-06FF-8B1AD36C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815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FF9C866-4DAB-7BEA-C206-E482D38A3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F3CA220-79C1-86A5-1528-170D6C7F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91B5B5A-7293-ED9D-18BA-BC088A6AC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474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50AB0-6352-668A-B402-9995C4105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54277BC-DD37-CE5B-8D8A-1B629F927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0111BDB-9F37-0CA2-3FC6-EEE5B268B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D1CC505-8547-30C3-DB57-FA06ADD8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10E0926-BE64-9086-BF0F-1C44C3953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A5CDDE-A3A1-4BF4-6A1F-434927EC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247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F789F5-0A53-190C-D2FE-6152F037E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8701574-144F-30F7-3F91-06845165AB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0818DF0-2ABB-5E05-EFF4-62F658503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BAE495E-1808-469C-96A8-6A199EB6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FDAC210-D76E-2F65-4997-58866B87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0F7CC9E-EF8C-07B7-82E8-84DE89F8F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566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9B10BB9-C1DA-DCAA-2C93-F4DB10207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A9A3E34-563E-ECE1-7711-89648C87A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A13184-8AC7-138C-C686-49E7983744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EF246D-A9E8-A649-8586-EA5773A48F61}" type="datetimeFigureOut">
              <a:rPr lang="da-DK" smtClean="0"/>
              <a:t>27.08.2025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B7A3F09-3FF0-D3FF-B965-9EDD0B33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AB328A-0DFB-AC1F-D73A-BF70DC8A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D3BA3-0B37-D341-8598-6104D805742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505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E41492A-83D9-BB01-E56A-C1CFAA2DA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016" y="559778"/>
            <a:ext cx="11789921" cy="128848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a-DK" sz="2400" dirty="0"/>
              <a:t>PARARBJDE: </a:t>
            </a:r>
            <a:br>
              <a:rPr lang="da-DK" sz="2400" dirty="0"/>
            </a:br>
            <a:r>
              <a:rPr lang="da-DK" sz="2400" dirty="0"/>
              <a:t>Genfortæl handlingen i 6. sang </a:t>
            </a:r>
            <a:r>
              <a:rPr lang="da-DK" sz="2400" dirty="0" err="1"/>
              <a:t>vv</a:t>
            </a:r>
            <a:r>
              <a:rPr lang="da-DK" sz="2400" dirty="0"/>
              <a:t>. 1-185 for hinanden, mens I kigger på de efterfølgende billeder. Husk at bruge hovedpersonernes </a:t>
            </a:r>
            <a:r>
              <a:rPr lang="da-DK" sz="2400" u="sng" dirty="0"/>
              <a:t>navne</a:t>
            </a:r>
            <a:r>
              <a:rPr lang="da-DK" sz="2400" dirty="0"/>
              <a:t>, mens I genfortæller:</a:t>
            </a:r>
          </a:p>
        </p:txBody>
      </p:sp>
      <p:pic>
        <p:nvPicPr>
          <p:cNvPr id="1026" name="Picture 2" descr="The Lykaon Painter – Odysseus Meets Elpenor in the Underworld – c450-425BC  – Personal Interpretations">
            <a:extLst>
              <a:ext uri="{FF2B5EF4-FFF2-40B4-BE49-F238E27FC236}">
                <a16:creationId xmlns:a16="http://schemas.microsoft.com/office/drawing/2014/main" id="{F0CD9CFE-78DA-B925-00EB-CE968EB1D5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1" r="24628"/>
          <a:stretch/>
        </p:blipFill>
        <p:spPr bwMode="auto">
          <a:xfrm>
            <a:off x="2068821" y="2270298"/>
            <a:ext cx="2122714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Nausicaa - Wikipedia">
            <a:extLst>
              <a:ext uri="{FF2B5EF4-FFF2-40B4-BE49-F238E27FC236}">
                <a16:creationId xmlns:a16="http://schemas.microsoft.com/office/drawing/2014/main" id="{2C21536C-E3A2-0802-7995-5AE41B50C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7" r="14509"/>
          <a:stretch/>
        </p:blipFill>
        <p:spPr bwMode="auto">
          <a:xfrm>
            <a:off x="6213230" y="2270298"/>
            <a:ext cx="1830171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hena - Ancient Greek Vase Painting">
            <a:extLst>
              <a:ext uri="{FF2B5EF4-FFF2-40B4-BE49-F238E27FC236}">
                <a16:creationId xmlns:a16="http://schemas.microsoft.com/office/drawing/2014/main" id="{1C27DA37-6B85-572F-283F-A46398422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r="12815" b="6190"/>
          <a:stretch/>
        </p:blipFill>
        <p:spPr bwMode="auto">
          <a:xfrm>
            <a:off x="10077214" y="2270298"/>
            <a:ext cx="1935446" cy="369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51E5E34D-1C35-39A6-9680-717E175C0409}"/>
              </a:ext>
            </a:extLst>
          </p:cNvPr>
          <p:cNvSpPr txBox="1"/>
          <p:nvPr/>
        </p:nvSpPr>
        <p:spPr>
          <a:xfrm>
            <a:off x="222739" y="2270298"/>
            <a:ext cx="184608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ODÝSSEUS</a:t>
            </a:r>
          </a:p>
          <a:p>
            <a:endParaRPr lang="da-DK" dirty="0"/>
          </a:p>
          <a:p>
            <a:r>
              <a:rPr lang="da-DK" dirty="0" err="1"/>
              <a:t>Ithakas</a:t>
            </a:r>
            <a:r>
              <a:rPr lang="da-DK" dirty="0"/>
              <a:t> konge og digtets </a:t>
            </a:r>
            <a:r>
              <a:rPr lang="da-DK" dirty="0" err="1"/>
              <a:t>hoved-person</a:t>
            </a:r>
            <a:r>
              <a:rPr lang="da-DK" dirty="0"/>
              <a:t>.</a:t>
            </a:r>
          </a:p>
          <a:p>
            <a:endParaRPr lang="da-DK" dirty="0"/>
          </a:p>
          <a:p>
            <a:r>
              <a:rPr lang="da-DK" dirty="0"/>
              <a:t>Har været væk hjemmefra i 20 år.</a:t>
            </a:r>
          </a:p>
          <a:p>
            <a:endParaRPr lang="da-DK" dirty="0"/>
          </a:p>
          <a:p>
            <a:r>
              <a:rPr lang="da-DK" dirty="0"/>
              <a:t>Kendt for sin snilde og kløgt.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FA7C13B-2716-AB77-C453-6FC37F3DEBF9}"/>
              </a:ext>
            </a:extLst>
          </p:cNvPr>
          <p:cNvSpPr txBox="1"/>
          <p:nvPr/>
        </p:nvSpPr>
        <p:spPr>
          <a:xfrm>
            <a:off x="4367148" y="2270298"/>
            <a:ext cx="184608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NAUSÍKAA</a:t>
            </a:r>
          </a:p>
          <a:p>
            <a:endParaRPr lang="da-DK" dirty="0"/>
          </a:p>
          <a:p>
            <a:r>
              <a:rPr lang="da-DK" dirty="0"/>
              <a:t>Datter af </a:t>
            </a:r>
            <a:r>
              <a:rPr lang="da-DK" dirty="0" err="1"/>
              <a:t>Alkínoos</a:t>
            </a:r>
            <a:r>
              <a:rPr lang="da-DK" dirty="0"/>
              <a:t>, </a:t>
            </a:r>
            <a:r>
              <a:rPr lang="da-DK" dirty="0" err="1"/>
              <a:t>faiakernes</a:t>
            </a:r>
            <a:r>
              <a:rPr lang="da-DK" dirty="0"/>
              <a:t> konge.</a:t>
            </a:r>
          </a:p>
          <a:p>
            <a:endParaRPr lang="da-DK" dirty="0"/>
          </a:p>
          <a:p>
            <a:r>
              <a:rPr lang="da-DK" dirty="0"/>
              <a:t>Er således en </a:t>
            </a:r>
            <a:r>
              <a:rPr lang="da-DK" dirty="0" err="1"/>
              <a:t>faiakernes</a:t>
            </a:r>
            <a:r>
              <a:rPr lang="da-DK" dirty="0"/>
              <a:t> prinsesse.</a:t>
            </a:r>
          </a:p>
          <a:p>
            <a:endParaRPr lang="da-DK" dirty="0"/>
          </a:p>
          <a:p>
            <a:r>
              <a:rPr lang="da-DK" dirty="0"/>
              <a:t>Er ca. 15-16 år og i den giftefærdige alder.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9DDBDD2-9072-554A-AC80-17534EB3BB42}"/>
              </a:ext>
            </a:extLst>
          </p:cNvPr>
          <p:cNvSpPr txBox="1"/>
          <p:nvPr/>
        </p:nvSpPr>
        <p:spPr>
          <a:xfrm>
            <a:off x="8231132" y="2270298"/>
            <a:ext cx="1846082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a-DK" dirty="0"/>
              <a:t>ATHÉNE</a:t>
            </a:r>
          </a:p>
          <a:p>
            <a:endParaRPr lang="da-DK" dirty="0"/>
          </a:p>
          <a:p>
            <a:r>
              <a:rPr lang="da-DK" dirty="0"/>
              <a:t>Visdommens, krigens og </a:t>
            </a:r>
            <a:r>
              <a:rPr lang="da-DK" dirty="0" err="1"/>
              <a:t>hånd-værkets</a:t>
            </a:r>
            <a:r>
              <a:rPr lang="da-DK" dirty="0"/>
              <a:t> gudinde.</a:t>
            </a:r>
          </a:p>
          <a:p>
            <a:endParaRPr lang="da-DK" dirty="0"/>
          </a:p>
          <a:p>
            <a:r>
              <a:rPr lang="da-DK" dirty="0"/>
              <a:t>Odysseus’ hjælper på hans rejser.</a:t>
            </a:r>
          </a:p>
          <a:p>
            <a:endParaRPr lang="da-DK" dirty="0"/>
          </a:p>
          <a:p>
            <a:r>
              <a:rPr lang="da-DK" dirty="0"/>
              <a:t>Kaldes også ”gudinden med lynende øjne” og ”Pallas Athene”</a:t>
            </a:r>
          </a:p>
        </p:txBody>
      </p:sp>
    </p:spTree>
    <p:extLst>
      <p:ext uri="{BB962C8B-B14F-4D97-AF65-F5344CB8AC3E}">
        <p14:creationId xmlns:p14="http://schemas.microsoft.com/office/powerpoint/2010/main" val="214314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thena appeared in a dream to Nausicaa in the disguise of a friend and  advised Nausicaa to go to the river the next morning Stock Photo - Alamy">
            <a:extLst>
              <a:ext uri="{FF2B5EF4-FFF2-40B4-BE49-F238E27FC236}">
                <a16:creationId xmlns:a16="http://schemas.microsoft.com/office/drawing/2014/main" id="{3AAE2327-DD53-F54A-152E-E51BE420A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" r="6769" b="5443"/>
          <a:stretch/>
        </p:blipFill>
        <p:spPr bwMode="auto">
          <a:xfrm>
            <a:off x="1915396" y="432953"/>
            <a:ext cx="8361207" cy="59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D9A55C46-119D-A25D-2FCD-49B91C51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938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usicaa - Greek Mythology Link">
            <a:extLst>
              <a:ext uri="{FF2B5EF4-FFF2-40B4-BE49-F238E27FC236}">
                <a16:creationId xmlns:a16="http://schemas.microsoft.com/office/drawing/2014/main" id="{22FF2612-4E0F-F6BC-678E-5B3B979E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71500"/>
            <a:ext cx="1016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6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ausicaa - Wikidata">
            <a:extLst>
              <a:ext uri="{FF2B5EF4-FFF2-40B4-BE49-F238E27FC236}">
                <a16:creationId xmlns:a16="http://schemas.microsoft.com/office/drawing/2014/main" id="{57D5467A-BB56-BFDC-6436-89179E080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446" y="131636"/>
            <a:ext cx="9663108" cy="65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EDB3-99F6-16B0-F624-5591308AE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Nausicaa - Greek Mythology Link">
            <a:extLst>
              <a:ext uri="{FF2B5EF4-FFF2-40B4-BE49-F238E27FC236}">
                <a16:creationId xmlns:a16="http://schemas.microsoft.com/office/drawing/2014/main" id="{0FD5805F-4776-BC27-193B-97128291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27" y="1012736"/>
            <a:ext cx="8384146" cy="483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95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AD9C8-3116-B7CC-20C0-8E2933EF1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is painting, Odysseus and Nausicaa, attributed to Salvator Rosa and his studio, depicts a scene from The Odyssey. Nausicaa, a princess, offers clothing to the shipwrecked Odysseus, who stands nude and vulnerable, his body partially covered by leaves. The gesture symbolizes hospitality and aid to a stranger in need. Nausicaa and her maidens appear compassionate and cautious, while Odysseus reaches out gratefully. The background suggests a coastal landscape at dusk, capturing the moment when Odysseus, having washed ashore, is rescued by Nausicaa. The painting highlights themes of kindness, vulnerability, and human connection.">
            <a:extLst>
              <a:ext uri="{FF2B5EF4-FFF2-40B4-BE49-F238E27FC236}">
                <a16:creationId xmlns:a16="http://schemas.microsoft.com/office/drawing/2014/main" id="{C14B107E-C34A-B503-71DA-F6E39FB2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189" y="103517"/>
            <a:ext cx="5431622" cy="665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02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108</Words>
  <Application>Microsoft Macintosh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Office-tema</vt:lpstr>
      <vt:lpstr>PARARBJDE:  Genfortæl handlingen i 6. sang vv. 1-185 for hinanden, mens I kigger på de efterfølgende billeder. Husk at bruge hovedpersonernes navne, mens I genfortæller: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Esben Harboe Odgaard EHO</dc:creator>
  <cp:lastModifiedBy>Esben Harboe Odgaard EHO</cp:lastModifiedBy>
  <cp:revision>1</cp:revision>
  <dcterms:created xsi:type="dcterms:W3CDTF">2025-08-27T07:34:41Z</dcterms:created>
  <dcterms:modified xsi:type="dcterms:W3CDTF">2025-08-27T07:35:45Z</dcterms:modified>
</cp:coreProperties>
</file>