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258" r:id="rId3"/>
    <p:sldId id="259" r:id="rId4"/>
    <p:sldId id="260" r:id="rId5"/>
    <p:sldId id="261" r:id="rId6"/>
    <p:sldId id="262" r:id="rId7"/>
    <p:sldId id="264" r:id="rId8"/>
    <p:sldId id="266" r:id="rId9"/>
    <p:sldId id="267" r:id="rId10"/>
    <p:sldId id="265" r:id="rId11"/>
    <p:sldId id="275" r:id="rId12"/>
    <p:sldId id="268" r:id="rId13"/>
    <p:sldId id="269" r:id="rId14"/>
    <p:sldId id="273" r:id="rId15"/>
    <p:sldId id="272" r:id="rId16"/>
    <p:sldId id="270" r:id="rId17"/>
    <p:sldId id="274" r:id="rId18"/>
    <p:sldId id="276" r:id="rId19"/>
    <p:sldId id="277" r:id="rId20"/>
    <p:sldId id="279" r:id="rId21"/>
    <p:sldId id="278" r:id="rId22"/>
    <p:sldId id="280" r:id="rId2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3"/>
    <p:restoredTop sz="94659"/>
  </p:normalViewPr>
  <p:slideViewPr>
    <p:cSldViewPr snapToGrid="0">
      <p:cViewPr varScale="1">
        <p:scale>
          <a:sx n="110" d="100"/>
          <a:sy n="110" d="100"/>
        </p:scale>
        <p:origin x="3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0B8702-37B3-B047-BCD3-D431B8D28B80}" type="datetimeFigureOut">
              <a:rPr lang="da-DK" smtClean="0"/>
              <a:t>04.09.2025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94EB5-91C9-D94D-894E-EE555BDB86E5}" type="slidenum">
              <a:rPr lang="da-DK" smtClean="0"/>
              <a:t>‹nr.›</a:t>
            </a:fld>
            <a:endParaRPr lang="da-DK"/>
          </a:p>
        </p:txBody>
      </p:sp>
    </p:spTree>
    <p:extLst>
      <p:ext uri="{BB962C8B-B14F-4D97-AF65-F5344CB8AC3E}">
        <p14:creationId xmlns:p14="http://schemas.microsoft.com/office/powerpoint/2010/main" val="4251772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9DC842B-B94E-5843-923E-E429548C296C}" type="slidenum">
              <a:rPr lang="da-DK" smtClean="0"/>
              <a:t>17</a:t>
            </a:fld>
            <a:endParaRPr lang="da-DK"/>
          </a:p>
        </p:txBody>
      </p:sp>
    </p:spTree>
    <p:extLst>
      <p:ext uri="{BB962C8B-B14F-4D97-AF65-F5344CB8AC3E}">
        <p14:creationId xmlns:p14="http://schemas.microsoft.com/office/powerpoint/2010/main" val="937888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76A1D8-6860-27A4-4F7C-4DF3B5B79EAA}"/>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C60ACC3B-D1BC-B4FD-3303-84C902D750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82B80484-B079-3DD3-902F-8DCD0CAD6434}"/>
              </a:ext>
            </a:extLst>
          </p:cNvPr>
          <p:cNvSpPr>
            <a:spLocks noGrp="1"/>
          </p:cNvSpPr>
          <p:nvPr>
            <p:ph type="dt" sz="half" idx="10"/>
          </p:nvPr>
        </p:nvSpPr>
        <p:spPr/>
        <p:txBody>
          <a:bodyPr/>
          <a:lstStyle/>
          <a:p>
            <a:fld id="{B0B22C06-F33A-E941-818D-7A2F8E7A22DB}" type="datetimeFigureOut">
              <a:rPr lang="da-DK" smtClean="0"/>
              <a:t>04.09.2025</a:t>
            </a:fld>
            <a:endParaRPr lang="da-DK"/>
          </a:p>
        </p:txBody>
      </p:sp>
      <p:sp>
        <p:nvSpPr>
          <p:cNvPr id="5" name="Pladsholder til sidefod 4">
            <a:extLst>
              <a:ext uri="{FF2B5EF4-FFF2-40B4-BE49-F238E27FC236}">
                <a16:creationId xmlns:a16="http://schemas.microsoft.com/office/drawing/2014/main" id="{106E179E-A89B-E8EF-B7E0-4A85248A69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3E67CB3-F011-C04A-B506-4777303AF732}"/>
              </a:ext>
            </a:extLst>
          </p:cNvPr>
          <p:cNvSpPr>
            <a:spLocks noGrp="1"/>
          </p:cNvSpPr>
          <p:nvPr>
            <p:ph type="sldNum" sz="quarter" idx="12"/>
          </p:nvPr>
        </p:nvSpPr>
        <p:spPr/>
        <p:txBody>
          <a:bodyPr/>
          <a:lstStyle/>
          <a:p>
            <a:fld id="{0EFD59BD-A7EE-314D-8B26-82D96E753AA1}" type="slidenum">
              <a:rPr lang="da-DK" smtClean="0"/>
              <a:t>‹nr.›</a:t>
            </a:fld>
            <a:endParaRPr lang="da-DK"/>
          </a:p>
        </p:txBody>
      </p:sp>
    </p:spTree>
    <p:extLst>
      <p:ext uri="{BB962C8B-B14F-4D97-AF65-F5344CB8AC3E}">
        <p14:creationId xmlns:p14="http://schemas.microsoft.com/office/powerpoint/2010/main" val="1575076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70362D-18AC-B23B-1BF0-4B96E7EC561F}"/>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67BD2684-D14B-0E06-3C13-542C16BA483A}"/>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B820C50-83C6-2BD8-9161-22E3E1F7961B}"/>
              </a:ext>
            </a:extLst>
          </p:cNvPr>
          <p:cNvSpPr>
            <a:spLocks noGrp="1"/>
          </p:cNvSpPr>
          <p:nvPr>
            <p:ph type="dt" sz="half" idx="10"/>
          </p:nvPr>
        </p:nvSpPr>
        <p:spPr/>
        <p:txBody>
          <a:bodyPr/>
          <a:lstStyle/>
          <a:p>
            <a:fld id="{B0B22C06-F33A-E941-818D-7A2F8E7A22DB}" type="datetimeFigureOut">
              <a:rPr lang="da-DK" smtClean="0"/>
              <a:t>04.09.2025</a:t>
            </a:fld>
            <a:endParaRPr lang="da-DK"/>
          </a:p>
        </p:txBody>
      </p:sp>
      <p:sp>
        <p:nvSpPr>
          <p:cNvPr id="5" name="Pladsholder til sidefod 4">
            <a:extLst>
              <a:ext uri="{FF2B5EF4-FFF2-40B4-BE49-F238E27FC236}">
                <a16:creationId xmlns:a16="http://schemas.microsoft.com/office/drawing/2014/main" id="{2ADEDB5C-B9BF-F8C5-097D-D523B30D1A4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67AB0EF-560B-2EA7-0199-46C5CBAE0645}"/>
              </a:ext>
            </a:extLst>
          </p:cNvPr>
          <p:cNvSpPr>
            <a:spLocks noGrp="1"/>
          </p:cNvSpPr>
          <p:nvPr>
            <p:ph type="sldNum" sz="quarter" idx="12"/>
          </p:nvPr>
        </p:nvSpPr>
        <p:spPr/>
        <p:txBody>
          <a:bodyPr/>
          <a:lstStyle/>
          <a:p>
            <a:fld id="{0EFD59BD-A7EE-314D-8B26-82D96E753AA1}" type="slidenum">
              <a:rPr lang="da-DK" smtClean="0"/>
              <a:t>‹nr.›</a:t>
            </a:fld>
            <a:endParaRPr lang="da-DK"/>
          </a:p>
        </p:txBody>
      </p:sp>
    </p:spTree>
    <p:extLst>
      <p:ext uri="{BB962C8B-B14F-4D97-AF65-F5344CB8AC3E}">
        <p14:creationId xmlns:p14="http://schemas.microsoft.com/office/powerpoint/2010/main" val="3298768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49E85236-4EB4-9317-2522-CFB1C16FB09C}"/>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AC365E06-48A0-BB88-5BF5-3DB031A39110}"/>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1541032-7D69-7C2C-A814-95F48F67AE4D}"/>
              </a:ext>
            </a:extLst>
          </p:cNvPr>
          <p:cNvSpPr>
            <a:spLocks noGrp="1"/>
          </p:cNvSpPr>
          <p:nvPr>
            <p:ph type="dt" sz="half" idx="10"/>
          </p:nvPr>
        </p:nvSpPr>
        <p:spPr/>
        <p:txBody>
          <a:bodyPr/>
          <a:lstStyle/>
          <a:p>
            <a:fld id="{B0B22C06-F33A-E941-818D-7A2F8E7A22DB}" type="datetimeFigureOut">
              <a:rPr lang="da-DK" smtClean="0"/>
              <a:t>04.09.2025</a:t>
            </a:fld>
            <a:endParaRPr lang="da-DK"/>
          </a:p>
        </p:txBody>
      </p:sp>
      <p:sp>
        <p:nvSpPr>
          <p:cNvPr id="5" name="Pladsholder til sidefod 4">
            <a:extLst>
              <a:ext uri="{FF2B5EF4-FFF2-40B4-BE49-F238E27FC236}">
                <a16:creationId xmlns:a16="http://schemas.microsoft.com/office/drawing/2014/main" id="{66D584ED-4F36-FE4B-8268-37FCC62B003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967C829-0A6E-C7B5-77BC-A693801F9451}"/>
              </a:ext>
            </a:extLst>
          </p:cNvPr>
          <p:cNvSpPr>
            <a:spLocks noGrp="1"/>
          </p:cNvSpPr>
          <p:nvPr>
            <p:ph type="sldNum" sz="quarter" idx="12"/>
          </p:nvPr>
        </p:nvSpPr>
        <p:spPr/>
        <p:txBody>
          <a:bodyPr/>
          <a:lstStyle/>
          <a:p>
            <a:fld id="{0EFD59BD-A7EE-314D-8B26-82D96E753AA1}" type="slidenum">
              <a:rPr lang="da-DK" smtClean="0"/>
              <a:t>‹nr.›</a:t>
            </a:fld>
            <a:endParaRPr lang="da-DK"/>
          </a:p>
        </p:txBody>
      </p:sp>
    </p:spTree>
    <p:extLst>
      <p:ext uri="{BB962C8B-B14F-4D97-AF65-F5344CB8AC3E}">
        <p14:creationId xmlns:p14="http://schemas.microsoft.com/office/powerpoint/2010/main" val="277497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548AC7-D13C-EF22-EB75-A9B9BF07FB3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BDD661E-F128-69FB-267B-8BDA27263673}"/>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199C6D1-9ED4-5E6A-2FFC-14EAE5625E6D}"/>
              </a:ext>
            </a:extLst>
          </p:cNvPr>
          <p:cNvSpPr>
            <a:spLocks noGrp="1"/>
          </p:cNvSpPr>
          <p:nvPr>
            <p:ph type="dt" sz="half" idx="10"/>
          </p:nvPr>
        </p:nvSpPr>
        <p:spPr/>
        <p:txBody>
          <a:bodyPr/>
          <a:lstStyle/>
          <a:p>
            <a:fld id="{B0B22C06-F33A-E941-818D-7A2F8E7A22DB}" type="datetimeFigureOut">
              <a:rPr lang="da-DK" smtClean="0"/>
              <a:t>04.09.2025</a:t>
            </a:fld>
            <a:endParaRPr lang="da-DK"/>
          </a:p>
        </p:txBody>
      </p:sp>
      <p:sp>
        <p:nvSpPr>
          <p:cNvPr id="5" name="Pladsholder til sidefod 4">
            <a:extLst>
              <a:ext uri="{FF2B5EF4-FFF2-40B4-BE49-F238E27FC236}">
                <a16:creationId xmlns:a16="http://schemas.microsoft.com/office/drawing/2014/main" id="{88B17F89-1CEA-6A6B-0ED2-C1610C29D78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9E89FBF-F880-6519-C918-8734788CDB9A}"/>
              </a:ext>
            </a:extLst>
          </p:cNvPr>
          <p:cNvSpPr>
            <a:spLocks noGrp="1"/>
          </p:cNvSpPr>
          <p:nvPr>
            <p:ph type="sldNum" sz="quarter" idx="12"/>
          </p:nvPr>
        </p:nvSpPr>
        <p:spPr/>
        <p:txBody>
          <a:bodyPr/>
          <a:lstStyle/>
          <a:p>
            <a:fld id="{0EFD59BD-A7EE-314D-8B26-82D96E753AA1}" type="slidenum">
              <a:rPr lang="da-DK" smtClean="0"/>
              <a:t>‹nr.›</a:t>
            </a:fld>
            <a:endParaRPr lang="da-DK"/>
          </a:p>
        </p:txBody>
      </p:sp>
    </p:spTree>
    <p:extLst>
      <p:ext uri="{BB962C8B-B14F-4D97-AF65-F5344CB8AC3E}">
        <p14:creationId xmlns:p14="http://schemas.microsoft.com/office/powerpoint/2010/main" val="4027712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EE4E4-C15F-A01A-E1D6-E9257FFE2157}"/>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8BDF5CF-C387-AF7C-4E8B-7685ADEF10C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EA18C241-9876-A470-FF11-CEDEA772FABF}"/>
              </a:ext>
            </a:extLst>
          </p:cNvPr>
          <p:cNvSpPr>
            <a:spLocks noGrp="1"/>
          </p:cNvSpPr>
          <p:nvPr>
            <p:ph type="dt" sz="half" idx="10"/>
          </p:nvPr>
        </p:nvSpPr>
        <p:spPr/>
        <p:txBody>
          <a:bodyPr/>
          <a:lstStyle/>
          <a:p>
            <a:fld id="{B0B22C06-F33A-E941-818D-7A2F8E7A22DB}" type="datetimeFigureOut">
              <a:rPr lang="da-DK" smtClean="0"/>
              <a:t>04.09.2025</a:t>
            </a:fld>
            <a:endParaRPr lang="da-DK"/>
          </a:p>
        </p:txBody>
      </p:sp>
      <p:sp>
        <p:nvSpPr>
          <p:cNvPr id="5" name="Pladsholder til sidefod 4">
            <a:extLst>
              <a:ext uri="{FF2B5EF4-FFF2-40B4-BE49-F238E27FC236}">
                <a16:creationId xmlns:a16="http://schemas.microsoft.com/office/drawing/2014/main" id="{7D9F372E-FA43-59CD-1768-D8332D864C0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4548AE8-93EA-F55C-7FC7-AF87F4A1B1C5}"/>
              </a:ext>
            </a:extLst>
          </p:cNvPr>
          <p:cNvSpPr>
            <a:spLocks noGrp="1"/>
          </p:cNvSpPr>
          <p:nvPr>
            <p:ph type="sldNum" sz="quarter" idx="12"/>
          </p:nvPr>
        </p:nvSpPr>
        <p:spPr/>
        <p:txBody>
          <a:bodyPr/>
          <a:lstStyle/>
          <a:p>
            <a:fld id="{0EFD59BD-A7EE-314D-8B26-82D96E753AA1}" type="slidenum">
              <a:rPr lang="da-DK" smtClean="0"/>
              <a:t>‹nr.›</a:t>
            </a:fld>
            <a:endParaRPr lang="da-DK"/>
          </a:p>
        </p:txBody>
      </p:sp>
    </p:spTree>
    <p:extLst>
      <p:ext uri="{BB962C8B-B14F-4D97-AF65-F5344CB8AC3E}">
        <p14:creationId xmlns:p14="http://schemas.microsoft.com/office/powerpoint/2010/main" val="2698823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1C1905-6FF1-5DF3-1F79-D22F26D4202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ADACE78-ADEC-9405-64E0-7C4BEC14888C}"/>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28882CF-2AD5-9292-6243-9AAA644081B8}"/>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61D543F8-7C60-7CC8-9AB5-6AED8FEB5F7F}"/>
              </a:ext>
            </a:extLst>
          </p:cNvPr>
          <p:cNvSpPr>
            <a:spLocks noGrp="1"/>
          </p:cNvSpPr>
          <p:nvPr>
            <p:ph type="dt" sz="half" idx="10"/>
          </p:nvPr>
        </p:nvSpPr>
        <p:spPr/>
        <p:txBody>
          <a:bodyPr/>
          <a:lstStyle/>
          <a:p>
            <a:fld id="{B0B22C06-F33A-E941-818D-7A2F8E7A22DB}" type="datetimeFigureOut">
              <a:rPr lang="da-DK" smtClean="0"/>
              <a:t>04.09.2025</a:t>
            </a:fld>
            <a:endParaRPr lang="da-DK"/>
          </a:p>
        </p:txBody>
      </p:sp>
      <p:sp>
        <p:nvSpPr>
          <p:cNvPr id="6" name="Pladsholder til sidefod 5">
            <a:extLst>
              <a:ext uri="{FF2B5EF4-FFF2-40B4-BE49-F238E27FC236}">
                <a16:creationId xmlns:a16="http://schemas.microsoft.com/office/drawing/2014/main" id="{DD4048CD-6453-39C9-60F1-15BDB80720C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21EE2FD-CE4D-6133-9A43-B65055A8D68A}"/>
              </a:ext>
            </a:extLst>
          </p:cNvPr>
          <p:cNvSpPr>
            <a:spLocks noGrp="1"/>
          </p:cNvSpPr>
          <p:nvPr>
            <p:ph type="sldNum" sz="quarter" idx="12"/>
          </p:nvPr>
        </p:nvSpPr>
        <p:spPr/>
        <p:txBody>
          <a:bodyPr/>
          <a:lstStyle/>
          <a:p>
            <a:fld id="{0EFD59BD-A7EE-314D-8B26-82D96E753AA1}" type="slidenum">
              <a:rPr lang="da-DK" smtClean="0"/>
              <a:t>‹nr.›</a:t>
            </a:fld>
            <a:endParaRPr lang="da-DK"/>
          </a:p>
        </p:txBody>
      </p:sp>
    </p:spTree>
    <p:extLst>
      <p:ext uri="{BB962C8B-B14F-4D97-AF65-F5344CB8AC3E}">
        <p14:creationId xmlns:p14="http://schemas.microsoft.com/office/powerpoint/2010/main" val="7890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FD1775-0268-F932-63F7-30B985A238CB}"/>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E2C8D06-F56D-44E9-C0E9-B20AA6DC4A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0062E890-58C0-8C9B-D93A-6B8FFFC5803A}"/>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D3E18D61-F83A-50EE-9153-9DC7B758FC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E833341F-11B9-2A55-0447-C98680235583}"/>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CB6968F-C2F2-4946-16DA-93706ED1F464}"/>
              </a:ext>
            </a:extLst>
          </p:cNvPr>
          <p:cNvSpPr>
            <a:spLocks noGrp="1"/>
          </p:cNvSpPr>
          <p:nvPr>
            <p:ph type="dt" sz="half" idx="10"/>
          </p:nvPr>
        </p:nvSpPr>
        <p:spPr/>
        <p:txBody>
          <a:bodyPr/>
          <a:lstStyle/>
          <a:p>
            <a:fld id="{B0B22C06-F33A-E941-818D-7A2F8E7A22DB}" type="datetimeFigureOut">
              <a:rPr lang="da-DK" smtClean="0"/>
              <a:t>04.09.2025</a:t>
            </a:fld>
            <a:endParaRPr lang="da-DK"/>
          </a:p>
        </p:txBody>
      </p:sp>
      <p:sp>
        <p:nvSpPr>
          <p:cNvPr id="8" name="Pladsholder til sidefod 7">
            <a:extLst>
              <a:ext uri="{FF2B5EF4-FFF2-40B4-BE49-F238E27FC236}">
                <a16:creationId xmlns:a16="http://schemas.microsoft.com/office/drawing/2014/main" id="{029D450B-762E-7209-E095-32D9A17B1582}"/>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1EB870B3-7890-744F-760B-0E6FA23160D5}"/>
              </a:ext>
            </a:extLst>
          </p:cNvPr>
          <p:cNvSpPr>
            <a:spLocks noGrp="1"/>
          </p:cNvSpPr>
          <p:nvPr>
            <p:ph type="sldNum" sz="quarter" idx="12"/>
          </p:nvPr>
        </p:nvSpPr>
        <p:spPr/>
        <p:txBody>
          <a:bodyPr/>
          <a:lstStyle/>
          <a:p>
            <a:fld id="{0EFD59BD-A7EE-314D-8B26-82D96E753AA1}" type="slidenum">
              <a:rPr lang="da-DK" smtClean="0"/>
              <a:t>‹nr.›</a:t>
            </a:fld>
            <a:endParaRPr lang="da-DK"/>
          </a:p>
        </p:txBody>
      </p:sp>
    </p:spTree>
    <p:extLst>
      <p:ext uri="{BB962C8B-B14F-4D97-AF65-F5344CB8AC3E}">
        <p14:creationId xmlns:p14="http://schemas.microsoft.com/office/powerpoint/2010/main" val="3716440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A1F3FD-34BC-B794-1F93-ECCEE44DAC70}"/>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37A678FE-30E2-15DC-39D9-FBDBBCE2B2C3}"/>
              </a:ext>
            </a:extLst>
          </p:cNvPr>
          <p:cNvSpPr>
            <a:spLocks noGrp="1"/>
          </p:cNvSpPr>
          <p:nvPr>
            <p:ph type="dt" sz="half" idx="10"/>
          </p:nvPr>
        </p:nvSpPr>
        <p:spPr/>
        <p:txBody>
          <a:bodyPr/>
          <a:lstStyle/>
          <a:p>
            <a:fld id="{B0B22C06-F33A-E941-818D-7A2F8E7A22DB}" type="datetimeFigureOut">
              <a:rPr lang="da-DK" smtClean="0"/>
              <a:t>04.09.2025</a:t>
            </a:fld>
            <a:endParaRPr lang="da-DK"/>
          </a:p>
        </p:txBody>
      </p:sp>
      <p:sp>
        <p:nvSpPr>
          <p:cNvPr id="4" name="Pladsholder til sidefod 3">
            <a:extLst>
              <a:ext uri="{FF2B5EF4-FFF2-40B4-BE49-F238E27FC236}">
                <a16:creationId xmlns:a16="http://schemas.microsoft.com/office/drawing/2014/main" id="{DF83F249-B63E-419B-0ADE-FBD649D7E02D}"/>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3EAFF887-5E24-B2BC-DDD0-6D337A091E80}"/>
              </a:ext>
            </a:extLst>
          </p:cNvPr>
          <p:cNvSpPr>
            <a:spLocks noGrp="1"/>
          </p:cNvSpPr>
          <p:nvPr>
            <p:ph type="sldNum" sz="quarter" idx="12"/>
          </p:nvPr>
        </p:nvSpPr>
        <p:spPr/>
        <p:txBody>
          <a:bodyPr/>
          <a:lstStyle/>
          <a:p>
            <a:fld id="{0EFD59BD-A7EE-314D-8B26-82D96E753AA1}" type="slidenum">
              <a:rPr lang="da-DK" smtClean="0"/>
              <a:t>‹nr.›</a:t>
            </a:fld>
            <a:endParaRPr lang="da-DK"/>
          </a:p>
        </p:txBody>
      </p:sp>
    </p:spTree>
    <p:extLst>
      <p:ext uri="{BB962C8B-B14F-4D97-AF65-F5344CB8AC3E}">
        <p14:creationId xmlns:p14="http://schemas.microsoft.com/office/powerpoint/2010/main" val="423385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0DE4462A-1833-1DE9-F021-E477B0D804B8}"/>
              </a:ext>
            </a:extLst>
          </p:cNvPr>
          <p:cNvSpPr>
            <a:spLocks noGrp="1"/>
          </p:cNvSpPr>
          <p:nvPr>
            <p:ph type="dt" sz="half" idx="10"/>
          </p:nvPr>
        </p:nvSpPr>
        <p:spPr/>
        <p:txBody>
          <a:bodyPr/>
          <a:lstStyle/>
          <a:p>
            <a:fld id="{B0B22C06-F33A-E941-818D-7A2F8E7A22DB}" type="datetimeFigureOut">
              <a:rPr lang="da-DK" smtClean="0"/>
              <a:t>04.09.2025</a:t>
            </a:fld>
            <a:endParaRPr lang="da-DK"/>
          </a:p>
        </p:txBody>
      </p:sp>
      <p:sp>
        <p:nvSpPr>
          <p:cNvPr id="3" name="Pladsholder til sidefod 2">
            <a:extLst>
              <a:ext uri="{FF2B5EF4-FFF2-40B4-BE49-F238E27FC236}">
                <a16:creationId xmlns:a16="http://schemas.microsoft.com/office/drawing/2014/main" id="{17BBD70D-07B2-6544-1CE9-05D1E1C2495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A487AB8-CEEE-6681-5EF5-F72AAFED847F}"/>
              </a:ext>
            </a:extLst>
          </p:cNvPr>
          <p:cNvSpPr>
            <a:spLocks noGrp="1"/>
          </p:cNvSpPr>
          <p:nvPr>
            <p:ph type="sldNum" sz="quarter" idx="12"/>
          </p:nvPr>
        </p:nvSpPr>
        <p:spPr/>
        <p:txBody>
          <a:bodyPr/>
          <a:lstStyle/>
          <a:p>
            <a:fld id="{0EFD59BD-A7EE-314D-8B26-82D96E753AA1}" type="slidenum">
              <a:rPr lang="da-DK" smtClean="0"/>
              <a:t>‹nr.›</a:t>
            </a:fld>
            <a:endParaRPr lang="da-DK"/>
          </a:p>
        </p:txBody>
      </p:sp>
    </p:spTree>
    <p:extLst>
      <p:ext uri="{BB962C8B-B14F-4D97-AF65-F5344CB8AC3E}">
        <p14:creationId xmlns:p14="http://schemas.microsoft.com/office/powerpoint/2010/main" val="1389229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7E76D1-53C9-F457-6EE6-7245E51F9B5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0D6608D7-1334-BB7E-AD6F-C4764BA64A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80A27835-8719-BC52-829A-F35A680D3B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79694BA-2895-CCED-C472-053E51F843DD}"/>
              </a:ext>
            </a:extLst>
          </p:cNvPr>
          <p:cNvSpPr>
            <a:spLocks noGrp="1"/>
          </p:cNvSpPr>
          <p:nvPr>
            <p:ph type="dt" sz="half" idx="10"/>
          </p:nvPr>
        </p:nvSpPr>
        <p:spPr/>
        <p:txBody>
          <a:bodyPr/>
          <a:lstStyle/>
          <a:p>
            <a:fld id="{B0B22C06-F33A-E941-818D-7A2F8E7A22DB}" type="datetimeFigureOut">
              <a:rPr lang="da-DK" smtClean="0"/>
              <a:t>04.09.2025</a:t>
            </a:fld>
            <a:endParaRPr lang="da-DK"/>
          </a:p>
        </p:txBody>
      </p:sp>
      <p:sp>
        <p:nvSpPr>
          <p:cNvPr id="6" name="Pladsholder til sidefod 5">
            <a:extLst>
              <a:ext uri="{FF2B5EF4-FFF2-40B4-BE49-F238E27FC236}">
                <a16:creationId xmlns:a16="http://schemas.microsoft.com/office/drawing/2014/main" id="{50D14AA7-087E-E038-8942-559E737F26D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E217628-6BF2-19BA-6BBE-2665F3398A57}"/>
              </a:ext>
            </a:extLst>
          </p:cNvPr>
          <p:cNvSpPr>
            <a:spLocks noGrp="1"/>
          </p:cNvSpPr>
          <p:nvPr>
            <p:ph type="sldNum" sz="quarter" idx="12"/>
          </p:nvPr>
        </p:nvSpPr>
        <p:spPr/>
        <p:txBody>
          <a:bodyPr/>
          <a:lstStyle/>
          <a:p>
            <a:fld id="{0EFD59BD-A7EE-314D-8B26-82D96E753AA1}" type="slidenum">
              <a:rPr lang="da-DK" smtClean="0"/>
              <a:t>‹nr.›</a:t>
            </a:fld>
            <a:endParaRPr lang="da-DK"/>
          </a:p>
        </p:txBody>
      </p:sp>
    </p:spTree>
    <p:extLst>
      <p:ext uri="{BB962C8B-B14F-4D97-AF65-F5344CB8AC3E}">
        <p14:creationId xmlns:p14="http://schemas.microsoft.com/office/powerpoint/2010/main" val="1633297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0E4DAC-3943-AB73-D3B0-60342F73C42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47FDF59D-123F-244B-EF51-008FAAAF8A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A73D3F2E-FD7A-E72A-C552-9C6563CF4C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21A90B4-105E-37C0-59DA-45D58D329DC2}"/>
              </a:ext>
            </a:extLst>
          </p:cNvPr>
          <p:cNvSpPr>
            <a:spLocks noGrp="1"/>
          </p:cNvSpPr>
          <p:nvPr>
            <p:ph type="dt" sz="half" idx="10"/>
          </p:nvPr>
        </p:nvSpPr>
        <p:spPr/>
        <p:txBody>
          <a:bodyPr/>
          <a:lstStyle/>
          <a:p>
            <a:fld id="{B0B22C06-F33A-E941-818D-7A2F8E7A22DB}" type="datetimeFigureOut">
              <a:rPr lang="da-DK" smtClean="0"/>
              <a:t>04.09.2025</a:t>
            </a:fld>
            <a:endParaRPr lang="da-DK"/>
          </a:p>
        </p:txBody>
      </p:sp>
      <p:sp>
        <p:nvSpPr>
          <p:cNvPr id="6" name="Pladsholder til sidefod 5">
            <a:extLst>
              <a:ext uri="{FF2B5EF4-FFF2-40B4-BE49-F238E27FC236}">
                <a16:creationId xmlns:a16="http://schemas.microsoft.com/office/drawing/2014/main" id="{D61C441C-10C1-B930-771F-DEAF926722C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B2D649F-965F-2B28-09B2-3DCC12964A23}"/>
              </a:ext>
            </a:extLst>
          </p:cNvPr>
          <p:cNvSpPr>
            <a:spLocks noGrp="1"/>
          </p:cNvSpPr>
          <p:nvPr>
            <p:ph type="sldNum" sz="quarter" idx="12"/>
          </p:nvPr>
        </p:nvSpPr>
        <p:spPr/>
        <p:txBody>
          <a:bodyPr/>
          <a:lstStyle/>
          <a:p>
            <a:fld id="{0EFD59BD-A7EE-314D-8B26-82D96E753AA1}" type="slidenum">
              <a:rPr lang="da-DK" smtClean="0"/>
              <a:t>‹nr.›</a:t>
            </a:fld>
            <a:endParaRPr lang="da-DK"/>
          </a:p>
        </p:txBody>
      </p:sp>
    </p:spTree>
    <p:extLst>
      <p:ext uri="{BB962C8B-B14F-4D97-AF65-F5344CB8AC3E}">
        <p14:creationId xmlns:p14="http://schemas.microsoft.com/office/powerpoint/2010/main" val="213017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ADE0C47-6808-CC63-F741-C1DA14146C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C338A1B-F61E-F75F-252C-440C80BA71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C07078C-6C1E-5F65-B923-39AB91C13D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0B22C06-F33A-E941-818D-7A2F8E7A22DB}" type="datetimeFigureOut">
              <a:rPr lang="da-DK" smtClean="0"/>
              <a:t>04.09.2025</a:t>
            </a:fld>
            <a:endParaRPr lang="da-DK"/>
          </a:p>
        </p:txBody>
      </p:sp>
      <p:sp>
        <p:nvSpPr>
          <p:cNvPr id="5" name="Pladsholder til sidefod 4">
            <a:extLst>
              <a:ext uri="{FF2B5EF4-FFF2-40B4-BE49-F238E27FC236}">
                <a16:creationId xmlns:a16="http://schemas.microsoft.com/office/drawing/2014/main" id="{71E79081-4862-FC9C-DC91-60E901FF3A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B986C593-5618-A640-0E43-2617E8B337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EFD59BD-A7EE-314D-8B26-82D96E753AA1}" type="slidenum">
              <a:rPr lang="da-DK" smtClean="0"/>
              <a:t>‹nr.›</a:t>
            </a:fld>
            <a:endParaRPr lang="da-DK"/>
          </a:p>
        </p:txBody>
      </p:sp>
    </p:spTree>
    <p:extLst>
      <p:ext uri="{BB962C8B-B14F-4D97-AF65-F5344CB8AC3E}">
        <p14:creationId xmlns:p14="http://schemas.microsoft.com/office/powerpoint/2010/main" val="459554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video" Target="https://www.youtube.com/embed/UdyXlUmD3v4?feature=oembed"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uide to the Classics: Homer's Odyssey">
            <a:extLst>
              <a:ext uri="{FF2B5EF4-FFF2-40B4-BE49-F238E27FC236}">
                <a16:creationId xmlns:a16="http://schemas.microsoft.com/office/drawing/2014/main" id="{1637B363-3363-860A-6E1E-A817D8D69F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19" r="3425"/>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C66B9166-9DA7-0524-7B71-1F7BDCC3A688}"/>
              </a:ext>
            </a:extLst>
          </p:cNvPr>
          <p:cNvSpPr>
            <a:spLocks noGrp="1"/>
          </p:cNvSpPr>
          <p:nvPr>
            <p:ph type="ctrTitle"/>
          </p:nvPr>
        </p:nvSpPr>
        <p:spPr>
          <a:xfrm>
            <a:off x="2076091" y="2633933"/>
            <a:ext cx="8039818" cy="1643572"/>
          </a:xfrm>
        </p:spPr>
        <p:txBody>
          <a:bodyPr>
            <a:normAutofit/>
          </a:bodyPr>
          <a:lstStyle/>
          <a:p>
            <a:r>
              <a:rPr lang="da-DK" dirty="0">
                <a:solidFill>
                  <a:srgbClr val="FFFFFF"/>
                </a:solidFill>
              </a:rPr>
              <a:t>Homers Odyssé</a:t>
            </a:r>
          </a:p>
        </p:txBody>
      </p:sp>
      <p:sp>
        <p:nvSpPr>
          <p:cNvPr id="3" name="Undertitel 2">
            <a:extLst>
              <a:ext uri="{FF2B5EF4-FFF2-40B4-BE49-F238E27FC236}">
                <a16:creationId xmlns:a16="http://schemas.microsoft.com/office/drawing/2014/main" id="{A728739C-4B30-D56A-7BCD-626B2BA3C26C}"/>
              </a:ext>
            </a:extLst>
          </p:cNvPr>
          <p:cNvSpPr>
            <a:spLocks noGrp="1"/>
          </p:cNvSpPr>
          <p:nvPr>
            <p:ph type="subTitle" idx="1"/>
          </p:nvPr>
        </p:nvSpPr>
        <p:spPr>
          <a:xfrm>
            <a:off x="1857556" y="5272809"/>
            <a:ext cx="8442384" cy="725018"/>
          </a:xfrm>
        </p:spPr>
        <p:txBody>
          <a:bodyPr>
            <a:normAutofit/>
          </a:bodyPr>
          <a:lstStyle/>
          <a:p>
            <a:r>
              <a:rPr lang="da-DK" dirty="0">
                <a:solidFill>
                  <a:srgbClr val="FFFFFF"/>
                </a:solidFill>
                <a:latin typeface="+mj-lt"/>
              </a:rPr>
              <a:t>ET OLDGRÆSK EPOS</a:t>
            </a:r>
          </a:p>
        </p:txBody>
      </p:sp>
    </p:spTree>
    <p:extLst>
      <p:ext uri="{BB962C8B-B14F-4D97-AF65-F5344CB8AC3E}">
        <p14:creationId xmlns:p14="http://schemas.microsoft.com/office/powerpoint/2010/main" val="1137451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316A13-C3CC-2497-6102-956AF041F6B5}"/>
              </a:ext>
            </a:extLst>
          </p:cNvPr>
          <p:cNvSpPr>
            <a:spLocks noGrp="1"/>
          </p:cNvSpPr>
          <p:nvPr>
            <p:ph type="title"/>
          </p:nvPr>
        </p:nvSpPr>
        <p:spPr>
          <a:xfrm>
            <a:off x="6042995" y="722376"/>
            <a:ext cx="5129972" cy="1288825"/>
          </a:xfrm>
        </p:spPr>
        <p:txBody>
          <a:bodyPr vert="horz" lIns="91440" tIns="45720" rIns="91440" bIns="45720" rtlCol="0" anchor="b">
            <a:normAutofit/>
          </a:bodyPr>
          <a:lstStyle/>
          <a:p>
            <a:pPr algn="ctr"/>
            <a:r>
              <a:rPr lang="en-US" dirty="0"/>
              <a:t>5. sang</a:t>
            </a:r>
            <a:br>
              <a:rPr lang="en-US" dirty="0"/>
            </a:br>
            <a:r>
              <a:rPr lang="en-US" dirty="0"/>
              <a:t>Odysseus hos Kalypso</a:t>
            </a:r>
          </a:p>
        </p:txBody>
      </p:sp>
      <p:sp>
        <p:nvSpPr>
          <p:cNvPr id="4" name="Pladsholder til tekst 3">
            <a:extLst>
              <a:ext uri="{FF2B5EF4-FFF2-40B4-BE49-F238E27FC236}">
                <a16:creationId xmlns:a16="http://schemas.microsoft.com/office/drawing/2014/main" id="{4E805B12-10D0-6559-7CBE-1EBCAAB9CFD2}"/>
              </a:ext>
            </a:extLst>
          </p:cNvPr>
          <p:cNvSpPr>
            <a:spLocks noGrp="1"/>
          </p:cNvSpPr>
          <p:nvPr>
            <p:ph type="body" sz="half" idx="2"/>
          </p:nvPr>
        </p:nvSpPr>
        <p:spPr>
          <a:xfrm>
            <a:off x="6125052" y="2478581"/>
            <a:ext cx="4965859" cy="3028597"/>
          </a:xfrm>
        </p:spPr>
        <p:txBody>
          <a:bodyPr vert="horz" lIns="91440" tIns="45720" rIns="91440" bIns="45720" rtlCol="0" anchor="ctr">
            <a:normAutofit/>
          </a:bodyPr>
          <a:lstStyle/>
          <a:p>
            <a:pPr marL="285750" indent="-285750" algn="ctr">
              <a:lnSpc>
                <a:spcPct val="100000"/>
              </a:lnSpc>
              <a:buFont typeface="Arial" panose="020B0604020202020204" pitchFamily="34" charset="0"/>
              <a:buChar char="•"/>
            </a:pPr>
            <a:r>
              <a:rPr lang="en-US" sz="1200" dirty="0" err="1"/>
              <a:t>Perspektivet</a:t>
            </a:r>
            <a:r>
              <a:rPr lang="en-US" sz="1200" dirty="0"/>
              <a:t> </a:t>
            </a:r>
            <a:r>
              <a:rPr lang="en-US" sz="1200" dirty="0" err="1"/>
              <a:t>i</a:t>
            </a:r>
            <a:r>
              <a:rPr lang="en-US" sz="1200" dirty="0"/>
              <a:t> </a:t>
            </a:r>
            <a:r>
              <a:rPr lang="en-US" sz="1200" dirty="0" err="1"/>
              <a:t>fortællingen</a:t>
            </a:r>
            <a:r>
              <a:rPr lang="en-US" sz="1200" dirty="0"/>
              <a:t> </a:t>
            </a:r>
            <a:r>
              <a:rPr lang="en-US" sz="1200" dirty="0" err="1"/>
              <a:t>skifter</a:t>
            </a:r>
            <a:r>
              <a:rPr lang="en-US" sz="1200" dirty="0"/>
              <a:t> nu, </a:t>
            </a:r>
            <a:r>
              <a:rPr lang="en-US" sz="1200" dirty="0" err="1"/>
              <a:t>så</a:t>
            </a:r>
            <a:r>
              <a:rPr lang="en-US" sz="1200" dirty="0"/>
              <a:t> vi </a:t>
            </a:r>
            <a:r>
              <a:rPr lang="en-US" sz="1200" dirty="0" err="1"/>
              <a:t>følger</a:t>
            </a:r>
            <a:r>
              <a:rPr lang="en-US" sz="1200" dirty="0"/>
              <a:t> Odysseus. </a:t>
            </a:r>
            <a:r>
              <a:rPr lang="en-US" sz="1200" dirty="0" err="1"/>
              <a:t>Handlingen</a:t>
            </a:r>
            <a:r>
              <a:rPr lang="en-US" sz="1200" dirty="0"/>
              <a:t> </a:t>
            </a:r>
            <a:r>
              <a:rPr lang="en-US" sz="1200" dirty="0" err="1"/>
              <a:t>foregår</a:t>
            </a:r>
            <a:r>
              <a:rPr lang="en-US" sz="1200" dirty="0"/>
              <a:t> </a:t>
            </a:r>
            <a:r>
              <a:rPr lang="en-US" sz="1200" dirty="0" err="1"/>
              <a:t>parallelt</a:t>
            </a:r>
            <a:r>
              <a:rPr lang="en-US" sz="1200" dirty="0"/>
              <a:t> med 1.-4. sang.</a:t>
            </a:r>
          </a:p>
          <a:p>
            <a:pPr marL="285750" indent="-285750" algn="ctr">
              <a:lnSpc>
                <a:spcPct val="100000"/>
              </a:lnSpc>
              <a:buFont typeface="Arial" panose="020B0604020202020204" pitchFamily="34" charset="0"/>
              <a:buChar char="•"/>
            </a:pPr>
            <a:r>
              <a:rPr lang="en-US" sz="1200" dirty="0"/>
              <a:t>Hermes </a:t>
            </a:r>
            <a:r>
              <a:rPr lang="en-US" sz="1200" dirty="0" err="1"/>
              <a:t>ankommer</a:t>
            </a:r>
            <a:r>
              <a:rPr lang="en-US" sz="1200" dirty="0"/>
              <a:t> </a:t>
            </a:r>
            <a:r>
              <a:rPr lang="en-US" sz="1200" dirty="0" err="1"/>
              <a:t>til</a:t>
            </a:r>
            <a:r>
              <a:rPr lang="en-US" sz="1200" dirty="0"/>
              <a:t> Ogygia, </a:t>
            </a:r>
            <a:r>
              <a:rPr lang="en-US" sz="1200" dirty="0" err="1"/>
              <a:t>hvor</a:t>
            </a:r>
            <a:r>
              <a:rPr lang="en-US" sz="1200" dirty="0"/>
              <a:t> Odysseus er </a:t>
            </a:r>
            <a:r>
              <a:rPr lang="en-US" sz="1200" dirty="0" err="1"/>
              <a:t>fanget</a:t>
            </a:r>
            <a:r>
              <a:rPr lang="en-US" sz="1200" dirty="0"/>
              <a:t> hos den </a:t>
            </a:r>
            <a:r>
              <a:rPr lang="en-US" sz="1200" dirty="0" err="1"/>
              <a:t>smukke</a:t>
            </a:r>
            <a:r>
              <a:rPr lang="en-US" sz="1200" dirty="0"/>
              <a:t> </a:t>
            </a:r>
            <a:r>
              <a:rPr lang="en-US" sz="1200" dirty="0" err="1"/>
              <a:t>nymfe</a:t>
            </a:r>
            <a:r>
              <a:rPr lang="en-US" sz="1200" dirty="0"/>
              <a:t> Kalypso (</a:t>
            </a:r>
            <a:r>
              <a:rPr lang="en-US" sz="1200" dirty="0" err="1"/>
              <a:t>en</a:t>
            </a:r>
            <a:r>
              <a:rPr lang="en-US" sz="1200" dirty="0"/>
              <a:t> </a:t>
            </a:r>
            <a:r>
              <a:rPr lang="en-US" sz="1200" dirty="0" err="1"/>
              <a:t>mindre</a:t>
            </a:r>
            <a:r>
              <a:rPr lang="en-US" sz="1200" dirty="0"/>
              <a:t> </a:t>
            </a:r>
            <a:r>
              <a:rPr lang="en-US" sz="1200" dirty="0" err="1"/>
              <a:t>gudinde</a:t>
            </a:r>
            <a:r>
              <a:rPr lang="en-US" sz="1200" dirty="0"/>
              <a:t>).</a:t>
            </a:r>
          </a:p>
          <a:p>
            <a:pPr marL="285750" indent="-285750" algn="ctr">
              <a:lnSpc>
                <a:spcPct val="100000"/>
              </a:lnSpc>
              <a:buFont typeface="Arial" panose="020B0604020202020204" pitchFamily="34" charset="0"/>
              <a:buChar char="•"/>
            </a:pPr>
            <a:r>
              <a:rPr lang="en-US" sz="1200" dirty="0"/>
              <a:t>Kalypso </a:t>
            </a:r>
            <a:r>
              <a:rPr lang="en-US" sz="1200" dirty="0" err="1"/>
              <a:t>ønsker</a:t>
            </a:r>
            <a:r>
              <a:rPr lang="en-US" sz="1200" dirty="0"/>
              <a:t> </a:t>
            </a:r>
            <a:r>
              <a:rPr lang="en-US" sz="1200" dirty="0" err="1"/>
              <a:t>brændende</a:t>
            </a:r>
            <a:r>
              <a:rPr lang="en-US" sz="1200" dirty="0"/>
              <a:t> at </a:t>
            </a:r>
            <a:r>
              <a:rPr lang="en-US" sz="1200" dirty="0" err="1"/>
              <a:t>ægte</a:t>
            </a:r>
            <a:r>
              <a:rPr lang="en-US" sz="1200" dirty="0"/>
              <a:t> Odysseus </a:t>
            </a:r>
            <a:r>
              <a:rPr lang="en-US" sz="1200" dirty="0" err="1"/>
              <a:t>og</a:t>
            </a:r>
            <a:r>
              <a:rPr lang="en-US" sz="1200" dirty="0"/>
              <a:t> lover ham </a:t>
            </a:r>
            <a:r>
              <a:rPr lang="en-US" sz="1200" dirty="0" err="1"/>
              <a:t>evigt</a:t>
            </a:r>
            <a:r>
              <a:rPr lang="en-US" sz="1200" dirty="0"/>
              <a:t> liv, </a:t>
            </a:r>
            <a:r>
              <a:rPr lang="en-US" sz="1200" dirty="0" err="1"/>
              <a:t>hvis</a:t>
            </a:r>
            <a:r>
              <a:rPr lang="en-US" sz="1200" dirty="0"/>
              <a:t> </a:t>
            </a:r>
            <a:r>
              <a:rPr lang="en-US" sz="1200" dirty="0" err="1"/>
              <a:t>han</a:t>
            </a:r>
            <a:r>
              <a:rPr lang="en-US" sz="1200" dirty="0"/>
              <a:t> </a:t>
            </a:r>
            <a:r>
              <a:rPr lang="en-US" sz="1200" dirty="0" err="1"/>
              <a:t>bliver</a:t>
            </a:r>
            <a:r>
              <a:rPr lang="en-US" sz="1200" dirty="0"/>
              <a:t> hos </a:t>
            </a:r>
            <a:r>
              <a:rPr lang="en-US" sz="1200" dirty="0" err="1"/>
              <a:t>hende</a:t>
            </a:r>
            <a:r>
              <a:rPr lang="en-US" sz="1200" dirty="0"/>
              <a:t>. Odysseus </a:t>
            </a:r>
            <a:r>
              <a:rPr lang="en-US" sz="1200" dirty="0" err="1"/>
              <a:t>nægter</a:t>
            </a:r>
            <a:r>
              <a:rPr lang="en-US" sz="1200" dirty="0"/>
              <a:t> – </a:t>
            </a:r>
            <a:r>
              <a:rPr lang="en-US" sz="1200" dirty="0" err="1"/>
              <a:t>han</a:t>
            </a:r>
            <a:r>
              <a:rPr lang="en-US" sz="1200" dirty="0"/>
              <a:t> </a:t>
            </a:r>
            <a:r>
              <a:rPr lang="en-US" sz="1200" dirty="0" err="1"/>
              <a:t>vil</a:t>
            </a:r>
            <a:r>
              <a:rPr lang="en-US" sz="1200" dirty="0"/>
              <a:t> </a:t>
            </a:r>
            <a:r>
              <a:rPr lang="en-US" sz="1200" dirty="0" err="1"/>
              <a:t>hellere</a:t>
            </a:r>
            <a:r>
              <a:rPr lang="en-US" sz="1200" dirty="0"/>
              <a:t> </a:t>
            </a:r>
            <a:r>
              <a:rPr lang="en-US" sz="1200" dirty="0" err="1"/>
              <a:t>hjem</a:t>
            </a:r>
            <a:r>
              <a:rPr lang="en-US" sz="1200" dirty="0"/>
              <a:t> </a:t>
            </a:r>
            <a:r>
              <a:rPr lang="en-US" sz="1200" dirty="0" err="1"/>
              <a:t>til</a:t>
            </a:r>
            <a:r>
              <a:rPr lang="en-US" sz="1200" dirty="0"/>
              <a:t> sin </a:t>
            </a:r>
            <a:r>
              <a:rPr lang="en-US" sz="1200" dirty="0" err="1"/>
              <a:t>kone</a:t>
            </a:r>
            <a:r>
              <a:rPr lang="en-US" sz="1200" dirty="0"/>
              <a:t> </a:t>
            </a:r>
            <a:r>
              <a:rPr lang="en-US" sz="1200" dirty="0" err="1"/>
              <a:t>og</a:t>
            </a:r>
            <a:r>
              <a:rPr lang="en-US" sz="1200" dirty="0"/>
              <a:t> sit </a:t>
            </a:r>
            <a:r>
              <a:rPr lang="en-US" sz="1200" dirty="0" err="1"/>
              <a:t>hjemland</a:t>
            </a:r>
            <a:r>
              <a:rPr lang="en-US" sz="1200" dirty="0"/>
              <a:t>.</a:t>
            </a:r>
          </a:p>
          <a:p>
            <a:pPr marL="285750" indent="-285750" algn="ctr">
              <a:lnSpc>
                <a:spcPct val="100000"/>
              </a:lnSpc>
              <a:buFont typeface="Arial" panose="020B0604020202020204" pitchFamily="34" charset="0"/>
              <a:buChar char="•"/>
            </a:pPr>
            <a:r>
              <a:rPr lang="en-US" sz="1200" dirty="0"/>
              <a:t>Hermes </a:t>
            </a:r>
            <a:r>
              <a:rPr lang="en-US" sz="1200" dirty="0" err="1"/>
              <a:t>meddeler</a:t>
            </a:r>
            <a:r>
              <a:rPr lang="en-US" sz="1200" dirty="0"/>
              <a:t>, at Odysseus </a:t>
            </a:r>
            <a:r>
              <a:rPr lang="en-US" sz="1200" dirty="0" err="1"/>
              <a:t>sikkert</a:t>
            </a:r>
            <a:r>
              <a:rPr lang="en-US" sz="1200" dirty="0"/>
              <a:t> </a:t>
            </a:r>
            <a:r>
              <a:rPr lang="en-US" sz="1200" dirty="0" err="1"/>
              <a:t>kan</a:t>
            </a:r>
            <a:r>
              <a:rPr lang="en-US" sz="1200" dirty="0"/>
              <a:t> </a:t>
            </a:r>
            <a:r>
              <a:rPr lang="en-US" sz="1200" dirty="0" err="1"/>
              <a:t>sejle</a:t>
            </a:r>
            <a:r>
              <a:rPr lang="en-US" sz="1200" dirty="0"/>
              <a:t> </a:t>
            </a:r>
            <a:r>
              <a:rPr lang="en-US" sz="1200" dirty="0" err="1"/>
              <a:t>væk</a:t>
            </a:r>
            <a:r>
              <a:rPr lang="en-US" sz="1200" dirty="0"/>
              <a:t>, for Poseidon er </a:t>
            </a:r>
            <a:r>
              <a:rPr lang="en-US" sz="1200" dirty="0" err="1"/>
              <a:t>ikke</a:t>
            </a:r>
            <a:r>
              <a:rPr lang="en-US" sz="1200" dirty="0"/>
              <a:t> </a:t>
            </a:r>
            <a:r>
              <a:rPr lang="en-US" sz="1200" dirty="0" err="1"/>
              <a:t>hjemme</a:t>
            </a:r>
            <a:r>
              <a:rPr lang="en-US" sz="1200" dirty="0"/>
              <a:t>, </a:t>
            </a:r>
            <a:r>
              <a:rPr lang="en-US" sz="1200" dirty="0" err="1"/>
              <a:t>og</a:t>
            </a:r>
            <a:r>
              <a:rPr lang="en-US" sz="1200" dirty="0"/>
              <a:t> </a:t>
            </a:r>
            <a:r>
              <a:rPr lang="en-US" sz="1200" dirty="0" err="1"/>
              <a:t>vil</a:t>
            </a:r>
            <a:r>
              <a:rPr lang="en-US" sz="1200" dirty="0"/>
              <a:t> </a:t>
            </a:r>
            <a:r>
              <a:rPr lang="en-US" sz="1200" dirty="0" err="1"/>
              <a:t>derfor</a:t>
            </a:r>
            <a:r>
              <a:rPr lang="en-US" sz="1200" dirty="0"/>
              <a:t> </a:t>
            </a:r>
            <a:r>
              <a:rPr lang="en-US" sz="1200" dirty="0" err="1"/>
              <a:t>ikke</a:t>
            </a:r>
            <a:r>
              <a:rPr lang="en-US" sz="1200" dirty="0"/>
              <a:t> </a:t>
            </a:r>
            <a:r>
              <a:rPr lang="en-US" sz="1200" dirty="0" err="1"/>
              <a:t>opdage</a:t>
            </a:r>
            <a:r>
              <a:rPr lang="en-US" sz="1200" dirty="0"/>
              <a:t> ham.</a:t>
            </a:r>
          </a:p>
          <a:p>
            <a:pPr marL="285750" indent="-285750" algn="ctr">
              <a:lnSpc>
                <a:spcPct val="100000"/>
              </a:lnSpc>
              <a:buFont typeface="Arial" panose="020B0604020202020204" pitchFamily="34" charset="0"/>
              <a:buChar char="•"/>
            </a:pPr>
            <a:r>
              <a:rPr lang="en-US" sz="1200" dirty="0"/>
              <a:t>Da Odysseus </a:t>
            </a:r>
            <a:r>
              <a:rPr lang="en-US" sz="1200" dirty="0" err="1"/>
              <a:t>sejler</a:t>
            </a:r>
            <a:r>
              <a:rPr lang="en-US" sz="1200" dirty="0"/>
              <a:t> </a:t>
            </a:r>
            <a:r>
              <a:rPr lang="en-US" sz="1200" dirty="0" err="1"/>
              <a:t>hjemad</a:t>
            </a:r>
            <a:r>
              <a:rPr lang="en-US" sz="1200" dirty="0"/>
              <a:t>, men Poseidon </a:t>
            </a:r>
            <a:r>
              <a:rPr lang="en-US" sz="1200" dirty="0" err="1"/>
              <a:t>opdager</a:t>
            </a:r>
            <a:r>
              <a:rPr lang="en-US" sz="1200" dirty="0"/>
              <a:t> ham </a:t>
            </a:r>
            <a:r>
              <a:rPr lang="en-US" sz="1200" dirty="0" err="1"/>
              <a:t>alligevel</a:t>
            </a:r>
            <a:r>
              <a:rPr lang="en-US" sz="1200" dirty="0"/>
              <a:t> </a:t>
            </a:r>
            <a:r>
              <a:rPr lang="en-US" sz="1200" dirty="0" err="1"/>
              <a:t>og</a:t>
            </a:r>
            <a:r>
              <a:rPr lang="en-US" sz="1200" dirty="0"/>
              <a:t> </a:t>
            </a:r>
            <a:r>
              <a:rPr lang="en-US" sz="1200" dirty="0" err="1"/>
              <a:t>knuser</a:t>
            </a:r>
            <a:r>
              <a:rPr lang="en-US" sz="1200" dirty="0"/>
              <a:t> </a:t>
            </a:r>
            <a:r>
              <a:rPr lang="en-US" sz="1200" dirty="0" err="1"/>
              <a:t>hans</a:t>
            </a:r>
            <a:r>
              <a:rPr lang="en-US" sz="1200" dirty="0"/>
              <a:t> </a:t>
            </a:r>
            <a:r>
              <a:rPr lang="en-US" sz="1200" dirty="0" err="1"/>
              <a:t>skib</a:t>
            </a:r>
            <a:r>
              <a:rPr lang="en-US" sz="1200" dirty="0"/>
              <a:t>, </a:t>
            </a:r>
            <a:r>
              <a:rPr lang="en-US" sz="1200" dirty="0" err="1"/>
              <a:t>hvorefter</a:t>
            </a:r>
            <a:r>
              <a:rPr lang="en-US" sz="1200" dirty="0"/>
              <a:t> Odysseus </a:t>
            </a:r>
            <a:r>
              <a:rPr lang="en-US" sz="1200" dirty="0" err="1"/>
              <a:t>efter</a:t>
            </a:r>
            <a:r>
              <a:rPr lang="en-US" sz="1200" dirty="0"/>
              <a:t> 20 </a:t>
            </a:r>
            <a:r>
              <a:rPr lang="en-US" sz="1200" dirty="0" err="1"/>
              <a:t>dage</a:t>
            </a:r>
            <a:r>
              <a:rPr lang="en-US" sz="1200" dirty="0"/>
              <a:t> driver </a:t>
            </a:r>
            <a:r>
              <a:rPr lang="en-US" sz="1200" dirty="0" err="1"/>
              <a:t>i</a:t>
            </a:r>
            <a:r>
              <a:rPr lang="en-US" sz="1200" dirty="0"/>
              <a:t> land </a:t>
            </a:r>
            <a:r>
              <a:rPr lang="en-US" sz="1200" dirty="0" err="1"/>
              <a:t>på</a:t>
            </a:r>
            <a:r>
              <a:rPr lang="en-US" sz="1200" dirty="0"/>
              <a:t> </a:t>
            </a:r>
            <a:r>
              <a:rPr lang="en-US" sz="1200" dirty="0" err="1"/>
              <a:t>øen</a:t>
            </a:r>
            <a:r>
              <a:rPr lang="en-US" sz="1200" dirty="0"/>
              <a:t> </a:t>
            </a:r>
            <a:r>
              <a:rPr lang="en-US" sz="1200" dirty="0" err="1"/>
              <a:t>Scheria</a:t>
            </a:r>
            <a:r>
              <a:rPr lang="en-US" sz="1200" dirty="0"/>
              <a:t>, </a:t>
            </a:r>
            <a:r>
              <a:rPr lang="en-US" sz="1200" dirty="0" err="1"/>
              <a:t>hvor</a:t>
            </a:r>
            <a:r>
              <a:rPr lang="en-US" sz="1200" dirty="0"/>
              <a:t> </a:t>
            </a:r>
            <a:r>
              <a:rPr lang="en-US" sz="1200" dirty="0" err="1"/>
              <a:t>faiakerne</a:t>
            </a:r>
            <a:r>
              <a:rPr lang="en-US" sz="1200" dirty="0"/>
              <a:t> bor. Han ligger </a:t>
            </a:r>
            <a:r>
              <a:rPr lang="en-US" sz="1200" dirty="0" err="1"/>
              <a:t>bevidstløs</a:t>
            </a:r>
            <a:r>
              <a:rPr lang="en-US" sz="1200" dirty="0"/>
              <a:t> </a:t>
            </a:r>
            <a:r>
              <a:rPr lang="en-US" sz="1200" dirty="0" err="1"/>
              <a:t>på</a:t>
            </a:r>
            <a:r>
              <a:rPr lang="en-US" sz="1200" dirty="0"/>
              <a:t> </a:t>
            </a:r>
            <a:r>
              <a:rPr lang="en-US" sz="1200" dirty="0" err="1"/>
              <a:t>stranden</a:t>
            </a:r>
            <a:r>
              <a:rPr lang="en-US" sz="1200" dirty="0"/>
              <a:t>. </a:t>
            </a:r>
          </a:p>
        </p:txBody>
      </p:sp>
      <p:pic>
        <p:nvPicPr>
          <p:cNvPr id="5122" name="Picture 2" descr="undefined">
            <a:extLst>
              <a:ext uri="{FF2B5EF4-FFF2-40B4-BE49-F238E27FC236}">
                <a16:creationId xmlns:a16="http://schemas.microsoft.com/office/drawing/2014/main" id="{5610C742-3D61-7AE6-C8AF-270A30871B8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177" r="5816"/>
          <a:stretch/>
        </p:blipFill>
        <p:spPr bwMode="auto">
          <a:xfrm>
            <a:off x="160919" y="1074033"/>
            <a:ext cx="5964133" cy="470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90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3E41492A-83D9-BB01-E56A-C1CFAA2DA27B}"/>
              </a:ext>
            </a:extLst>
          </p:cNvPr>
          <p:cNvSpPr>
            <a:spLocks noGrp="1"/>
          </p:cNvSpPr>
          <p:nvPr>
            <p:ph type="title"/>
          </p:nvPr>
        </p:nvSpPr>
        <p:spPr>
          <a:xfrm>
            <a:off x="211016" y="559778"/>
            <a:ext cx="11789921" cy="1288489"/>
          </a:xfrm>
        </p:spPr>
        <p:style>
          <a:lnRef idx="2">
            <a:schemeClr val="dk1"/>
          </a:lnRef>
          <a:fillRef idx="1">
            <a:schemeClr val="lt1"/>
          </a:fillRef>
          <a:effectRef idx="0">
            <a:schemeClr val="dk1"/>
          </a:effectRef>
          <a:fontRef idx="minor">
            <a:schemeClr val="dk1"/>
          </a:fontRef>
        </p:style>
        <p:txBody>
          <a:bodyPr>
            <a:noAutofit/>
          </a:bodyPr>
          <a:lstStyle/>
          <a:p>
            <a:r>
              <a:rPr lang="da-DK" sz="2400" dirty="0"/>
              <a:t>PARARBJDE: </a:t>
            </a:r>
            <a:br>
              <a:rPr lang="da-DK" sz="2400" dirty="0"/>
            </a:br>
            <a:r>
              <a:rPr lang="da-DK" sz="2400" dirty="0"/>
              <a:t>Genfortæl handlingen i 6. sang </a:t>
            </a:r>
            <a:r>
              <a:rPr lang="da-DK" sz="2400" dirty="0" err="1"/>
              <a:t>vv</a:t>
            </a:r>
            <a:r>
              <a:rPr lang="da-DK" sz="2400" dirty="0"/>
              <a:t>. 1-185 for hinanden, mens I kigger på de efterfølgende billeder. Husk at bruge hovedpersonernes </a:t>
            </a:r>
            <a:r>
              <a:rPr lang="da-DK" sz="2400" u="sng" dirty="0"/>
              <a:t>navne</a:t>
            </a:r>
            <a:r>
              <a:rPr lang="da-DK" sz="2400" dirty="0"/>
              <a:t>, mens I genfortæller:</a:t>
            </a:r>
          </a:p>
        </p:txBody>
      </p:sp>
      <p:pic>
        <p:nvPicPr>
          <p:cNvPr id="1026" name="Picture 2" descr="The Lykaon Painter – Odysseus Meets Elpenor in the Underworld – c450-425BC  – Personal Interpretations">
            <a:extLst>
              <a:ext uri="{FF2B5EF4-FFF2-40B4-BE49-F238E27FC236}">
                <a16:creationId xmlns:a16="http://schemas.microsoft.com/office/drawing/2014/main" id="{F0CD9CFE-78DA-B925-00EB-CE968EB1D5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171" r="24628"/>
          <a:stretch/>
        </p:blipFill>
        <p:spPr bwMode="auto">
          <a:xfrm>
            <a:off x="2068821" y="2270298"/>
            <a:ext cx="2122714" cy="36933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Nausicaa - Wikipedia">
            <a:extLst>
              <a:ext uri="{FF2B5EF4-FFF2-40B4-BE49-F238E27FC236}">
                <a16:creationId xmlns:a16="http://schemas.microsoft.com/office/drawing/2014/main" id="{2C21536C-E3A2-0802-7995-5AE41B50C0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947" r="14509"/>
          <a:stretch/>
        </p:blipFill>
        <p:spPr bwMode="auto">
          <a:xfrm>
            <a:off x="6213230" y="2270298"/>
            <a:ext cx="1830171" cy="36933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thena - Ancient Greek Vase Painting">
            <a:extLst>
              <a:ext uri="{FF2B5EF4-FFF2-40B4-BE49-F238E27FC236}">
                <a16:creationId xmlns:a16="http://schemas.microsoft.com/office/drawing/2014/main" id="{1C27DA37-6B85-572F-283F-A4639842234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95" r="12815" b="6190"/>
          <a:stretch/>
        </p:blipFill>
        <p:spPr bwMode="auto">
          <a:xfrm>
            <a:off x="10077214" y="2270298"/>
            <a:ext cx="1935446" cy="3693319"/>
          </a:xfrm>
          <a:prstGeom prst="rect">
            <a:avLst/>
          </a:prstGeom>
          <a:noFill/>
          <a:extLst>
            <a:ext uri="{909E8E84-426E-40DD-AFC4-6F175D3DCCD1}">
              <a14:hiddenFill xmlns:a14="http://schemas.microsoft.com/office/drawing/2010/main">
                <a:solidFill>
                  <a:srgbClr val="FFFFFF"/>
                </a:solidFill>
              </a14:hiddenFill>
            </a:ext>
          </a:extLst>
        </p:spPr>
      </p:pic>
      <p:sp>
        <p:nvSpPr>
          <p:cNvPr id="5" name="Tekstfelt 4">
            <a:extLst>
              <a:ext uri="{FF2B5EF4-FFF2-40B4-BE49-F238E27FC236}">
                <a16:creationId xmlns:a16="http://schemas.microsoft.com/office/drawing/2014/main" id="{51E5E34D-1C35-39A6-9680-717E175C0409}"/>
              </a:ext>
            </a:extLst>
          </p:cNvPr>
          <p:cNvSpPr txBox="1"/>
          <p:nvPr/>
        </p:nvSpPr>
        <p:spPr>
          <a:xfrm>
            <a:off x="222739" y="2270298"/>
            <a:ext cx="1846082"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a-DK" dirty="0"/>
              <a:t>ODÝSSEUS</a:t>
            </a:r>
          </a:p>
          <a:p>
            <a:endParaRPr lang="da-DK" dirty="0"/>
          </a:p>
          <a:p>
            <a:r>
              <a:rPr lang="da-DK" dirty="0" err="1"/>
              <a:t>Ithakas</a:t>
            </a:r>
            <a:r>
              <a:rPr lang="da-DK" dirty="0"/>
              <a:t> konge og digtets </a:t>
            </a:r>
            <a:r>
              <a:rPr lang="da-DK" dirty="0" err="1"/>
              <a:t>hoved-person</a:t>
            </a:r>
            <a:r>
              <a:rPr lang="da-DK" dirty="0"/>
              <a:t>.</a:t>
            </a:r>
          </a:p>
          <a:p>
            <a:endParaRPr lang="da-DK" dirty="0"/>
          </a:p>
          <a:p>
            <a:r>
              <a:rPr lang="da-DK" dirty="0"/>
              <a:t>Har været væk hjemmefra i 20 år.</a:t>
            </a:r>
          </a:p>
          <a:p>
            <a:endParaRPr lang="da-DK" dirty="0"/>
          </a:p>
          <a:p>
            <a:r>
              <a:rPr lang="da-DK" dirty="0"/>
              <a:t>Kendt for sin snilde og kløgt.</a:t>
            </a:r>
          </a:p>
          <a:p>
            <a:endParaRPr lang="da-DK" dirty="0"/>
          </a:p>
          <a:p>
            <a:endParaRPr lang="da-DK" dirty="0"/>
          </a:p>
        </p:txBody>
      </p:sp>
      <p:sp>
        <p:nvSpPr>
          <p:cNvPr id="6" name="Tekstfelt 5">
            <a:extLst>
              <a:ext uri="{FF2B5EF4-FFF2-40B4-BE49-F238E27FC236}">
                <a16:creationId xmlns:a16="http://schemas.microsoft.com/office/drawing/2014/main" id="{5FA7C13B-2716-AB77-C453-6FC37F3DEBF9}"/>
              </a:ext>
            </a:extLst>
          </p:cNvPr>
          <p:cNvSpPr txBox="1"/>
          <p:nvPr/>
        </p:nvSpPr>
        <p:spPr>
          <a:xfrm>
            <a:off x="4367148" y="2270298"/>
            <a:ext cx="1846082"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a-DK" dirty="0"/>
              <a:t>NAUSÍKAA</a:t>
            </a:r>
          </a:p>
          <a:p>
            <a:endParaRPr lang="da-DK" dirty="0"/>
          </a:p>
          <a:p>
            <a:r>
              <a:rPr lang="da-DK" dirty="0"/>
              <a:t>Datter af </a:t>
            </a:r>
            <a:r>
              <a:rPr lang="da-DK" dirty="0" err="1"/>
              <a:t>Alkínoos</a:t>
            </a:r>
            <a:r>
              <a:rPr lang="da-DK" dirty="0"/>
              <a:t>, </a:t>
            </a:r>
            <a:r>
              <a:rPr lang="da-DK" dirty="0" err="1"/>
              <a:t>faiakernes</a:t>
            </a:r>
            <a:r>
              <a:rPr lang="da-DK" dirty="0"/>
              <a:t> konge.</a:t>
            </a:r>
          </a:p>
          <a:p>
            <a:endParaRPr lang="da-DK" dirty="0"/>
          </a:p>
          <a:p>
            <a:r>
              <a:rPr lang="da-DK" dirty="0"/>
              <a:t>Er således en </a:t>
            </a:r>
            <a:r>
              <a:rPr lang="da-DK" dirty="0" err="1"/>
              <a:t>faiakernes</a:t>
            </a:r>
            <a:r>
              <a:rPr lang="da-DK" dirty="0"/>
              <a:t> prinsesse.</a:t>
            </a:r>
          </a:p>
          <a:p>
            <a:endParaRPr lang="da-DK" dirty="0"/>
          </a:p>
          <a:p>
            <a:r>
              <a:rPr lang="da-DK" dirty="0"/>
              <a:t>Er ca. 15-16 år og i den giftefærdige alder.</a:t>
            </a:r>
          </a:p>
        </p:txBody>
      </p:sp>
      <p:sp>
        <p:nvSpPr>
          <p:cNvPr id="9" name="Tekstfelt 8">
            <a:extLst>
              <a:ext uri="{FF2B5EF4-FFF2-40B4-BE49-F238E27FC236}">
                <a16:creationId xmlns:a16="http://schemas.microsoft.com/office/drawing/2014/main" id="{D9DDBDD2-9072-554A-AC80-17534EB3BB42}"/>
              </a:ext>
            </a:extLst>
          </p:cNvPr>
          <p:cNvSpPr txBox="1"/>
          <p:nvPr/>
        </p:nvSpPr>
        <p:spPr>
          <a:xfrm>
            <a:off x="8231132" y="2270298"/>
            <a:ext cx="1846082"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a-DK" dirty="0"/>
              <a:t>ATHÉNE</a:t>
            </a:r>
          </a:p>
          <a:p>
            <a:endParaRPr lang="da-DK" dirty="0"/>
          </a:p>
          <a:p>
            <a:r>
              <a:rPr lang="da-DK" dirty="0"/>
              <a:t>Visdommens, krigens og </a:t>
            </a:r>
            <a:r>
              <a:rPr lang="da-DK" dirty="0" err="1"/>
              <a:t>hånd-værkets</a:t>
            </a:r>
            <a:r>
              <a:rPr lang="da-DK" dirty="0"/>
              <a:t> gudinde.</a:t>
            </a:r>
          </a:p>
          <a:p>
            <a:endParaRPr lang="da-DK" dirty="0"/>
          </a:p>
          <a:p>
            <a:r>
              <a:rPr lang="da-DK" dirty="0"/>
              <a:t>Odysseus’ hjælper på hans rejser.</a:t>
            </a:r>
          </a:p>
          <a:p>
            <a:endParaRPr lang="da-DK" dirty="0"/>
          </a:p>
          <a:p>
            <a:r>
              <a:rPr lang="da-DK" dirty="0"/>
              <a:t>Kaldes også ”gudinden med lynende øjne” og ”Pallas Athene”</a:t>
            </a:r>
          </a:p>
        </p:txBody>
      </p:sp>
    </p:spTree>
    <p:extLst>
      <p:ext uri="{BB962C8B-B14F-4D97-AF65-F5344CB8AC3E}">
        <p14:creationId xmlns:p14="http://schemas.microsoft.com/office/powerpoint/2010/main" val="2143147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Athena appeared in a dream to Nausicaa in the disguise of a friend and  advised Nausicaa to go to the river the next morning Stock Photo - Alamy">
            <a:extLst>
              <a:ext uri="{FF2B5EF4-FFF2-40B4-BE49-F238E27FC236}">
                <a16:creationId xmlns:a16="http://schemas.microsoft.com/office/drawing/2014/main" id="{3AAE2327-DD53-F54A-152E-E51BE420A2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 r="6769" b="5443"/>
          <a:stretch/>
        </p:blipFill>
        <p:spPr bwMode="auto">
          <a:xfrm>
            <a:off x="1915396" y="432953"/>
            <a:ext cx="8361207" cy="5992093"/>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a:extLst>
              <a:ext uri="{FF2B5EF4-FFF2-40B4-BE49-F238E27FC236}">
                <a16:creationId xmlns:a16="http://schemas.microsoft.com/office/drawing/2014/main" id="{D9A55C46-119D-A25D-2FCD-49B91C516095}"/>
              </a:ext>
            </a:extLst>
          </p:cNvPr>
          <p:cNvSpPr>
            <a:spLocks noGrp="1"/>
          </p:cNvSpPr>
          <p:nvPr>
            <p:ph type="title"/>
          </p:nvPr>
        </p:nvSpPr>
        <p:spPr/>
        <p:txBody>
          <a:bodyPr/>
          <a:lstStyle/>
          <a:p>
            <a:endParaRPr lang="da-DK"/>
          </a:p>
        </p:txBody>
      </p:sp>
    </p:spTree>
    <p:extLst>
      <p:ext uri="{BB962C8B-B14F-4D97-AF65-F5344CB8AC3E}">
        <p14:creationId xmlns:p14="http://schemas.microsoft.com/office/powerpoint/2010/main" val="3548938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Nausicaa - Greek Mythology Link">
            <a:extLst>
              <a:ext uri="{FF2B5EF4-FFF2-40B4-BE49-F238E27FC236}">
                <a16:creationId xmlns:a16="http://schemas.microsoft.com/office/drawing/2014/main" id="{22FF2612-4E0F-F6BC-678E-5B3B979E07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571500"/>
            <a:ext cx="1016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560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Nausicaa - Wikidata">
            <a:extLst>
              <a:ext uri="{FF2B5EF4-FFF2-40B4-BE49-F238E27FC236}">
                <a16:creationId xmlns:a16="http://schemas.microsoft.com/office/drawing/2014/main" id="{57D5467A-BB56-BFDC-6436-89179E0802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446" y="131636"/>
            <a:ext cx="9663108" cy="6594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10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AEDB3-99F6-16B0-F624-5591308AE70C}"/>
            </a:ext>
          </a:extLst>
        </p:cNvPr>
        <p:cNvGrpSpPr/>
        <p:nvPr/>
      </p:nvGrpSpPr>
      <p:grpSpPr>
        <a:xfrm>
          <a:off x="0" y="0"/>
          <a:ext cx="0" cy="0"/>
          <a:chOff x="0" y="0"/>
          <a:chExt cx="0" cy="0"/>
        </a:xfrm>
      </p:grpSpPr>
      <p:pic>
        <p:nvPicPr>
          <p:cNvPr id="2" name="Picture 6" descr="Nausicaa - Greek Mythology Link">
            <a:extLst>
              <a:ext uri="{FF2B5EF4-FFF2-40B4-BE49-F238E27FC236}">
                <a16:creationId xmlns:a16="http://schemas.microsoft.com/office/drawing/2014/main" id="{0FD5805F-4776-BC27-193B-97128291C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927" y="1012736"/>
            <a:ext cx="8384146" cy="483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958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AD9C8-3116-B7CC-20C0-8E2933EF1A90}"/>
            </a:ext>
          </a:extLst>
        </p:cNvPr>
        <p:cNvGrpSpPr/>
        <p:nvPr/>
      </p:nvGrpSpPr>
      <p:grpSpPr>
        <a:xfrm>
          <a:off x="0" y="0"/>
          <a:ext cx="0" cy="0"/>
          <a:chOff x="0" y="0"/>
          <a:chExt cx="0" cy="0"/>
        </a:xfrm>
      </p:grpSpPr>
      <p:pic>
        <p:nvPicPr>
          <p:cNvPr id="2" name="Picture 2" descr="This painting, Odysseus and Nausicaa, attributed to Salvator Rosa and his studio, depicts a scene from The Odyssey. Nausicaa, a princess, offers clothing to the shipwrecked Odysseus, who stands nude and vulnerable, his body partially covered by leaves. The gesture symbolizes hospitality and aid to a stranger in need. Nausicaa and her maidens appear compassionate and cautious, while Odysseus reaches out gratefully. The background suggests a coastal landscape at dusk, capturing the moment when Odysseus, having washed ashore, is rescued by Nausicaa. The painting highlights themes of kindness, vulnerability, and human connection.">
            <a:extLst>
              <a:ext uri="{FF2B5EF4-FFF2-40B4-BE49-F238E27FC236}">
                <a16:creationId xmlns:a16="http://schemas.microsoft.com/office/drawing/2014/main" id="{C14B107E-C34A-B503-71DA-F6E39FB265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0189" y="103517"/>
            <a:ext cx="5431622" cy="6650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102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A10BFC-0A82-3829-0E8B-803C156F3118}"/>
              </a:ext>
            </a:extLst>
          </p:cNvPr>
          <p:cNvSpPr>
            <a:spLocks noGrp="1"/>
          </p:cNvSpPr>
          <p:nvPr>
            <p:ph type="title"/>
          </p:nvPr>
        </p:nvSpPr>
        <p:spPr/>
        <p:txBody>
          <a:bodyPr/>
          <a:lstStyle/>
          <a:p>
            <a:r>
              <a:rPr lang="da-DK" sz="2400" dirty="0"/>
              <a:t>Nærlæsning</a:t>
            </a:r>
            <a:br>
              <a:rPr lang="da-DK" dirty="0"/>
            </a:br>
            <a:r>
              <a:rPr lang="da-DK" dirty="0"/>
              <a:t>Od.6.149-185</a:t>
            </a:r>
          </a:p>
        </p:txBody>
      </p:sp>
      <p:sp>
        <p:nvSpPr>
          <p:cNvPr id="4" name="Pladsholder til tekst 3">
            <a:extLst>
              <a:ext uri="{FF2B5EF4-FFF2-40B4-BE49-F238E27FC236}">
                <a16:creationId xmlns:a16="http://schemas.microsoft.com/office/drawing/2014/main" id="{59C4C31E-CC1F-FB6D-397B-4A1762A2DE1F}"/>
              </a:ext>
            </a:extLst>
          </p:cNvPr>
          <p:cNvSpPr>
            <a:spLocks noGrp="1"/>
          </p:cNvSpPr>
          <p:nvPr>
            <p:ph type="body" sz="half" idx="2"/>
          </p:nvPr>
        </p:nvSpPr>
        <p:spPr/>
        <p:txBody>
          <a:bodyPr>
            <a:normAutofit lnSpcReduction="10000"/>
          </a:bodyPr>
          <a:lstStyle/>
          <a:p>
            <a:r>
              <a:rPr lang="da-DK" dirty="0"/>
              <a:t>PARARBEJDE:</a:t>
            </a:r>
          </a:p>
          <a:p>
            <a:r>
              <a:rPr lang="da-DK" dirty="0"/>
              <a:t>Analysér 6. sang </a:t>
            </a:r>
            <a:r>
              <a:rPr lang="da-DK" dirty="0" err="1"/>
              <a:t>vv</a:t>
            </a:r>
            <a:r>
              <a:rPr lang="da-DK" dirty="0"/>
              <a:t>. 149-185 – Odysseus’ tale til </a:t>
            </a:r>
            <a:r>
              <a:rPr lang="da-DK" dirty="0" err="1"/>
              <a:t>Nausikaa</a:t>
            </a:r>
            <a:r>
              <a:rPr lang="da-DK" dirty="0"/>
              <a:t> efter han er kommet ud af krattet. Hvad siger Odysseus om…</a:t>
            </a:r>
          </a:p>
          <a:p>
            <a:pPr marL="285750" indent="-285750">
              <a:buFont typeface="Arial" panose="020B0604020202020204" pitchFamily="34" charset="0"/>
              <a:buChar char="•"/>
            </a:pPr>
            <a:r>
              <a:rPr lang="da-DK" dirty="0"/>
              <a:t>… </a:t>
            </a:r>
            <a:r>
              <a:rPr lang="da-DK" dirty="0" err="1"/>
              <a:t>Nausíkaas</a:t>
            </a:r>
            <a:r>
              <a:rPr lang="da-DK" dirty="0"/>
              <a:t> udseende?</a:t>
            </a:r>
          </a:p>
          <a:p>
            <a:pPr marL="285750" indent="-285750">
              <a:buFont typeface="Arial" panose="020B0604020202020204" pitchFamily="34" charset="0"/>
              <a:buChar char="•"/>
            </a:pPr>
            <a:r>
              <a:rPr lang="da-DK" dirty="0"/>
              <a:t>… hendes familie?</a:t>
            </a:r>
          </a:p>
          <a:p>
            <a:pPr marL="285750" indent="-285750">
              <a:buFont typeface="Arial" panose="020B0604020202020204" pitchFamily="34" charset="0"/>
              <a:buChar char="•"/>
            </a:pPr>
            <a:r>
              <a:rPr lang="da-DK" dirty="0"/>
              <a:t>… hendes fremtid?</a:t>
            </a:r>
          </a:p>
          <a:p>
            <a:pPr marL="285750" indent="-285750">
              <a:buFont typeface="Arial" panose="020B0604020202020204" pitchFamily="34" charset="0"/>
              <a:buChar char="•"/>
            </a:pPr>
            <a:r>
              <a:rPr lang="da-DK" dirty="0"/>
              <a:t>… sig selv?</a:t>
            </a:r>
          </a:p>
          <a:p>
            <a:pPr marL="285750" indent="-285750">
              <a:buFont typeface="Arial" panose="020B0604020202020204" pitchFamily="34" charset="0"/>
              <a:buChar char="•"/>
            </a:pPr>
            <a:r>
              <a:rPr lang="da-DK" dirty="0"/>
              <a:t>… hvad han har brug for?</a:t>
            </a:r>
          </a:p>
          <a:p>
            <a:endParaRPr lang="da-DK" dirty="0"/>
          </a:p>
          <a:p>
            <a:r>
              <a:rPr lang="da-DK" dirty="0"/>
              <a:t>NB! Det er vigtigt, at I noterer versnumre, så I kan dokumentere jeres påstande, når vi gennemgår jeres analyse.</a:t>
            </a:r>
          </a:p>
          <a:p>
            <a:pPr marL="285750" indent="-285750">
              <a:buFont typeface="Arial" panose="020B0604020202020204" pitchFamily="34" charset="0"/>
              <a:buChar char="•"/>
            </a:pPr>
            <a:endParaRPr lang="da-DK" dirty="0"/>
          </a:p>
          <a:p>
            <a:endParaRPr lang="da-DK" dirty="0"/>
          </a:p>
        </p:txBody>
      </p:sp>
      <p:pic>
        <p:nvPicPr>
          <p:cNvPr id="6" name="Picture 2" descr="Odysseus and Nausicaa by Joachim von Sandrart">
            <a:extLst>
              <a:ext uri="{FF2B5EF4-FFF2-40B4-BE49-F238E27FC236}">
                <a16:creationId xmlns:a16="http://schemas.microsoft.com/office/drawing/2014/main" id="{C5EC8960-8B91-205B-F213-C3807293D806}"/>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2761" r="12761"/>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00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1B81D2-BB39-1ABC-4D1B-6C0F0F5873D5}"/>
              </a:ext>
            </a:extLst>
          </p:cNvPr>
          <p:cNvSpPr>
            <a:spLocks noGrp="1"/>
          </p:cNvSpPr>
          <p:nvPr>
            <p:ph type="title"/>
          </p:nvPr>
        </p:nvSpPr>
        <p:spPr/>
        <p:txBody>
          <a:bodyPr/>
          <a:lstStyle/>
          <a:p>
            <a:r>
              <a:rPr lang="da-DK" dirty="0"/>
              <a:t>Et par epos-genretræk</a:t>
            </a:r>
          </a:p>
        </p:txBody>
      </p:sp>
      <p:sp>
        <p:nvSpPr>
          <p:cNvPr id="3" name="Pladsholder til indhold 2">
            <a:extLst>
              <a:ext uri="{FF2B5EF4-FFF2-40B4-BE49-F238E27FC236}">
                <a16:creationId xmlns:a16="http://schemas.microsoft.com/office/drawing/2014/main" id="{B9ECD5EC-7E52-FF7B-885C-6F654D7E1E27}"/>
              </a:ext>
            </a:extLst>
          </p:cNvPr>
          <p:cNvSpPr>
            <a:spLocks noGrp="1"/>
          </p:cNvSpPr>
          <p:nvPr>
            <p:ph sz="half" idx="1"/>
          </p:nvPr>
        </p:nvSpPr>
        <p:spPr/>
        <p:txBody>
          <a:bodyPr>
            <a:normAutofit fontScale="85000" lnSpcReduction="20000"/>
          </a:bodyPr>
          <a:lstStyle/>
          <a:p>
            <a:r>
              <a:rPr lang="da-DK" dirty="0"/>
              <a:t>EPITHETON ORNANS (da. smykkende tillæg)</a:t>
            </a:r>
          </a:p>
          <a:p>
            <a:pPr marL="342900" indent="-342900">
              <a:buFont typeface="Arial" panose="020B0604020202020204" pitchFamily="34" charset="0"/>
              <a:buChar char="•"/>
            </a:pPr>
            <a:r>
              <a:rPr lang="da-DK" dirty="0"/>
              <a:t>Særligt sammensat adjektiv, der knytter sig til personer eller genstande, f.eks.</a:t>
            </a:r>
          </a:p>
          <a:p>
            <a:pPr marL="617220" lvl="1" indent="-342900"/>
            <a:r>
              <a:rPr lang="da-DK" u="sng" dirty="0"/>
              <a:t>gudsforgåede</a:t>
            </a:r>
            <a:r>
              <a:rPr lang="da-DK" dirty="0"/>
              <a:t> voldsmænd (v. 5)</a:t>
            </a:r>
          </a:p>
          <a:p>
            <a:pPr marL="617220" lvl="1" indent="-342900"/>
            <a:r>
              <a:rPr lang="da-DK" u="sng" dirty="0" err="1"/>
              <a:t>søblank</a:t>
            </a:r>
            <a:r>
              <a:rPr lang="da-DK" dirty="0"/>
              <a:t> uld (v. 52)</a:t>
            </a:r>
          </a:p>
          <a:p>
            <a:pPr marL="617220" lvl="1" indent="-342900"/>
            <a:r>
              <a:rPr lang="da-DK" u="sng" dirty="0" err="1"/>
              <a:t>vidtberømmede</a:t>
            </a:r>
            <a:r>
              <a:rPr lang="da-DK" dirty="0"/>
              <a:t> fyrster (v. 54)</a:t>
            </a:r>
          </a:p>
          <a:p>
            <a:pPr marL="342900" indent="-342900">
              <a:buFont typeface="Arial" panose="020B0604020202020204" pitchFamily="34" charset="0"/>
              <a:buChar char="•"/>
            </a:pPr>
            <a:r>
              <a:rPr lang="da-DK" dirty="0"/>
              <a:t>Kan også være en sætning, der knytter sig til én bestemt person, f.eks.</a:t>
            </a:r>
          </a:p>
          <a:p>
            <a:pPr marL="617220" lvl="1" indent="-342900"/>
            <a:r>
              <a:rPr lang="da-DK" dirty="0"/>
              <a:t>gudinden med lynende øjne (Athene) (v. 2)</a:t>
            </a:r>
          </a:p>
          <a:p>
            <a:pPr marL="617220" lvl="1" indent="-342900"/>
            <a:r>
              <a:rPr lang="da-DK" dirty="0"/>
              <a:t>stadens styrter (Odysseus) (kommer senere)</a:t>
            </a:r>
          </a:p>
          <a:p>
            <a:endParaRPr lang="da-DK" dirty="0"/>
          </a:p>
        </p:txBody>
      </p:sp>
      <p:sp>
        <p:nvSpPr>
          <p:cNvPr id="4" name="Pladsholder til indhold 3">
            <a:extLst>
              <a:ext uri="{FF2B5EF4-FFF2-40B4-BE49-F238E27FC236}">
                <a16:creationId xmlns:a16="http://schemas.microsoft.com/office/drawing/2014/main" id="{084EA6D9-ACDA-42F3-E2C1-6A33FF3CF4B2}"/>
              </a:ext>
            </a:extLst>
          </p:cNvPr>
          <p:cNvSpPr>
            <a:spLocks noGrp="1"/>
          </p:cNvSpPr>
          <p:nvPr>
            <p:ph sz="half" idx="2"/>
          </p:nvPr>
        </p:nvSpPr>
        <p:spPr>
          <a:xfrm>
            <a:off x="6172200" y="2155370"/>
            <a:ext cx="4953000" cy="3143462"/>
          </a:xfrm>
        </p:spPr>
        <p:txBody>
          <a:bodyPr>
            <a:normAutofit fontScale="85000" lnSpcReduction="20000"/>
          </a:bodyPr>
          <a:lstStyle/>
          <a:p>
            <a:r>
              <a:rPr lang="da-DK" dirty="0"/>
              <a:t>PATRONYM (fader-navn)</a:t>
            </a:r>
          </a:p>
          <a:p>
            <a:pPr marL="342900" indent="-342900">
              <a:buFont typeface="Arial" panose="020B0604020202020204" pitchFamily="34" charset="0"/>
              <a:buChar char="•"/>
            </a:pPr>
            <a:r>
              <a:rPr lang="da-DK" dirty="0"/>
              <a:t>Ord, der angiver, hvem nogen er søn eller datter af, f.eks.</a:t>
            </a:r>
          </a:p>
          <a:p>
            <a:pPr marL="617220" lvl="1" indent="-342900"/>
            <a:r>
              <a:rPr lang="da-DK" u="sng" dirty="0" err="1"/>
              <a:t>Kroniden</a:t>
            </a:r>
            <a:r>
              <a:rPr lang="da-DK" dirty="0"/>
              <a:t> – Kronos’ søn – Zeus, gudernes konge.</a:t>
            </a:r>
          </a:p>
          <a:p>
            <a:pPr marL="617220" lvl="1" indent="-342900"/>
            <a:r>
              <a:rPr lang="da-DK" u="sng" dirty="0" err="1"/>
              <a:t>Peleïden</a:t>
            </a:r>
            <a:r>
              <a:rPr lang="da-DK" u="sng" dirty="0"/>
              <a:t> </a:t>
            </a:r>
            <a:r>
              <a:rPr lang="da-DK" dirty="0"/>
              <a:t>– </a:t>
            </a:r>
            <a:r>
              <a:rPr lang="da-DK" dirty="0" err="1"/>
              <a:t>Peleus</a:t>
            </a:r>
            <a:r>
              <a:rPr lang="da-DK" dirty="0"/>
              <a:t>’ søn – Achilleus, en græsk helt.</a:t>
            </a:r>
          </a:p>
          <a:p>
            <a:pPr lvl="1" indent="0">
              <a:buNone/>
            </a:pPr>
            <a:endParaRPr lang="da-DK" dirty="0"/>
          </a:p>
        </p:txBody>
      </p:sp>
      <p:sp>
        <p:nvSpPr>
          <p:cNvPr id="5" name="Tekstfelt 4">
            <a:extLst>
              <a:ext uri="{FF2B5EF4-FFF2-40B4-BE49-F238E27FC236}">
                <a16:creationId xmlns:a16="http://schemas.microsoft.com/office/drawing/2014/main" id="{64F0735B-35D8-E73F-32AB-B5C61350F342}"/>
              </a:ext>
            </a:extLst>
          </p:cNvPr>
          <p:cNvSpPr txBox="1"/>
          <p:nvPr/>
        </p:nvSpPr>
        <p:spPr>
          <a:xfrm>
            <a:off x="6389077" y="5298832"/>
            <a:ext cx="5228492" cy="646331"/>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r>
              <a:rPr lang="da-DK" dirty="0"/>
              <a:t>OPGAVE: Find flere eksempler på </a:t>
            </a:r>
            <a:r>
              <a:rPr lang="da-DK" dirty="0" err="1"/>
              <a:t>epitheton</a:t>
            </a:r>
            <a:r>
              <a:rPr lang="da-DK" dirty="0"/>
              <a:t> </a:t>
            </a:r>
            <a:r>
              <a:rPr lang="da-DK" dirty="0" err="1"/>
              <a:t>ornans</a:t>
            </a:r>
            <a:r>
              <a:rPr lang="da-DK" dirty="0"/>
              <a:t> i 6. sang</a:t>
            </a:r>
          </a:p>
        </p:txBody>
      </p:sp>
    </p:spTree>
    <p:extLst>
      <p:ext uri="{BB962C8B-B14F-4D97-AF65-F5344CB8AC3E}">
        <p14:creationId xmlns:p14="http://schemas.microsoft.com/office/powerpoint/2010/main" val="375491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Story in Paintings: Nausicaä, boy meets girl and more – The Eclectic  Light Company">
            <a:extLst>
              <a:ext uri="{FF2B5EF4-FFF2-40B4-BE49-F238E27FC236}">
                <a16:creationId xmlns:a16="http://schemas.microsoft.com/office/drawing/2014/main" id="{B879D3D3-8C47-0048-1C52-C94EDE8BA9FB}"/>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t="9210" b="6835"/>
          <a:stretch/>
        </p:blipFill>
        <p:spPr bwMode="auto">
          <a:xfrm>
            <a:off x="-1" y="10"/>
            <a:ext cx="12192000" cy="685798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86BE873D-0077-898C-0211-90C307FC1870}"/>
              </a:ext>
            </a:extLst>
          </p:cNvPr>
          <p:cNvSpPr>
            <a:spLocks noGrp="1"/>
          </p:cNvSpPr>
          <p:nvPr>
            <p:ph type="ctrTitle"/>
          </p:nvPr>
        </p:nvSpPr>
        <p:spPr>
          <a:xfrm>
            <a:off x="2455401" y="1066800"/>
            <a:ext cx="7272408" cy="2646795"/>
          </a:xfrm>
        </p:spPr>
        <p:txBody>
          <a:bodyPr anchor="b">
            <a:normAutofit/>
          </a:bodyPr>
          <a:lstStyle/>
          <a:p>
            <a:r>
              <a:rPr lang="da-DK" dirty="0">
                <a:solidFill>
                  <a:srgbClr val="FFFFFF"/>
                </a:solidFill>
              </a:rPr>
              <a:t>Homers Odyssé</a:t>
            </a:r>
            <a:br>
              <a:rPr lang="da-DK" dirty="0">
                <a:solidFill>
                  <a:srgbClr val="FFFFFF"/>
                </a:solidFill>
              </a:rPr>
            </a:br>
            <a:r>
              <a:rPr lang="da-DK" sz="3600" dirty="0">
                <a:solidFill>
                  <a:srgbClr val="FFFFFF"/>
                </a:solidFill>
              </a:rPr>
              <a:t>6. sang </a:t>
            </a:r>
            <a:r>
              <a:rPr lang="da-DK" sz="3600" cap="none" dirty="0" err="1">
                <a:solidFill>
                  <a:srgbClr val="FFFFFF"/>
                </a:solidFill>
              </a:rPr>
              <a:t>vv</a:t>
            </a:r>
            <a:r>
              <a:rPr lang="da-DK" sz="3600" cap="none" dirty="0">
                <a:solidFill>
                  <a:srgbClr val="FFFFFF"/>
                </a:solidFill>
              </a:rPr>
              <a:t>. </a:t>
            </a:r>
            <a:r>
              <a:rPr lang="da-DK" sz="3600" dirty="0">
                <a:solidFill>
                  <a:srgbClr val="FFFFFF"/>
                </a:solidFill>
              </a:rPr>
              <a:t>186-331</a:t>
            </a:r>
            <a:endParaRPr lang="da-DK" dirty="0">
              <a:solidFill>
                <a:srgbClr val="FFFFFF"/>
              </a:solidFill>
            </a:endParaRPr>
          </a:p>
        </p:txBody>
      </p:sp>
      <p:sp>
        <p:nvSpPr>
          <p:cNvPr id="3" name="Undertitel 2">
            <a:extLst>
              <a:ext uri="{FF2B5EF4-FFF2-40B4-BE49-F238E27FC236}">
                <a16:creationId xmlns:a16="http://schemas.microsoft.com/office/drawing/2014/main" id="{B50ADFE0-AAF8-C2F7-A442-FD86419B2D69}"/>
              </a:ext>
            </a:extLst>
          </p:cNvPr>
          <p:cNvSpPr>
            <a:spLocks noGrp="1"/>
          </p:cNvSpPr>
          <p:nvPr>
            <p:ph type="subTitle" idx="1"/>
          </p:nvPr>
        </p:nvSpPr>
        <p:spPr>
          <a:xfrm>
            <a:off x="3558988" y="4618894"/>
            <a:ext cx="5074022" cy="1957751"/>
          </a:xfrm>
        </p:spPr>
        <p:txBody>
          <a:bodyPr anchor="t">
            <a:normAutofit/>
          </a:bodyPr>
          <a:lstStyle/>
          <a:p>
            <a:pPr marL="457200" indent="-457200">
              <a:buAutoNum type="arabicParenR"/>
            </a:pPr>
            <a:r>
              <a:rPr lang="da-DK" dirty="0">
                <a:solidFill>
                  <a:srgbClr val="FFFFFF"/>
                </a:solidFill>
              </a:rPr>
              <a:t>Epos-genretræk fra sidste gang</a:t>
            </a:r>
          </a:p>
          <a:p>
            <a:pPr marL="457200" indent="-457200">
              <a:buFontTx/>
              <a:buAutoNum type="arabicParenR"/>
            </a:pPr>
            <a:r>
              <a:rPr lang="da-DK" dirty="0">
                <a:solidFill>
                  <a:srgbClr val="FFFFFF"/>
                </a:solidFill>
              </a:rPr>
              <a:t>Et nyt epos-genretræk</a:t>
            </a:r>
          </a:p>
          <a:p>
            <a:pPr marL="457200" indent="-457200">
              <a:buAutoNum type="arabicParenR"/>
            </a:pPr>
            <a:r>
              <a:rPr lang="da-DK" dirty="0">
                <a:solidFill>
                  <a:srgbClr val="FFFFFF"/>
                </a:solidFill>
              </a:rPr>
              <a:t>Karakteristik af </a:t>
            </a:r>
            <a:r>
              <a:rPr lang="da-DK" dirty="0" err="1">
                <a:solidFill>
                  <a:srgbClr val="FFFFFF"/>
                </a:solidFill>
              </a:rPr>
              <a:t>Nausikaa</a:t>
            </a:r>
            <a:endParaRPr lang="da-DK" dirty="0">
              <a:solidFill>
                <a:srgbClr val="FFFFFF"/>
              </a:solidFill>
            </a:endParaRPr>
          </a:p>
          <a:p>
            <a:pPr marL="457200" indent="-457200">
              <a:buAutoNum type="arabicParenR"/>
            </a:pPr>
            <a:r>
              <a:rPr lang="da-DK" dirty="0">
                <a:solidFill>
                  <a:srgbClr val="FFFFFF"/>
                </a:solidFill>
              </a:rPr>
              <a:t>Takt og tone i Homers univers</a:t>
            </a:r>
          </a:p>
        </p:txBody>
      </p:sp>
    </p:spTree>
    <p:extLst>
      <p:ext uri="{BB962C8B-B14F-4D97-AF65-F5344CB8AC3E}">
        <p14:creationId xmlns:p14="http://schemas.microsoft.com/office/powerpoint/2010/main" val="4007885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A806D2-F32F-07F6-613B-6907B18D03C8}"/>
              </a:ext>
            </a:extLst>
          </p:cNvPr>
          <p:cNvSpPr>
            <a:spLocks noGrp="1"/>
          </p:cNvSpPr>
          <p:nvPr>
            <p:ph type="title"/>
          </p:nvPr>
        </p:nvSpPr>
        <p:spPr>
          <a:xfrm>
            <a:off x="1077426" y="723901"/>
            <a:ext cx="5465148" cy="1288884"/>
          </a:xfrm>
        </p:spPr>
        <p:txBody>
          <a:bodyPr vert="horz" lIns="91440" tIns="45720" rIns="91440" bIns="45720" rtlCol="0" anchor="b">
            <a:normAutofit/>
          </a:bodyPr>
          <a:lstStyle/>
          <a:p>
            <a:pPr algn="ctr"/>
            <a:r>
              <a:rPr lang="en-US" dirty="0" err="1"/>
              <a:t>Homér</a:t>
            </a:r>
            <a:endParaRPr lang="en-US" dirty="0"/>
          </a:p>
        </p:txBody>
      </p:sp>
      <p:sp>
        <p:nvSpPr>
          <p:cNvPr id="4" name="Pladsholder til tekst 3">
            <a:extLst>
              <a:ext uri="{FF2B5EF4-FFF2-40B4-BE49-F238E27FC236}">
                <a16:creationId xmlns:a16="http://schemas.microsoft.com/office/drawing/2014/main" id="{3789F78B-5701-1511-06F1-8E5429770827}"/>
              </a:ext>
            </a:extLst>
          </p:cNvPr>
          <p:cNvSpPr>
            <a:spLocks noGrp="1"/>
          </p:cNvSpPr>
          <p:nvPr>
            <p:ph type="body" sz="half" idx="2"/>
          </p:nvPr>
        </p:nvSpPr>
        <p:spPr>
          <a:xfrm>
            <a:off x="1077426" y="2732545"/>
            <a:ext cx="5465149" cy="3232826"/>
          </a:xfrm>
        </p:spPr>
        <p:txBody>
          <a:bodyPr vert="horz" lIns="91440" tIns="45720" rIns="91440" bIns="45720" rtlCol="0" anchor="t">
            <a:normAutofit/>
          </a:bodyPr>
          <a:lstStyle/>
          <a:p>
            <a:pPr marL="285750" indent="-285750" algn="ctr">
              <a:buFont typeface="Arial" panose="020B0604020202020204" pitchFamily="34" charset="0"/>
              <a:buChar char="•"/>
            </a:pPr>
            <a:r>
              <a:rPr lang="en-US" dirty="0" err="1"/>
              <a:t>Bliver</a:t>
            </a:r>
            <a:r>
              <a:rPr lang="en-US" dirty="0"/>
              <a:t> </a:t>
            </a:r>
            <a:r>
              <a:rPr lang="en-US" dirty="0" err="1"/>
              <a:t>normalt</a:t>
            </a:r>
            <a:r>
              <a:rPr lang="en-US" dirty="0"/>
              <a:t> </a:t>
            </a:r>
            <a:r>
              <a:rPr lang="en-US" dirty="0" err="1"/>
              <a:t>regnet</a:t>
            </a:r>
            <a:r>
              <a:rPr lang="en-US" dirty="0"/>
              <a:t> for </a:t>
            </a:r>
            <a:r>
              <a:rPr lang="en-US" dirty="0" err="1"/>
              <a:t>forfatteren</a:t>
            </a:r>
            <a:r>
              <a:rPr lang="en-US" dirty="0"/>
              <a:t> </a:t>
            </a:r>
            <a:r>
              <a:rPr lang="en-US" dirty="0" err="1"/>
              <a:t>til</a:t>
            </a:r>
            <a:r>
              <a:rPr lang="en-US" dirty="0"/>
              <a:t> </a:t>
            </a:r>
            <a:r>
              <a:rPr lang="en-US" dirty="0" err="1"/>
              <a:t>både</a:t>
            </a:r>
            <a:r>
              <a:rPr lang="en-US" dirty="0"/>
              <a:t> </a:t>
            </a:r>
            <a:r>
              <a:rPr lang="en-US" i="1" dirty="0" err="1"/>
              <a:t>Iliaden</a:t>
            </a:r>
            <a:r>
              <a:rPr lang="en-US" i="1" dirty="0"/>
              <a:t> </a:t>
            </a:r>
            <a:r>
              <a:rPr lang="en-US" dirty="0" err="1"/>
              <a:t>og</a:t>
            </a:r>
            <a:r>
              <a:rPr lang="en-US" dirty="0"/>
              <a:t> </a:t>
            </a:r>
            <a:r>
              <a:rPr lang="en-US" i="1" dirty="0" err="1"/>
              <a:t>Odysséen</a:t>
            </a:r>
            <a:r>
              <a:rPr lang="en-US" dirty="0"/>
              <a:t>.</a:t>
            </a:r>
          </a:p>
          <a:p>
            <a:pPr marL="285750" indent="-285750" algn="ctr">
              <a:buFont typeface="Arial" panose="020B0604020202020204" pitchFamily="34" charset="0"/>
              <a:buChar char="•"/>
            </a:pPr>
            <a:r>
              <a:rPr lang="en-US" dirty="0"/>
              <a:t>Var </a:t>
            </a:r>
            <a:r>
              <a:rPr lang="en-US" dirty="0" err="1"/>
              <a:t>ifølge</a:t>
            </a:r>
            <a:r>
              <a:rPr lang="en-US" dirty="0"/>
              <a:t> </a:t>
            </a:r>
            <a:r>
              <a:rPr lang="en-US" dirty="0" err="1"/>
              <a:t>overleveringen</a:t>
            </a:r>
            <a:r>
              <a:rPr lang="en-US" dirty="0"/>
              <a:t> </a:t>
            </a:r>
            <a:r>
              <a:rPr lang="en-US" dirty="0" err="1"/>
              <a:t>en</a:t>
            </a:r>
            <a:r>
              <a:rPr lang="en-US" dirty="0"/>
              <a:t> blind </a:t>
            </a:r>
            <a:r>
              <a:rPr lang="en-US" dirty="0" err="1"/>
              <a:t>digter</a:t>
            </a:r>
            <a:r>
              <a:rPr lang="en-US" dirty="0"/>
              <a:t> </a:t>
            </a:r>
            <a:r>
              <a:rPr lang="en-US" dirty="0" err="1"/>
              <a:t>fra</a:t>
            </a:r>
            <a:r>
              <a:rPr lang="en-US" dirty="0"/>
              <a:t> den </a:t>
            </a:r>
            <a:r>
              <a:rPr lang="en-US" dirty="0" err="1"/>
              <a:t>græske</a:t>
            </a:r>
            <a:r>
              <a:rPr lang="en-US" dirty="0"/>
              <a:t> </a:t>
            </a:r>
            <a:r>
              <a:rPr lang="en-US" dirty="0" err="1"/>
              <a:t>ø</a:t>
            </a:r>
            <a:r>
              <a:rPr lang="en-US" dirty="0"/>
              <a:t> </a:t>
            </a:r>
            <a:r>
              <a:rPr lang="en-US" dirty="0" err="1"/>
              <a:t>Kios</a:t>
            </a:r>
            <a:r>
              <a:rPr lang="en-US" dirty="0"/>
              <a:t>.</a:t>
            </a:r>
          </a:p>
          <a:p>
            <a:pPr marL="285750" indent="-285750" algn="ctr">
              <a:buFont typeface="Arial" panose="020B0604020202020204" pitchFamily="34" charset="0"/>
              <a:buChar char="•"/>
            </a:pPr>
            <a:r>
              <a:rPr lang="en-US" dirty="0" err="1"/>
              <a:t>Selv</a:t>
            </a:r>
            <a:r>
              <a:rPr lang="en-US" dirty="0"/>
              <a:t> </a:t>
            </a:r>
            <a:r>
              <a:rPr lang="en-US" dirty="0" err="1"/>
              <a:t>i</a:t>
            </a:r>
            <a:r>
              <a:rPr lang="en-US" dirty="0"/>
              <a:t> </a:t>
            </a:r>
            <a:r>
              <a:rPr lang="en-US" dirty="0" err="1"/>
              <a:t>antikken</a:t>
            </a:r>
            <a:r>
              <a:rPr lang="en-US" dirty="0"/>
              <a:t> </a:t>
            </a:r>
            <a:r>
              <a:rPr lang="en-US" dirty="0" err="1"/>
              <a:t>betvivlede</a:t>
            </a:r>
            <a:r>
              <a:rPr lang="en-US" dirty="0"/>
              <a:t> man dog </a:t>
            </a:r>
            <a:r>
              <a:rPr lang="en-US" dirty="0" err="1"/>
              <a:t>hans</a:t>
            </a:r>
            <a:r>
              <a:rPr lang="en-US" dirty="0"/>
              <a:t> </a:t>
            </a:r>
            <a:r>
              <a:rPr lang="en-US" dirty="0" err="1"/>
              <a:t>identitet</a:t>
            </a:r>
            <a:r>
              <a:rPr lang="en-US" dirty="0"/>
              <a:t> (mere </a:t>
            </a:r>
            <a:r>
              <a:rPr lang="en-US" dirty="0" err="1"/>
              <a:t>herom</a:t>
            </a:r>
            <a:r>
              <a:rPr lang="en-US" dirty="0"/>
              <a:t> </a:t>
            </a:r>
            <a:r>
              <a:rPr lang="en-US" dirty="0" err="1"/>
              <a:t>senere</a:t>
            </a:r>
            <a:r>
              <a:rPr lang="en-US" dirty="0"/>
              <a:t>).  </a:t>
            </a:r>
          </a:p>
        </p:txBody>
      </p:sp>
      <p:pic>
        <p:nvPicPr>
          <p:cNvPr id="6" name="Pladsholder til indhold 5" descr="Et billede, der indeholder statue, Artefakt, Udskæring, Stenudskæring&#10;&#10;Automatisk genereret beskrivelse">
            <a:extLst>
              <a:ext uri="{FF2B5EF4-FFF2-40B4-BE49-F238E27FC236}">
                <a16:creationId xmlns:a16="http://schemas.microsoft.com/office/drawing/2014/main" id="{DF55B250-27FA-1A45-CA26-4DEBAAB0CB6B}"/>
              </a:ext>
            </a:extLst>
          </p:cNvPr>
          <p:cNvPicPr>
            <a:picLocks noGrp="1" noChangeAspect="1"/>
          </p:cNvPicPr>
          <p:nvPr>
            <p:ph idx="1"/>
          </p:nvPr>
        </p:nvPicPr>
        <p:blipFill rotWithShape="1">
          <a:blip r:embed="rId2">
            <a:alphaModFix/>
          </a:blip>
          <a:srcRect l="6616" r="9526"/>
          <a:stretch/>
        </p:blipFill>
        <p:spPr>
          <a:xfrm>
            <a:off x="7620000" y="10"/>
            <a:ext cx="4572000" cy="6857990"/>
          </a:xfrm>
          <a:prstGeom prst="rect">
            <a:avLst/>
          </a:prstGeom>
          <a:effectLst/>
        </p:spPr>
      </p:pic>
      <p:grpSp>
        <p:nvGrpSpPr>
          <p:cNvPr id="7" name="Gruppe 6">
            <a:extLst>
              <a:ext uri="{FF2B5EF4-FFF2-40B4-BE49-F238E27FC236}">
                <a16:creationId xmlns:a16="http://schemas.microsoft.com/office/drawing/2014/main" id="{12B9EF0A-9423-7DF1-4C27-78D6E8523F08}"/>
              </a:ext>
            </a:extLst>
          </p:cNvPr>
          <p:cNvGrpSpPr/>
          <p:nvPr/>
        </p:nvGrpSpPr>
        <p:grpSpPr>
          <a:xfrm>
            <a:off x="1035037" y="235509"/>
            <a:ext cx="5713154" cy="6312795"/>
            <a:chOff x="4595990" y="1272191"/>
            <a:chExt cx="3878772" cy="4443892"/>
          </a:xfrm>
        </p:grpSpPr>
        <p:pic>
          <p:nvPicPr>
            <p:cNvPr id="8" name="Billede 7">
              <a:extLst>
                <a:ext uri="{FF2B5EF4-FFF2-40B4-BE49-F238E27FC236}">
                  <a16:creationId xmlns:a16="http://schemas.microsoft.com/office/drawing/2014/main" id="{B2B0C726-6244-C386-4845-BF011E4B3FBC}"/>
                </a:ext>
              </a:extLst>
            </p:cNvPr>
            <p:cNvPicPr>
              <a:picLocks noChangeAspect="1"/>
            </p:cNvPicPr>
            <p:nvPr/>
          </p:nvPicPr>
          <p:blipFill>
            <a:blip r:embed="rId3"/>
            <a:stretch>
              <a:fillRect/>
            </a:stretch>
          </p:blipFill>
          <p:spPr>
            <a:xfrm>
              <a:off x="4595990" y="1272191"/>
              <a:ext cx="3878772" cy="4443891"/>
            </a:xfrm>
            <a:prstGeom prst="rect">
              <a:avLst/>
            </a:prstGeom>
          </p:spPr>
        </p:pic>
        <p:cxnSp>
          <p:nvCxnSpPr>
            <p:cNvPr id="9" name="Lige forbindelse 8">
              <a:extLst>
                <a:ext uri="{FF2B5EF4-FFF2-40B4-BE49-F238E27FC236}">
                  <a16:creationId xmlns:a16="http://schemas.microsoft.com/office/drawing/2014/main" id="{0DCCDA2E-3376-8931-8C33-C1A0B8D83184}"/>
                </a:ext>
              </a:extLst>
            </p:cNvPr>
            <p:cNvCxnSpPr>
              <a:cxnSpLocks/>
            </p:cNvCxnSpPr>
            <p:nvPr/>
          </p:nvCxnSpPr>
          <p:spPr>
            <a:xfrm>
              <a:off x="4595990" y="1272191"/>
              <a:ext cx="3878772" cy="4443891"/>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 name="Lige forbindelse 9">
              <a:extLst>
                <a:ext uri="{FF2B5EF4-FFF2-40B4-BE49-F238E27FC236}">
                  <a16:creationId xmlns:a16="http://schemas.microsoft.com/office/drawing/2014/main" id="{64F88112-2E51-EA85-A4F3-DB9F9906322F}"/>
                </a:ext>
              </a:extLst>
            </p:cNvPr>
            <p:cNvCxnSpPr/>
            <p:nvPr/>
          </p:nvCxnSpPr>
          <p:spPr>
            <a:xfrm flipV="1">
              <a:off x="4595990" y="1272191"/>
              <a:ext cx="3878772" cy="4443892"/>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4370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D2A5D-4CA3-C555-D326-69B900F89E73}"/>
              </a:ext>
            </a:extLst>
          </p:cNvPr>
          <p:cNvSpPr>
            <a:spLocks noGrp="1"/>
          </p:cNvSpPr>
          <p:nvPr>
            <p:ph type="title"/>
          </p:nvPr>
        </p:nvSpPr>
        <p:spPr>
          <a:xfrm>
            <a:off x="1028700" y="515816"/>
            <a:ext cx="10134600" cy="1496574"/>
          </a:xfrm>
        </p:spPr>
        <p:txBody>
          <a:bodyPr>
            <a:normAutofit/>
          </a:bodyPr>
          <a:lstStyle/>
          <a:p>
            <a:r>
              <a:rPr lang="da-DK" sz="2800" dirty="0"/>
              <a:t>Et epos-genretræk</a:t>
            </a:r>
            <a:br>
              <a:rPr lang="da-DK" dirty="0"/>
            </a:br>
            <a:r>
              <a:rPr lang="da-DK" sz="3600" dirty="0"/>
              <a:t>Homerisk lignelse</a:t>
            </a:r>
            <a:endParaRPr lang="da-DK" dirty="0"/>
          </a:p>
        </p:txBody>
      </p:sp>
      <p:sp>
        <p:nvSpPr>
          <p:cNvPr id="3" name="Pladsholder til indhold 2">
            <a:extLst>
              <a:ext uri="{FF2B5EF4-FFF2-40B4-BE49-F238E27FC236}">
                <a16:creationId xmlns:a16="http://schemas.microsoft.com/office/drawing/2014/main" id="{B10E43D1-2F15-8098-BB8B-C9C135ED0F94}"/>
              </a:ext>
            </a:extLst>
          </p:cNvPr>
          <p:cNvSpPr>
            <a:spLocks noGrp="1"/>
          </p:cNvSpPr>
          <p:nvPr>
            <p:ph idx="1"/>
          </p:nvPr>
        </p:nvSpPr>
        <p:spPr>
          <a:xfrm>
            <a:off x="1028700" y="2161903"/>
            <a:ext cx="3355731" cy="4086497"/>
          </a:xfrm>
        </p:spPr>
        <p:txBody>
          <a:bodyPr>
            <a:normAutofit fontScale="77500" lnSpcReduction="20000"/>
          </a:bodyPr>
          <a:lstStyle/>
          <a:p>
            <a:pPr marL="342900" indent="-342900">
              <a:buFont typeface="Arial" panose="020B0604020202020204" pitchFamily="34" charset="0"/>
              <a:buChar char="•"/>
            </a:pPr>
            <a:r>
              <a:rPr lang="da-DK" dirty="0"/>
              <a:t>En homerisk lignelse er en længere sammenligning mellem noget, der foregår i historien (</a:t>
            </a:r>
            <a:r>
              <a:rPr lang="da-DK" i="1" dirty="0"/>
              <a:t>real-planet</a:t>
            </a:r>
            <a:r>
              <a:rPr lang="da-DK" dirty="0"/>
              <a:t>) og noget andet </a:t>
            </a:r>
            <a:r>
              <a:rPr lang="da-DK" i="1" dirty="0"/>
              <a:t>(</a:t>
            </a:r>
            <a:r>
              <a:rPr lang="da-DK" i="1" dirty="0" err="1"/>
              <a:t>billed</a:t>
            </a:r>
            <a:r>
              <a:rPr lang="da-DK" i="1" dirty="0"/>
              <a:t>-planet</a:t>
            </a:r>
            <a:r>
              <a:rPr lang="da-DK" dirty="0"/>
              <a:t>).</a:t>
            </a:r>
          </a:p>
          <a:p>
            <a:pPr marL="342900" indent="-342900">
              <a:buFont typeface="Arial" panose="020B0604020202020204" pitchFamily="34" charset="0"/>
              <a:buChar char="•"/>
            </a:pPr>
            <a:r>
              <a:rPr lang="da-DK" dirty="0"/>
              <a:t>Sammenligningen følger som regel strukturen </a:t>
            </a:r>
            <a:r>
              <a:rPr lang="da-DK" i="1" dirty="0"/>
              <a:t>realplan – billedplan – realplan.</a:t>
            </a:r>
          </a:p>
          <a:p>
            <a:pPr marL="342900" indent="-342900">
              <a:buFont typeface="Arial" panose="020B0604020202020204" pitchFamily="34" charset="0"/>
              <a:buChar char="•"/>
            </a:pPr>
            <a:r>
              <a:rPr lang="da-DK" dirty="0"/>
              <a:t>Lignelserne optræder som regel, når handlingen spidser til.</a:t>
            </a:r>
          </a:p>
        </p:txBody>
      </p:sp>
      <p:sp>
        <p:nvSpPr>
          <p:cNvPr id="4" name="Tekstfelt 3">
            <a:extLst>
              <a:ext uri="{FF2B5EF4-FFF2-40B4-BE49-F238E27FC236}">
                <a16:creationId xmlns:a16="http://schemas.microsoft.com/office/drawing/2014/main" id="{84AC6EE7-4035-68CA-183B-74B03FE6E3BD}"/>
              </a:ext>
            </a:extLst>
          </p:cNvPr>
          <p:cNvSpPr txBox="1"/>
          <p:nvPr/>
        </p:nvSpPr>
        <p:spPr>
          <a:xfrm>
            <a:off x="5641731" y="799963"/>
            <a:ext cx="5521569" cy="4431983"/>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r>
              <a:rPr lang="da-DK" sz="1600" dirty="0">
                <a:effectLst/>
                <a:latin typeface="Georgia" panose="02040502050405020303" pitchFamily="18" charset="0"/>
              </a:rPr>
              <a:t>Et eksempel på en homerisk lignelse:</a:t>
            </a:r>
          </a:p>
          <a:p>
            <a:endParaRPr lang="da-DK" sz="1600" dirty="0">
              <a:effectLst/>
              <a:latin typeface="Georgia" panose="02040502050405020303" pitchFamily="18" charset="0"/>
            </a:endParaRPr>
          </a:p>
          <a:p>
            <a:r>
              <a:rPr lang="da-DK" sz="1600" b="1" dirty="0">
                <a:latin typeface="Georgia" panose="02040502050405020303" pitchFamily="18" charset="0"/>
              </a:rPr>
              <a:t>6.101-109</a:t>
            </a:r>
          </a:p>
          <a:p>
            <a:pPr>
              <a:lnSpc>
                <a:spcPct val="150000"/>
              </a:lnSpc>
            </a:pPr>
            <a:r>
              <a:rPr lang="da-DK" sz="1600" dirty="0">
                <a:effectLst/>
                <a:latin typeface="Georgia" panose="02040502050405020303" pitchFamily="18" charset="0"/>
              </a:rPr>
              <a:t>Det var </a:t>
            </a:r>
            <a:r>
              <a:rPr lang="da-DK" sz="1600" dirty="0" err="1">
                <a:effectLst/>
                <a:latin typeface="Georgia" panose="02040502050405020303" pitchFamily="18" charset="0"/>
              </a:rPr>
              <a:t>Nausikaa</a:t>
            </a:r>
            <a:r>
              <a:rPr lang="da-DK" sz="1600" dirty="0">
                <a:effectLst/>
                <a:latin typeface="Georgia" panose="02040502050405020303" pitchFamily="18" charset="0"/>
              </a:rPr>
              <a:t> selv der styrede sangen og dansen. </a:t>
            </a:r>
          </a:p>
          <a:p>
            <a:pPr>
              <a:lnSpc>
                <a:spcPct val="150000"/>
              </a:lnSpc>
            </a:pPr>
            <a:r>
              <a:rPr lang="da-DK" sz="1600" dirty="0">
                <a:effectLst/>
                <a:latin typeface="Georgia" panose="02040502050405020303" pitchFamily="18" charset="0"/>
              </a:rPr>
              <a:t>Ligesom Artemis </a:t>
            </a:r>
            <a:r>
              <a:rPr lang="da-DK" sz="1600" dirty="0" err="1">
                <a:effectLst/>
                <a:latin typeface="Georgia" panose="02040502050405020303" pitchFamily="18" charset="0"/>
              </a:rPr>
              <a:t>går</a:t>
            </a:r>
            <a:r>
              <a:rPr lang="da-DK" sz="1600" dirty="0">
                <a:effectLst/>
                <a:latin typeface="Georgia" panose="02040502050405020303" pitchFamily="18" charset="0"/>
              </a:rPr>
              <a:t> med sin bue i bjergenes højder,</a:t>
            </a:r>
            <a:br>
              <a:rPr lang="da-DK" sz="1600" dirty="0">
                <a:effectLst/>
                <a:latin typeface="Georgia" panose="02040502050405020303" pitchFamily="18" charset="0"/>
              </a:rPr>
            </a:br>
            <a:r>
              <a:rPr lang="da-DK" sz="1600" dirty="0">
                <a:effectLst/>
                <a:latin typeface="Georgia" panose="02040502050405020303" pitchFamily="18" charset="0"/>
              </a:rPr>
              <a:t>i </a:t>
            </a:r>
            <a:r>
              <a:rPr lang="da-DK" sz="1600" dirty="0" err="1">
                <a:effectLst/>
                <a:latin typeface="Georgia" panose="02040502050405020303" pitchFamily="18" charset="0"/>
              </a:rPr>
              <a:t>Erymanthos</a:t>
            </a:r>
            <a:r>
              <a:rPr lang="da-DK" sz="1600" dirty="0">
                <a:effectLst/>
                <a:latin typeface="Georgia" panose="02040502050405020303" pitchFamily="18" charset="0"/>
              </a:rPr>
              <a:t>’ skov eller over </a:t>
            </a:r>
            <a:r>
              <a:rPr lang="da-DK" sz="1600" dirty="0" err="1">
                <a:effectLst/>
                <a:latin typeface="Georgia" panose="02040502050405020303" pitchFamily="18" charset="0"/>
              </a:rPr>
              <a:t>Taýgetos</a:t>
            </a:r>
            <a:r>
              <a:rPr lang="da-DK" sz="1600" dirty="0">
                <a:effectLst/>
                <a:latin typeface="Georgia" panose="02040502050405020303" pitchFamily="18" charset="0"/>
              </a:rPr>
              <a:t>’ tinder, </a:t>
            </a:r>
            <a:endParaRPr lang="da-DK" sz="1600" dirty="0"/>
          </a:p>
          <a:p>
            <a:pPr>
              <a:lnSpc>
                <a:spcPct val="150000"/>
              </a:lnSpc>
            </a:pPr>
            <a:r>
              <a:rPr lang="da-DK" sz="1600" dirty="0">
                <a:effectLst/>
                <a:latin typeface="Georgia" panose="02040502050405020303" pitchFamily="18" charset="0"/>
              </a:rPr>
              <a:t>glad for sin spændende jagt på hurtige hjorte og vildsvin </a:t>
            </a:r>
          </a:p>
          <a:p>
            <a:pPr>
              <a:lnSpc>
                <a:spcPct val="150000"/>
              </a:lnSpc>
            </a:pPr>
            <a:r>
              <a:rPr lang="da-DK" sz="1600" dirty="0">
                <a:effectLst/>
                <a:latin typeface="Georgia" panose="02040502050405020303" pitchFamily="18" charset="0"/>
              </a:rPr>
              <a:t>alt imens vildnissets nymfer, </a:t>
            </a:r>
            <a:r>
              <a:rPr lang="da-DK" sz="1600" dirty="0" err="1">
                <a:effectLst/>
                <a:latin typeface="Georgia" panose="02040502050405020303" pitchFamily="18" charset="0"/>
              </a:rPr>
              <a:t>Aigiderysterens</a:t>
            </a:r>
            <a:r>
              <a:rPr lang="da-DK" sz="1600" dirty="0">
                <a:effectLst/>
                <a:latin typeface="Georgia" panose="02040502050405020303" pitchFamily="18" charset="0"/>
              </a:rPr>
              <a:t> døtre </a:t>
            </a:r>
            <a:endParaRPr lang="da-DK" sz="1600" dirty="0">
              <a:solidFill>
                <a:srgbClr val="00AF4F"/>
              </a:solidFill>
              <a:latin typeface="Georgia" panose="02040502050405020303" pitchFamily="18" charset="0"/>
            </a:endParaRPr>
          </a:p>
          <a:p>
            <a:pPr>
              <a:lnSpc>
                <a:spcPct val="150000"/>
              </a:lnSpc>
            </a:pPr>
            <a:r>
              <a:rPr lang="da-DK" sz="1600" dirty="0">
                <a:effectLst/>
                <a:latin typeface="Georgia" panose="02040502050405020303" pitchFamily="18" charset="0"/>
              </a:rPr>
              <a:t>springer og danser omkring </a:t>
            </a:r>
            <a:r>
              <a:rPr lang="da-DK" sz="1600" dirty="0" err="1">
                <a:effectLst/>
                <a:latin typeface="Georgia" panose="02040502050405020303" pitchFamily="18" charset="0"/>
              </a:rPr>
              <a:t>sa</a:t>
            </a:r>
            <a:r>
              <a:rPr lang="da-DK" sz="1600" dirty="0">
                <a:effectLst/>
                <a:latin typeface="Georgia" panose="02040502050405020303" pitchFamily="18" charset="0"/>
              </a:rPr>
              <a:t>̊ </a:t>
            </a:r>
            <a:r>
              <a:rPr lang="da-DK" sz="1600" dirty="0" err="1">
                <a:effectLst/>
                <a:latin typeface="Georgia" panose="02040502050405020303" pitchFamily="18" charset="0"/>
              </a:rPr>
              <a:t>Leto</a:t>
            </a:r>
            <a:r>
              <a:rPr lang="da-DK" sz="1600" dirty="0">
                <a:effectLst/>
                <a:latin typeface="Georgia" panose="02040502050405020303" pitchFamily="18" charset="0"/>
              </a:rPr>
              <a:t> glædes af hjertet </a:t>
            </a:r>
          </a:p>
          <a:p>
            <a:pPr>
              <a:lnSpc>
                <a:spcPct val="150000"/>
              </a:lnSpc>
            </a:pPr>
            <a:r>
              <a:rPr lang="da-DK" sz="1600" dirty="0">
                <a:effectLst/>
                <a:latin typeface="Georgia" panose="02040502050405020303" pitchFamily="18" charset="0"/>
              </a:rPr>
              <a:t>over at se hun er højest og skønnest af alle de andre, </a:t>
            </a:r>
            <a:endParaRPr lang="da-DK" sz="1600" dirty="0"/>
          </a:p>
          <a:p>
            <a:pPr>
              <a:lnSpc>
                <a:spcPct val="150000"/>
              </a:lnSpc>
            </a:pPr>
            <a:r>
              <a:rPr lang="da-DK" sz="1600" dirty="0">
                <a:effectLst/>
                <a:latin typeface="Georgia" panose="02040502050405020303" pitchFamily="18" charset="0"/>
              </a:rPr>
              <a:t>let nok at kende i flokken om end de alle er skønne – </a:t>
            </a:r>
          </a:p>
          <a:p>
            <a:pPr>
              <a:lnSpc>
                <a:spcPct val="150000"/>
              </a:lnSpc>
            </a:pPr>
            <a:r>
              <a:rPr lang="da-DK" sz="1600" dirty="0">
                <a:effectLst/>
                <a:latin typeface="Georgia" panose="02040502050405020303" pitchFamily="18" charset="0"/>
              </a:rPr>
              <a:t>lige </a:t>
            </a:r>
            <a:r>
              <a:rPr lang="da-DK" sz="1600" dirty="0" err="1">
                <a:effectLst/>
                <a:latin typeface="Georgia" panose="02040502050405020303" pitchFamily="18" charset="0"/>
              </a:rPr>
              <a:t>sa</a:t>
            </a:r>
            <a:r>
              <a:rPr lang="da-DK" sz="1600" dirty="0">
                <a:effectLst/>
                <a:latin typeface="Georgia" panose="02040502050405020303" pitchFamily="18" charset="0"/>
              </a:rPr>
              <a:t>̊ </a:t>
            </a:r>
            <a:r>
              <a:rPr lang="da-DK" sz="1600" dirty="0" err="1">
                <a:effectLst/>
                <a:latin typeface="Georgia" panose="02040502050405020303" pitchFamily="18" charset="0"/>
              </a:rPr>
              <a:t>strålende</a:t>
            </a:r>
            <a:r>
              <a:rPr lang="da-DK" sz="1600" dirty="0">
                <a:effectLst/>
                <a:latin typeface="Georgia" panose="02040502050405020303" pitchFamily="18" charset="0"/>
              </a:rPr>
              <a:t> smuk var </a:t>
            </a:r>
            <a:r>
              <a:rPr lang="da-DK" sz="1600" dirty="0" err="1">
                <a:effectLst/>
                <a:latin typeface="Georgia" panose="02040502050405020303" pitchFamily="18" charset="0"/>
              </a:rPr>
              <a:t>Nausikaa</a:t>
            </a:r>
            <a:r>
              <a:rPr lang="da-DK" sz="1600" dirty="0">
                <a:effectLst/>
                <a:latin typeface="Georgia" panose="02040502050405020303" pitchFamily="18" charset="0"/>
              </a:rPr>
              <a:t> blandt sine piger. </a:t>
            </a:r>
            <a:endParaRPr lang="da-DK" sz="1600" dirty="0"/>
          </a:p>
          <a:p>
            <a:endParaRPr lang="da-DK" dirty="0"/>
          </a:p>
        </p:txBody>
      </p:sp>
      <p:sp>
        <p:nvSpPr>
          <p:cNvPr id="6" name="Tekstfelt 5">
            <a:extLst>
              <a:ext uri="{FF2B5EF4-FFF2-40B4-BE49-F238E27FC236}">
                <a16:creationId xmlns:a16="http://schemas.microsoft.com/office/drawing/2014/main" id="{5CEB90C6-6D9F-851A-EE14-7468DD1A775A}"/>
              </a:ext>
            </a:extLst>
          </p:cNvPr>
          <p:cNvSpPr txBox="1"/>
          <p:nvPr/>
        </p:nvSpPr>
        <p:spPr>
          <a:xfrm>
            <a:off x="5641731" y="5430578"/>
            <a:ext cx="5521569" cy="92333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r>
              <a:rPr lang="da-DK" dirty="0"/>
              <a:t>OPGAVE: Analyser den homeriske lignelse i </a:t>
            </a:r>
            <a:r>
              <a:rPr lang="da-DK" dirty="0" err="1"/>
              <a:t>vv</a:t>
            </a:r>
            <a:r>
              <a:rPr lang="da-DK" dirty="0"/>
              <a:t>. 130-136. Hvem sammenlignes med hvad, og hvorfor bruger Homer mon netop denne sammenligning?</a:t>
            </a:r>
          </a:p>
        </p:txBody>
      </p:sp>
    </p:spTree>
    <p:extLst>
      <p:ext uri="{BB962C8B-B14F-4D97-AF65-F5344CB8AC3E}">
        <p14:creationId xmlns:p14="http://schemas.microsoft.com/office/powerpoint/2010/main" val="289902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10577A-02ED-2489-7F2F-CF3ACD9E7AC2}"/>
              </a:ext>
            </a:extLst>
          </p:cNvPr>
          <p:cNvSpPr>
            <a:spLocks noGrp="1"/>
          </p:cNvSpPr>
          <p:nvPr>
            <p:ph type="title"/>
          </p:nvPr>
        </p:nvSpPr>
        <p:spPr>
          <a:xfrm>
            <a:off x="6849264" y="733100"/>
            <a:ext cx="4618836" cy="1275669"/>
          </a:xfrm>
        </p:spPr>
        <p:txBody>
          <a:bodyPr vert="horz" lIns="91440" tIns="45720" rIns="91440" bIns="45720" rtlCol="0" anchor="b">
            <a:normAutofit/>
          </a:bodyPr>
          <a:lstStyle/>
          <a:p>
            <a:pPr algn="ctr"/>
            <a:r>
              <a:rPr lang="en-US" sz="2400" dirty="0" err="1"/>
              <a:t>Personkarakteristik</a:t>
            </a:r>
            <a:r>
              <a:rPr lang="en-US" sz="2400" dirty="0"/>
              <a:t> </a:t>
            </a:r>
            <a:r>
              <a:rPr lang="en-US" sz="2400" dirty="0" err="1"/>
              <a:t>af</a:t>
            </a:r>
            <a:r>
              <a:rPr lang="en-US" sz="2400" dirty="0"/>
              <a:t> </a:t>
            </a:r>
            <a:br>
              <a:rPr lang="en-US" dirty="0"/>
            </a:br>
            <a:r>
              <a:rPr lang="en-US" dirty="0" err="1"/>
              <a:t>Nausikaa</a:t>
            </a:r>
            <a:endParaRPr lang="en-US" dirty="0"/>
          </a:p>
        </p:txBody>
      </p:sp>
      <p:sp>
        <p:nvSpPr>
          <p:cNvPr id="4" name="Pladsholder til tekst 3">
            <a:extLst>
              <a:ext uri="{FF2B5EF4-FFF2-40B4-BE49-F238E27FC236}">
                <a16:creationId xmlns:a16="http://schemas.microsoft.com/office/drawing/2014/main" id="{DDD4C720-9678-39F2-7085-F35FC55A40B0}"/>
              </a:ext>
            </a:extLst>
          </p:cNvPr>
          <p:cNvSpPr>
            <a:spLocks noGrp="1"/>
          </p:cNvSpPr>
          <p:nvPr>
            <p:ph type="body" sz="half" idx="2"/>
          </p:nvPr>
        </p:nvSpPr>
        <p:spPr>
          <a:xfrm>
            <a:off x="7182615" y="2216151"/>
            <a:ext cx="3943575" cy="3390900"/>
          </a:xfrm>
        </p:spPr>
        <p:txBody>
          <a:bodyPr vert="horz" lIns="91440" tIns="45720" rIns="91440" bIns="45720" rtlCol="0" anchor="t">
            <a:normAutofit fontScale="85000" lnSpcReduction="10000"/>
          </a:bodyPr>
          <a:lstStyle/>
          <a:p>
            <a:pPr marL="285750" indent="-285750">
              <a:buFont typeface="Arial" panose="020B0604020202020204" pitchFamily="34" charset="0"/>
              <a:buChar char="•"/>
            </a:pPr>
            <a:r>
              <a:rPr lang="en-US" sz="2000" dirty="0"/>
              <a:t>Lav </a:t>
            </a:r>
            <a:r>
              <a:rPr lang="en-US" sz="2000" dirty="0" err="1"/>
              <a:t>en</a:t>
            </a:r>
            <a:r>
              <a:rPr lang="en-US" sz="2000" dirty="0"/>
              <a:t> </a:t>
            </a:r>
            <a:r>
              <a:rPr lang="en-US" sz="2000" dirty="0" err="1"/>
              <a:t>personkarakteristik</a:t>
            </a:r>
            <a:r>
              <a:rPr lang="en-US" sz="2000" dirty="0"/>
              <a:t> </a:t>
            </a:r>
            <a:r>
              <a:rPr lang="en-US" sz="2000" dirty="0" err="1"/>
              <a:t>af</a:t>
            </a:r>
            <a:r>
              <a:rPr lang="en-US" sz="2000" dirty="0"/>
              <a:t> </a:t>
            </a:r>
            <a:r>
              <a:rPr lang="en-US" sz="2000" dirty="0" err="1"/>
              <a:t>Nausikaa</a:t>
            </a:r>
            <a:r>
              <a:rPr lang="en-US" sz="2000" dirty="0"/>
              <a:t> </a:t>
            </a:r>
            <a:r>
              <a:rPr lang="en-US" sz="2000" dirty="0" err="1"/>
              <a:t>ud</a:t>
            </a:r>
            <a:r>
              <a:rPr lang="en-US" sz="2000" dirty="0"/>
              <a:t> </a:t>
            </a:r>
            <a:r>
              <a:rPr lang="en-US" sz="2000" dirty="0" err="1"/>
              <a:t>fra</a:t>
            </a:r>
            <a:r>
              <a:rPr lang="en-US" sz="2000" dirty="0"/>
              <a:t> </a:t>
            </a:r>
            <a:r>
              <a:rPr lang="en-US" sz="2000" dirty="0" err="1"/>
              <a:t>følgende</a:t>
            </a:r>
            <a:r>
              <a:rPr lang="en-US" sz="2000" dirty="0"/>
              <a:t> </a:t>
            </a:r>
            <a:r>
              <a:rPr lang="en-US" sz="2000" dirty="0" err="1"/>
              <a:t>passager</a:t>
            </a:r>
            <a:r>
              <a:rPr lang="en-US" sz="2000" dirty="0"/>
              <a:t> </a:t>
            </a:r>
            <a:r>
              <a:rPr lang="en-US" sz="2000" dirty="0" err="1"/>
              <a:t>i</a:t>
            </a:r>
            <a:r>
              <a:rPr lang="en-US" sz="2000" dirty="0"/>
              <a:t> 6. sang:</a:t>
            </a:r>
          </a:p>
          <a:p>
            <a:pPr marL="742950" lvl="1" indent="-285750">
              <a:buFont typeface="Arial" panose="020B0604020202020204" pitchFamily="34" charset="0"/>
              <a:buChar char="•"/>
            </a:pPr>
            <a:r>
              <a:rPr lang="en-US" sz="1800" dirty="0"/>
              <a:t>6.15-67</a:t>
            </a:r>
          </a:p>
          <a:p>
            <a:pPr marL="742950" lvl="1" indent="-285750">
              <a:buFont typeface="Arial" panose="020B0604020202020204" pitchFamily="34" charset="0"/>
              <a:buChar char="•"/>
            </a:pPr>
            <a:r>
              <a:rPr lang="en-US" sz="1800" dirty="0"/>
              <a:t>6.187-197</a:t>
            </a:r>
          </a:p>
          <a:p>
            <a:pPr marL="742950" lvl="1" indent="-285750">
              <a:buFont typeface="Arial" panose="020B0604020202020204" pitchFamily="34" charset="0"/>
              <a:buChar char="•"/>
            </a:pPr>
            <a:r>
              <a:rPr lang="en-US" sz="1800" dirty="0"/>
              <a:t>6.255-288</a:t>
            </a:r>
          </a:p>
          <a:p>
            <a:pPr marL="285750" indent="-285750">
              <a:buFont typeface="Arial" panose="020B0604020202020204" pitchFamily="34" charset="0"/>
              <a:buChar char="•"/>
            </a:pPr>
            <a:r>
              <a:rPr lang="en-US" sz="2000" dirty="0" err="1"/>
              <a:t>Fokuser</a:t>
            </a:r>
            <a:r>
              <a:rPr lang="en-US" sz="2000" dirty="0"/>
              <a:t> </a:t>
            </a:r>
            <a:r>
              <a:rPr lang="en-US" sz="2000" dirty="0" err="1"/>
              <a:t>på</a:t>
            </a:r>
            <a:r>
              <a:rPr lang="en-US" sz="2000" dirty="0"/>
              <a:t>:</a:t>
            </a:r>
          </a:p>
          <a:p>
            <a:pPr marL="742950" lvl="1" indent="-285750">
              <a:buFont typeface="Arial" panose="020B0604020202020204" pitchFamily="34" charset="0"/>
              <a:buChar char="•"/>
            </a:pPr>
            <a:r>
              <a:rPr lang="en-US" sz="1800" dirty="0" err="1"/>
              <a:t>Hvilke</a:t>
            </a:r>
            <a:r>
              <a:rPr lang="en-US" sz="1800" dirty="0"/>
              <a:t> </a:t>
            </a:r>
            <a:r>
              <a:rPr lang="en-US" sz="1800" dirty="0" err="1"/>
              <a:t>værdier</a:t>
            </a:r>
            <a:r>
              <a:rPr lang="en-US" sz="1800" dirty="0"/>
              <a:t>, </a:t>
            </a:r>
            <a:r>
              <a:rPr lang="en-US" sz="1800" dirty="0" err="1"/>
              <a:t>Nausikaa</a:t>
            </a:r>
            <a:r>
              <a:rPr lang="en-US" sz="1800" dirty="0"/>
              <a:t> </a:t>
            </a:r>
            <a:r>
              <a:rPr lang="en-US" sz="1800" dirty="0" err="1"/>
              <a:t>har</a:t>
            </a:r>
            <a:r>
              <a:rPr lang="en-US" sz="1800" dirty="0"/>
              <a:t>.</a:t>
            </a:r>
          </a:p>
          <a:p>
            <a:pPr marL="742950" lvl="1" indent="-285750">
              <a:buFont typeface="Arial" panose="020B0604020202020204" pitchFamily="34" charset="0"/>
              <a:buChar char="•"/>
            </a:pPr>
            <a:r>
              <a:rPr lang="en-US" sz="1800" dirty="0" err="1"/>
              <a:t>Hendes</a:t>
            </a:r>
            <a:r>
              <a:rPr lang="en-US" sz="1800" dirty="0"/>
              <a:t> forhold </a:t>
            </a:r>
            <a:r>
              <a:rPr lang="en-US" sz="1800" dirty="0" err="1"/>
              <a:t>til</a:t>
            </a:r>
            <a:r>
              <a:rPr lang="en-US" sz="1800" dirty="0"/>
              <a:t> sine </a:t>
            </a:r>
            <a:r>
              <a:rPr lang="en-US" sz="1800" dirty="0" err="1"/>
              <a:t>forældre</a:t>
            </a:r>
            <a:r>
              <a:rPr lang="en-US" sz="1800" dirty="0"/>
              <a:t>.</a:t>
            </a:r>
          </a:p>
          <a:p>
            <a:pPr marL="742950" lvl="1" indent="-285750">
              <a:buFont typeface="Arial" panose="020B0604020202020204" pitchFamily="34" charset="0"/>
              <a:buChar char="•"/>
            </a:pPr>
            <a:r>
              <a:rPr lang="en-US" sz="1800" dirty="0" err="1"/>
              <a:t>Hvordan</a:t>
            </a:r>
            <a:r>
              <a:rPr lang="en-US" sz="1800" dirty="0"/>
              <a:t> </a:t>
            </a:r>
            <a:r>
              <a:rPr lang="en-US" sz="1800" dirty="0" err="1"/>
              <a:t>hun</a:t>
            </a:r>
            <a:r>
              <a:rPr lang="en-US" sz="1800" dirty="0"/>
              <a:t> </a:t>
            </a:r>
            <a:r>
              <a:rPr lang="en-US" sz="1800" dirty="0" err="1"/>
              <a:t>tager</a:t>
            </a:r>
            <a:r>
              <a:rPr lang="en-US" sz="1800" dirty="0"/>
              <a:t> </a:t>
            </a:r>
            <a:r>
              <a:rPr lang="en-US" sz="1800" dirty="0" err="1"/>
              <a:t>imod</a:t>
            </a:r>
            <a:r>
              <a:rPr lang="en-US" sz="1800" dirty="0"/>
              <a:t> Odysseus.</a:t>
            </a:r>
          </a:p>
          <a:p>
            <a:pPr marL="285750" indent="-285750">
              <a:buFont typeface="Arial" panose="020B0604020202020204" pitchFamily="34" charset="0"/>
              <a:buChar char="•"/>
            </a:pPr>
            <a:r>
              <a:rPr lang="en-US" sz="2000" dirty="0"/>
              <a:t>Husk at </a:t>
            </a:r>
            <a:r>
              <a:rPr lang="en-US" sz="2000" dirty="0" err="1"/>
              <a:t>finde</a:t>
            </a:r>
            <a:r>
              <a:rPr lang="en-US" sz="2000" dirty="0"/>
              <a:t> </a:t>
            </a:r>
            <a:r>
              <a:rPr lang="en-US" sz="2000" dirty="0" err="1"/>
              <a:t>belæg</a:t>
            </a:r>
            <a:r>
              <a:rPr lang="en-US" sz="2000" dirty="0"/>
              <a:t> I </a:t>
            </a:r>
            <a:r>
              <a:rPr lang="en-US" sz="2000" dirty="0" err="1"/>
              <a:t>teksten</a:t>
            </a:r>
            <a:r>
              <a:rPr lang="en-US" sz="2000" dirty="0"/>
              <a:t> for </a:t>
            </a:r>
            <a:r>
              <a:rPr lang="en-US" sz="2000" dirty="0" err="1"/>
              <a:t>jeres</a:t>
            </a:r>
            <a:r>
              <a:rPr lang="en-US" sz="2000" dirty="0"/>
              <a:t> </a:t>
            </a:r>
            <a:r>
              <a:rPr lang="en-US" sz="2000" dirty="0" err="1"/>
              <a:t>påstande</a:t>
            </a:r>
            <a:r>
              <a:rPr lang="en-US" sz="2000" dirty="0"/>
              <a:t> – </a:t>
            </a:r>
            <a:r>
              <a:rPr lang="en-US" sz="2000" dirty="0" err="1"/>
              <a:t>notér</a:t>
            </a:r>
            <a:r>
              <a:rPr lang="en-US" sz="2000" dirty="0"/>
              <a:t> </a:t>
            </a:r>
            <a:r>
              <a:rPr lang="en-US" sz="2000" dirty="0" err="1"/>
              <a:t>versnumre</a:t>
            </a:r>
            <a:r>
              <a:rPr lang="en-US" sz="2000" dirty="0"/>
              <a:t> </a:t>
            </a:r>
            <a:r>
              <a:rPr lang="en-US" sz="2000" dirty="0" err="1"/>
              <a:t>eller</a:t>
            </a:r>
            <a:r>
              <a:rPr lang="en-US" sz="2000" dirty="0"/>
              <a:t> </a:t>
            </a:r>
            <a:r>
              <a:rPr lang="en-US" sz="2000" dirty="0" err="1"/>
              <a:t>citér</a:t>
            </a:r>
            <a:r>
              <a:rPr lang="en-US" sz="2000" dirty="0"/>
              <a:t>.</a:t>
            </a:r>
          </a:p>
          <a:p>
            <a:pPr marL="285750" indent="-285750" algn="ctr">
              <a:buFont typeface="Arial" panose="020B0604020202020204" pitchFamily="34" charset="0"/>
              <a:buChar char="•"/>
            </a:pPr>
            <a:endParaRPr lang="en-US" dirty="0"/>
          </a:p>
        </p:txBody>
      </p:sp>
      <p:pic>
        <p:nvPicPr>
          <p:cNvPr id="2050" name="Picture 2" descr="Et billede, der indeholder tøj, person, Ansigt, indendørs&#10;&#10;Automatisk genereret beskrivelse">
            <a:extLst>
              <a:ext uri="{FF2B5EF4-FFF2-40B4-BE49-F238E27FC236}">
                <a16:creationId xmlns:a16="http://schemas.microsoft.com/office/drawing/2014/main" id="{7FD83D76-D345-41B1-B916-8687E75B2F9F}"/>
              </a:ext>
            </a:extLst>
          </p:cNvPr>
          <p:cNvPicPr>
            <a:picLocks noGrp="1" noChangeAspect="1" noChangeArrowheads="1"/>
          </p:cNvPicPr>
          <p:nvPr>
            <p:ph idx="1"/>
          </p:nvPr>
        </p:nvPicPr>
        <p:blipFill>
          <a:blip r:embed="rId2">
            <a:alphaModFix/>
            <a:extLst>
              <a:ext uri="{28A0092B-C50C-407E-A947-70E740481C1C}">
                <a14:useLocalDpi xmlns:a14="http://schemas.microsoft.com/office/drawing/2010/main" val="0"/>
              </a:ext>
            </a:extLst>
          </a:blip>
          <a:srcRect t="5299" r="1" b="44920"/>
          <a:stretch/>
        </p:blipFill>
        <p:spPr bwMode="auto">
          <a:xfrm>
            <a:off x="1682" y="10"/>
            <a:ext cx="60960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199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59D25E-18BB-B2E4-748D-4EEE46D4D916}"/>
              </a:ext>
            </a:extLst>
          </p:cNvPr>
          <p:cNvSpPr>
            <a:spLocks noGrp="1"/>
          </p:cNvSpPr>
          <p:nvPr>
            <p:ph type="title"/>
          </p:nvPr>
        </p:nvSpPr>
        <p:spPr/>
        <p:txBody>
          <a:bodyPr/>
          <a:lstStyle/>
          <a:p>
            <a:r>
              <a:rPr lang="da-DK" dirty="0"/>
              <a:t>Takt og tone i Homers univers</a:t>
            </a:r>
          </a:p>
        </p:txBody>
      </p:sp>
      <p:sp>
        <p:nvSpPr>
          <p:cNvPr id="3" name="Pladsholder til indhold 2">
            <a:extLst>
              <a:ext uri="{FF2B5EF4-FFF2-40B4-BE49-F238E27FC236}">
                <a16:creationId xmlns:a16="http://schemas.microsoft.com/office/drawing/2014/main" id="{246D1D44-164A-7DD1-A03D-DF46D3C53705}"/>
              </a:ext>
            </a:extLst>
          </p:cNvPr>
          <p:cNvSpPr>
            <a:spLocks noGrp="1"/>
          </p:cNvSpPr>
          <p:nvPr>
            <p:ph sz="half" idx="1"/>
          </p:nvPr>
        </p:nvSpPr>
        <p:spPr/>
        <p:txBody>
          <a:bodyPr>
            <a:normAutofit fontScale="77500" lnSpcReduction="20000"/>
          </a:bodyPr>
          <a:lstStyle/>
          <a:p>
            <a:r>
              <a:rPr lang="da-DK" dirty="0"/>
              <a:t>Et vigtigt element i Homers univers er gæstevenskabet (gr. </a:t>
            </a:r>
            <a:r>
              <a:rPr lang="da-DK" i="1" dirty="0" err="1"/>
              <a:t>xenía</a:t>
            </a:r>
            <a:r>
              <a:rPr lang="da-DK" dirty="0"/>
              <a:t>).</a:t>
            </a:r>
          </a:p>
          <a:p>
            <a:pPr marL="342900" indent="-342900">
              <a:buFont typeface="Arial" panose="020B0604020202020204" pitchFamily="34" charset="0"/>
              <a:buChar char="•"/>
            </a:pPr>
            <a:r>
              <a:rPr lang="da-DK" i="1" dirty="0" err="1"/>
              <a:t>xenía</a:t>
            </a:r>
            <a:r>
              <a:rPr lang="da-DK" dirty="0"/>
              <a:t> er et bestemt sæt normer for, hvordan man opfører sig overfor en fremmed (gr. </a:t>
            </a:r>
            <a:r>
              <a:rPr lang="da-DK" i="1" dirty="0" err="1"/>
              <a:t>xénos</a:t>
            </a:r>
            <a:r>
              <a:rPr lang="da-DK" dirty="0"/>
              <a:t>), og hvordan den fremmede selv skal opføre sig.</a:t>
            </a:r>
          </a:p>
          <a:p>
            <a:pPr marL="342900" indent="-342900">
              <a:buFont typeface="Arial" panose="020B0604020202020204" pitchFamily="34" charset="0"/>
              <a:buChar char="•"/>
            </a:pPr>
            <a:r>
              <a:rPr lang="da-DK" dirty="0" err="1"/>
              <a:t>xenia</a:t>
            </a:r>
            <a:r>
              <a:rPr lang="da-DK" dirty="0"/>
              <a:t>-reglerne er nedsat og beskyttet af </a:t>
            </a:r>
            <a:r>
              <a:rPr lang="da-DK" sz="2100" dirty="0"/>
              <a:t>selveste Zeus, fordi han er beskytter for den fremmede (jf. Od.6.207-208: ”</a:t>
            </a:r>
            <a:r>
              <a:rPr lang="da-DK" sz="2100" dirty="0">
                <a:effectLst/>
              </a:rPr>
              <a:t>For fattige flygtninge kommer alle fra Zeus”)</a:t>
            </a:r>
            <a:endParaRPr lang="da-DK" dirty="0"/>
          </a:p>
        </p:txBody>
      </p:sp>
      <p:sp>
        <p:nvSpPr>
          <p:cNvPr id="4" name="Pladsholder til indhold 3">
            <a:extLst>
              <a:ext uri="{FF2B5EF4-FFF2-40B4-BE49-F238E27FC236}">
                <a16:creationId xmlns:a16="http://schemas.microsoft.com/office/drawing/2014/main" id="{56527569-88A6-3B2F-CC65-AEA309FE7ECE}"/>
              </a:ext>
            </a:extLst>
          </p:cNvPr>
          <p:cNvSpPr>
            <a:spLocks noGrp="1"/>
          </p:cNvSpPr>
          <p:nvPr>
            <p:ph sz="half" idx="2"/>
          </p:nvPr>
        </p:nvSpPr>
        <p:spPr>
          <a:xfrm>
            <a:off x="6172200" y="2155369"/>
            <a:ext cx="4953000" cy="1736693"/>
          </a:xfrm>
        </p:spPr>
        <p:style>
          <a:lnRef idx="2">
            <a:schemeClr val="accent4">
              <a:shade val="15000"/>
            </a:schemeClr>
          </a:lnRef>
          <a:fillRef idx="1">
            <a:schemeClr val="accent4"/>
          </a:fillRef>
          <a:effectRef idx="0">
            <a:schemeClr val="accent4"/>
          </a:effectRef>
          <a:fontRef idx="minor">
            <a:schemeClr val="lt1"/>
          </a:fontRef>
        </p:style>
        <p:txBody>
          <a:bodyPr>
            <a:normAutofit fontScale="77500" lnSpcReduction="20000"/>
          </a:bodyPr>
          <a:lstStyle/>
          <a:p>
            <a:r>
              <a:rPr lang="da-DK" dirty="0"/>
              <a:t>OPGAVE:</a:t>
            </a:r>
          </a:p>
          <a:p>
            <a:r>
              <a:rPr lang="da-DK" dirty="0"/>
              <a:t>Bestem </a:t>
            </a:r>
            <a:r>
              <a:rPr lang="da-DK" i="1" dirty="0" err="1"/>
              <a:t>xenía</a:t>
            </a:r>
            <a:r>
              <a:rPr lang="da-DK" dirty="0"/>
              <a:t>-reglerne </a:t>
            </a:r>
            <a:r>
              <a:rPr lang="da-DK" dirty="0" err="1"/>
              <a:t>udfra</a:t>
            </a:r>
            <a:r>
              <a:rPr lang="da-DK" dirty="0"/>
              <a:t> Odysseus og </a:t>
            </a:r>
            <a:r>
              <a:rPr lang="da-DK" dirty="0" err="1"/>
              <a:t>Nausikaas</a:t>
            </a:r>
            <a:r>
              <a:rPr lang="da-DK" dirty="0"/>
              <a:t> møde i 6. sang – det er nemlig et godt eksempel på overholdelse af </a:t>
            </a:r>
            <a:r>
              <a:rPr lang="da-DK" i="1" dirty="0" err="1"/>
              <a:t>xenia</a:t>
            </a:r>
            <a:r>
              <a:rPr lang="da-DK" i="1" dirty="0"/>
              <a:t>!</a:t>
            </a:r>
            <a:endParaRPr lang="da-DK" dirty="0"/>
          </a:p>
        </p:txBody>
      </p:sp>
    </p:spTree>
    <p:extLst>
      <p:ext uri="{BB962C8B-B14F-4D97-AF65-F5344CB8AC3E}">
        <p14:creationId xmlns:p14="http://schemas.microsoft.com/office/powerpoint/2010/main" val="256324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 page">
            <a:extLst>
              <a:ext uri="{FF2B5EF4-FFF2-40B4-BE49-F238E27FC236}">
                <a16:creationId xmlns:a16="http://schemas.microsoft.com/office/drawing/2014/main" id="{793E1AB4-7EB9-04B8-7582-C874CF160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1194"/>
            <a:ext cx="8214987" cy="516370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B52F26FC-ABFB-6151-3736-EC7825E9993F}"/>
              </a:ext>
            </a:extLst>
          </p:cNvPr>
          <p:cNvSpPr>
            <a:spLocks noGrp="1"/>
          </p:cNvSpPr>
          <p:nvPr>
            <p:ph type="title"/>
          </p:nvPr>
        </p:nvSpPr>
        <p:spPr>
          <a:xfrm>
            <a:off x="6849264" y="733100"/>
            <a:ext cx="4618836" cy="1275669"/>
          </a:xfrm>
        </p:spPr>
        <p:txBody>
          <a:bodyPr vert="horz" lIns="91440" tIns="45720" rIns="91440" bIns="45720" rtlCol="0" anchor="b">
            <a:normAutofit/>
          </a:bodyPr>
          <a:lstStyle/>
          <a:p>
            <a:pPr algn="ctr"/>
            <a:r>
              <a:rPr lang="en-US"/>
              <a:t>Om værket</a:t>
            </a:r>
          </a:p>
        </p:txBody>
      </p:sp>
      <p:sp>
        <p:nvSpPr>
          <p:cNvPr id="4" name="Pladsholder til tekst 3">
            <a:extLst>
              <a:ext uri="{FF2B5EF4-FFF2-40B4-BE49-F238E27FC236}">
                <a16:creationId xmlns:a16="http://schemas.microsoft.com/office/drawing/2014/main" id="{ECCBA71A-91F9-53FD-B29B-F43CB5309FE0}"/>
              </a:ext>
            </a:extLst>
          </p:cNvPr>
          <p:cNvSpPr>
            <a:spLocks noGrp="1"/>
          </p:cNvSpPr>
          <p:nvPr>
            <p:ph type="body" sz="half" idx="2"/>
          </p:nvPr>
        </p:nvSpPr>
        <p:spPr>
          <a:xfrm>
            <a:off x="7182615" y="2216151"/>
            <a:ext cx="3943575" cy="3390900"/>
          </a:xfrm>
        </p:spPr>
        <p:txBody>
          <a:bodyPr vert="horz" lIns="91440" tIns="45720" rIns="91440" bIns="45720" rtlCol="0" anchor="t">
            <a:normAutofit/>
          </a:bodyPr>
          <a:lstStyle/>
          <a:p>
            <a:pPr marL="285750" indent="-285750" algn="ctr">
              <a:buFont typeface="Arial" panose="020B0604020202020204" pitchFamily="34" charset="0"/>
              <a:buChar char="•"/>
            </a:pPr>
            <a:r>
              <a:rPr lang="en-US" dirty="0"/>
              <a:t>Handler om den </a:t>
            </a:r>
            <a:r>
              <a:rPr lang="en-US" dirty="0" err="1"/>
              <a:t>græske</a:t>
            </a:r>
            <a:r>
              <a:rPr lang="en-US" dirty="0"/>
              <a:t> </a:t>
            </a:r>
            <a:r>
              <a:rPr lang="en-US" dirty="0" err="1"/>
              <a:t>helt</a:t>
            </a:r>
            <a:r>
              <a:rPr lang="en-US" dirty="0"/>
              <a:t> Odysseus’ </a:t>
            </a:r>
            <a:r>
              <a:rPr lang="en-US" dirty="0" err="1"/>
              <a:t>hjemrejse</a:t>
            </a:r>
            <a:r>
              <a:rPr lang="en-US" dirty="0"/>
              <a:t> </a:t>
            </a:r>
            <a:r>
              <a:rPr lang="en-US" dirty="0" err="1"/>
              <a:t>fra</a:t>
            </a:r>
            <a:r>
              <a:rPr lang="en-US" dirty="0"/>
              <a:t> den </a:t>
            </a:r>
            <a:r>
              <a:rPr lang="en-US" dirty="0" err="1"/>
              <a:t>trojanske</a:t>
            </a:r>
            <a:r>
              <a:rPr lang="en-US" dirty="0"/>
              <a:t> </a:t>
            </a:r>
            <a:r>
              <a:rPr lang="en-US" dirty="0" err="1"/>
              <a:t>krig</a:t>
            </a:r>
            <a:r>
              <a:rPr lang="en-US" dirty="0"/>
              <a:t>.</a:t>
            </a:r>
          </a:p>
          <a:p>
            <a:pPr marL="285750" indent="-285750" algn="ctr">
              <a:buFont typeface="Arial" panose="020B0604020202020204" pitchFamily="34" charset="0"/>
              <a:buChar char="•"/>
            </a:pPr>
            <a:r>
              <a:rPr lang="en-US" dirty="0" err="1"/>
              <a:t>Digtet</a:t>
            </a:r>
            <a:r>
              <a:rPr lang="en-US" dirty="0"/>
              <a:t> o. 800-700 </a:t>
            </a:r>
            <a:r>
              <a:rPr lang="en-US" dirty="0" err="1"/>
              <a:t>f.Kr</a:t>
            </a:r>
            <a:r>
              <a:rPr lang="en-US" dirty="0"/>
              <a:t>.</a:t>
            </a:r>
          </a:p>
          <a:p>
            <a:pPr marL="285750" indent="-285750" algn="ctr">
              <a:buFont typeface="Arial" panose="020B0604020202020204" pitchFamily="34" charset="0"/>
              <a:buChar char="•"/>
            </a:pPr>
            <a:r>
              <a:rPr lang="en-US" dirty="0" err="1"/>
              <a:t>Består</a:t>
            </a:r>
            <a:r>
              <a:rPr lang="en-US" dirty="0"/>
              <a:t> </a:t>
            </a:r>
            <a:r>
              <a:rPr lang="en-US" dirty="0" err="1"/>
              <a:t>af</a:t>
            </a:r>
            <a:r>
              <a:rPr lang="en-US" dirty="0"/>
              <a:t> ca. 12.000 </a:t>
            </a:r>
            <a:r>
              <a:rPr lang="en-US" dirty="0" err="1"/>
              <a:t>verslinjer</a:t>
            </a:r>
            <a:r>
              <a:rPr lang="en-US" dirty="0"/>
              <a:t> </a:t>
            </a:r>
            <a:r>
              <a:rPr lang="en-US" dirty="0" err="1"/>
              <a:t>fordelt</a:t>
            </a:r>
            <a:r>
              <a:rPr lang="en-US" dirty="0"/>
              <a:t> </a:t>
            </a:r>
            <a:r>
              <a:rPr lang="en-US" dirty="0" err="1"/>
              <a:t>på</a:t>
            </a:r>
            <a:r>
              <a:rPr lang="en-US" dirty="0"/>
              <a:t> 24 </a:t>
            </a:r>
            <a:r>
              <a:rPr lang="en-US" dirty="0" err="1"/>
              <a:t>sange</a:t>
            </a:r>
            <a:r>
              <a:rPr lang="en-US" dirty="0"/>
              <a:t>.</a:t>
            </a:r>
          </a:p>
          <a:p>
            <a:pPr marL="285750" indent="-285750" algn="ctr">
              <a:buFont typeface="Arial" panose="020B0604020202020204" pitchFamily="34" charset="0"/>
              <a:buChar char="•"/>
            </a:pPr>
            <a:r>
              <a:rPr lang="en-US" dirty="0"/>
              <a:t>Er et </a:t>
            </a:r>
            <a:r>
              <a:rPr lang="en-US" dirty="0" err="1"/>
              <a:t>såkaldt</a:t>
            </a:r>
            <a:r>
              <a:rPr lang="en-US" dirty="0"/>
              <a:t> </a:t>
            </a:r>
            <a:r>
              <a:rPr lang="en-US" i="1" dirty="0"/>
              <a:t>epos</a:t>
            </a:r>
            <a:r>
              <a:rPr lang="en-US" dirty="0"/>
              <a:t> (</a:t>
            </a:r>
            <a:r>
              <a:rPr lang="en-US" dirty="0" err="1"/>
              <a:t>heltedigt</a:t>
            </a:r>
            <a:r>
              <a:rPr lang="en-US" dirty="0"/>
              <a:t>).</a:t>
            </a:r>
          </a:p>
          <a:p>
            <a:pPr marL="285750" indent="-285750" algn="ctr">
              <a:buFont typeface="Arial" panose="020B0604020202020204" pitchFamily="34" charset="0"/>
              <a:buChar char="•"/>
            </a:pPr>
            <a:r>
              <a:rPr lang="en-US" dirty="0" err="1"/>
              <a:t>Udgør</a:t>
            </a:r>
            <a:r>
              <a:rPr lang="en-US" dirty="0"/>
              <a:t> </a:t>
            </a:r>
            <a:r>
              <a:rPr lang="en-US" dirty="0" err="1"/>
              <a:t>sammen</a:t>
            </a:r>
            <a:r>
              <a:rPr lang="en-US" dirty="0"/>
              <a:t> med </a:t>
            </a:r>
            <a:r>
              <a:rPr lang="en-US" i="1" dirty="0" err="1"/>
              <a:t>Iliaden</a:t>
            </a:r>
            <a:r>
              <a:rPr lang="en-US" dirty="0"/>
              <a:t> de to </a:t>
            </a:r>
            <a:r>
              <a:rPr lang="en-US" i="1" dirty="0" err="1"/>
              <a:t>homeriske</a:t>
            </a:r>
            <a:r>
              <a:rPr lang="en-US" i="1" dirty="0"/>
              <a:t> </a:t>
            </a:r>
            <a:r>
              <a:rPr lang="en-US" i="1" dirty="0" err="1"/>
              <a:t>eper</a:t>
            </a:r>
            <a:r>
              <a:rPr lang="en-US" i="1" dirty="0"/>
              <a:t>/</a:t>
            </a:r>
            <a:r>
              <a:rPr lang="en-US" i="1" dirty="0" err="1"/>
              <a:t>digte</a:t>
            </a:r>
            <a:r>
              <a:rPr lang="en-US" i="1" dirty="0"/>
              <a:t>.</a:t>
            </a:r>
            <a:endParaRPr lang="en-US" dirty="0"/>
          </a:p>
        </p:txBody>
      </p:sp>
    </p:spTree>
    <p:extLst>
      <p:ext uri="{BB962C8B-B14F-4D97-AF65-F5344CB8AC3E}">
        <p14:creationId xmlns:p14="http://schemas.microsoft.com/office/powerpoint/2010/main" val="252936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descr="Et billede, der indeholder kunst, kylix, indendørs, museum&#10;&#10;Automatisk genereret beskrivelse">
            <a:extLst>
              <a:ext uri="{FF2B5EF4-FFF2-40B4-BE49-F238E27FC236}">
                <a16:creationId xmlns:a16="http://schemas.microsoft.com/office/drawing/2014/main" id="{FE6EC462-9E0A-06F5-8DBA-6E4176EDED2E}"/>
              </a:ext>
            </a:extLst>
          </p:cNvPr>
          <p:cNvPicPr>
            <a:picLocks noChangeAspect="1"/>
          </p:cNvPicPr>
          <p:nvPr/>
        </p:nvPicPr>
        <p:blipFill rotWithShape="1">
          <a:blip r:embed="rId3"/>
          <a:srcRect t="16310" b="27440"/>
          <a:stretch/>
        </p:blipFill>
        <p:spPr>
          <a:xfrm>
            <a:off x="20" y="10"/>
            <a:ext cx="12191980" cy="6857991"/>
          </a:xfrm>
          <a:prstGeom prst="rect">
            <a:avLst/>
          </a:prstGeom>
        </p:spPr>
      </p:pic>
      <p:sp>
        <p:nvSpPr>
          <p:cNvPr id="2" name="Titel 1">
            <a:extLst>
              <a:ext uri="{FF2B5EF4-FFF2-40B4-BE49-F238E27FC236}">
                <a16:creationId xmlns:a16="http://schemas.microsoft.com/office/drawing/2014/main" id="{530C0F1F-7DC7-FC93-C109-31E6E81D6BF2}"/>
              </a:ext>
            </a:extLst>
          </p:cNvPr>
          <p:cNvSpPr>
            <a:spLocks noGrp="1"/>
          </p:cNvSpPr>
          <p:nvPr>
            <p:ph type="title"/>
          </p:nvPr>
        </p:nvSpPr>
        <p:spPr>
          <a:xfrm>
            <a:off x="1038883" y="1000366"/>
            <a:ext cx="3995397" cy="1239627"/>
          </a:xfrm>
        </p:spPr>
        <p:txBody>
          <a:bodyPr anchor="b">
            <a:normAutofit/>
          </a:bodyPr>
          <a:lstStyle/>
          <a:p>
            <a:pPr algn="ctr">
              <a:lnSpc>
                <a:spcPct val="100000"/>
              </a:lnSpc>
            </a:pPr>
            <a:r>
              <a:rPr lang="da-DK" sz="2500" dirty="0"/>
              <a:t>Lad os begynde </a:t>
            </a:r>
            <a:br>
              <a:rPr lang="da-DK" sz="2500" dirty="0"/>
            </a:br>
            <a:r>
              <a:rPr lang="da-DK" sz="2500" dirty="0"/>
              <a:t>– </a:t>
            </a:r>
            <a:br>
              <a:rPr lang="da-DK" sz="2500" dirty="0"/>
            </a:br>
            <a:r>
              <a:rPr lang="da-DK" sz="2500" dirty="0"/>
              <a:t>1. sang </a:t>
            </a:r>
            <a:r>
              <a:rPr lang="da-DK" sz="2500" dirty="0" err="1"/>
              <a:t>vv</a:t>
            </a:r>
            <a:r>
              <a:rPr lang="da-DK" sz="2500" dirty="0"/>
              <a:t>. 1-10</a:t>
            </a:r>
          </a:p>
        </p:txBody>
      </p:sp>
      <p:sp>
        <p:nvSpPr>
          <p:cNvPr id="9" name="Content Placeholder 8">
            <a:extLst>
              <a:ext uri="{FF2B5EF4-FFF2-40B4-BE49-F238E27FC236}">
                <a16:creationId xmlns:a16="http://schemas.microsoft.com/office/drawing/2014/main" id="{47577200-FBEC-BD69-2F4F-77D5F980DE56}"/>
              </a:ext>
            </a:extLst>
          </p:cNvPr>
          <p:cNvSpPr>
            <a:spLocks noGrp="1"/>
          </p:cNvSpPr>
          <p:nvPr>
            <p:ph idx="1"/>
          </p:nvPr>
        </p:nvSpPr>
        <p:spPr>
          <a:xfrm>
            <a:off x="1038883" y="2884395"/>
            <a:ext cx="3950677" cy="2469140"/>
          </a:xfrm>
        </p:spPr>
        <p:txBody>
          <a:bodyPr>
            <a:normAutofit fontScale="85000" lnSpcReduction="10000"/>
          </a:bodyPr>
          <a:lstStyle/>
          <a:p>
            <a:pPr algn="ctr"/>
            <a:r>
              <a:rPr lang="en-US" dirty="0"/>
              <a:t>Od. 1.1-10 </a:t>
            </a:r>
            <a:r>
              <a:rPr lang="en-US" dirty="0" err="1"/>
              <a:t>fungerer</a:t>
            </a:r>
            <a:r>
              <a:rPr lang="en-US" dirty="0"/>
              <a:t> </a:t>
            </a:r>
            <a:r>
              <a:rPr lang="en-US" dirty="0" err="1"/>
              <a:t>både</a:t>
            </a:r>
            <a:r>
              <a:rPr lang="en-US" dirty="0"/>
              <a:t> </a:t>
            </a:r>
            <a:r>
              <a:rPr lang="en-US" dirty="0" err="1"/>
              <a:t>som</a:t>
            </a:r>
            <a:r>
              <a:rPr lang="en-US" dirty="0"/>
              <a:t> </a:t>
            </a:r>
            <a:r>
              <a:rPr lang="en-US" dirty="0" err="1"/>
              <a:t>en</a:t>
            </a:r>
            <a:r>
              <a:rPr lang="en-US" dirty="0"/>
              <a:t> </a:t>
            </a:r>
            <a:r>
              <a:rPr lang="en-US" dirty="0" err="1"/>
              <a:t>indledning</a:t>
            </a:r>
            <a:r>
              <a:rPr lang="en-US" dirty="0"/>
              <a:t> </a:t>
            </a:r>
            <a:r>
              <a:rPr lang="en-US" dirty="0" err="1"/>
              <a:t>og</a:t>
            </a:r>
            <a:r>
              <a:rPr lang="en-US" dirty="0"/>
              <a:t> et resumé </a:t>
            </a:r>
            <a:r>
              <a:rPr lang="en-US" dirty="0" err="1"/>
              <a:t>af</a:t>
            </a:r>
            <a:r>
              <a:rPr lang="en-US" dirty="0"/>
              <a:t> </a:t>
            </a:r>
            <a:r>
              <a:rPr lang="en-US" dirty="0" err="1"/>
              <a:t>digtet</a:t>
            </a:r>
            <a:r>
              <a:rPr lang="en-US" dirty="0"/>
              <a:t> – et </a:t>
            </a:r>
            <a:r>
              <a:rPr lang="en-US" dirty="0" err="1"/>
              <a:t>såkaldt</a:t>
            </a:r>
            <a:r>
              <a:rPr lang="en-US" dirty="0"/>
              <a:t> </a:t>
            </a:r>
            <a:r>
              <a:rPr lang="en-US" i="1" dirty="0" err="1"/>
              <a:t>prooimion</a:t>
            </a:r>
            <a:r>
              <a:rPr lang="en-US" dirty="0"/>
              <a:t>.</a:t>
            </a:r>
          </a:p>
          <a:p>
            <a:pPr marL="457200" indent="-457200" algn="ctr">
              <a:buAutoNum type="arabicParenR"/>
            </a:pPr>
            <a:r>
              <a:rPr lang="en-US" dirty="0" err="1"/>
              <a:t>Hvad</a:t>
            </a:r>
            <a:r>
              <a:rPr lang="en-US" dirty="0"/>
              <a:t> handler </a:t>
            </a:r>
            <a:r>
              <a:rPr lang="en-US" dirty="0" err="1"/>
              <a:t>digtet</a:t>
            </a:r>
            <a:r>
              <a:rPr lang="en-US" dirty="0"/>
              <a:t> om?</a:t>
            </a:r>
          </a:p>
          <a:p>
            <a:pPr marL="457200" indent="-457200" algn="ctr">
              <a:buAutoNum type="arabicParenR"/>
            </a:pPr>
            <a:r>
              <a:rPr lang="en-US" dirty="0"/>
              <a:t>Er der </a:t>
            </a:r>
            <a:r>
              <a:rPr lang="en-US" dirty="0" err="1"/>
              <a:t>ord</a:t>
            </a:r>
            <a:r>
              <a:rPr lang="en-US" dirty="0"/>
              <a:t>, der </a:t>
            </a:r>
            <a:r>
              <a:rPr lang="en-US" dirty="0" err="1"/>
              <a:t>undrer</a:t>
            </a:r>
            <a:r>
              <a:rPr lang="en-US" dirty="0"/>
              <a:t> </a:t>
            </a:r>
            <a:r>
              <a:rPr lang="en-US" dirty="0" err="1"/>
              <a:t>jer</a:t>
            </a:r>
            <a:r>
              <a:rPr lang="en-US" dirty="0"/>
              <a:t>?</a:t>
            </a:r>
          </a:p>
        </p:txBody>
      </p:sp>
      <p:pic>
        <p:nvPicPr>
          <p:cNvPr id="13" name="Onlinemedier 12" descr="Homer, Odyssey rhapsody 01 (audiobook spoken in reconstructed Ancient Greek)">
            <a:hlinkClick r:id="" action="ppaction://media"/>
            <a:extLst>
              <a:ext uri="{FF2B5EF4-FFF2-40B4-BE49-F238E27FC236}">
                <a16:creationId xmlns:a16="http://schemas.microsoft.com/office/drawing/2014/main" id="{4105B8A4-5051-67C0-6A0C-355C0B71A576}"/>
              </a:ext>
            </a:extLst>
          </p:cNvPr>
          <p:cNvPicPr>
            <a:picLocks noRot="1" noChangeAspect="1"/>
          </p:cNvPicPr>
          <p:nvPr>
            <a:videoFile r:link="rId1"/>
          </p:nvPr>
        </p:nvPicPr>
        <p:blipFill>
          <a:blip r:embed="rId4"/>
          <a:stretch>
            <a:fillRect/>
          </a:stretch>
        </p:blipFill>
        <p:spPr>
          <a:xfrm>
            <a:off x="5386409" y="1620179"/>
            <a:ext cx="6642100" cy="3752787"/>
          </a:xfrm>
          <a:prstGeom prst="rect">
            <a:avLst/>
          </a:prstGeom>
        </p:spPr>
      </p:pic>
    </p:spTree>
    <p:extLst>
      <p:ext uri="{BB962C8B-B14F-4D97-AF65-F5344CB8AC3E}">
        <p14:creationId xmlns:p14="http://schemas.microsoft.com/office/powerpoint/2010/main" val="53014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13"/>
                </p:tgtEl>
              </p:cMediaNode>
            </p:video>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0CB11E76-C39A-223D-C06B-721950A1E6C5}"/>
              </a:ext>
            </a:extLst>
          </p:cNvPr>
          <p:cNvPicPr>
            <a:picLocks noChangeAspect="1"/>
          </p:cNvPicPr>
          <p:nvPr/>
        </p:nvPicPr>
        <p:blipFill>
          <a:blip r:embed="rId2"/>
          <a:stretch>
            <a:fillRect/>
          </a:stretch>
        </p:blipFill>
        <p:spPr>
          <a:xfrm>
            <a:off x="654025" y="0"/>
            <a:ext cx="10883950" cy="7685271"/>
          </a:xfrm>
          <a:prstGeom prst="rect">
            <a:avLst/>
          </a:prstGeom>
        </p:spPr>
      </p:pic>
    </p:spTree>
    <p:extLst>
      <p:ext uri="{BB962C8B-B14F-4D97-AF65-F5344CB8AC3E}">
        <p14:creationId xmlns:p14="http://schemas.microsoft.com/office/powerpoint/2010/main" val="4081664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dysseus and Nausicaa by Joachim von Sandrart">
            <a:extLst>
              <a:ext uri="{FF2B5EF4-FFF2-40B4-BE49-F238E27FC236}">
                <a16:creationId xmlns:a16="http://schemas.microsoft.com/office/drawing/2014/main" id="{9D47EEA3-2C4A-1354-6D08-3E5C849AE9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787"/>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542A7DEC-4CE8-E655-0442-6559A7B619DE}"/>
              </a:ext>
            </a:extLst>
          </p:cNvPr>
          <p:cNvSpPr>
            <a:spLocks noGrp="1"/>
          </p:cNvSpPr>
          <p:nvPr>
            <p:ph type="ctrTitle"/>
          </p:nvPr>
        </p:nvSpPr>
        <p:spPr>
          <a:xfrm>
            <a:off x="2076091" y="2633933"/>
            <a:ext cx="8039818" cy="1643572"/>
          </a:xfrm>
        </p:spPr>
        <p:txBody>
          <a:bodyPr>
            <a:normAutofit/>
          </a:bodyPr>
          <a:lstStyle/>
          <a:p>
            <a:r>
              <a:rPr lang="da-DK">
                <a:solidFill>
                  <a:srgbClr val="FFFFFF"/>
                </a:solidFill>
              </a:rPr>
              <a:t>Homers Odyssé</a:t>
            </a:r>
          </a:p>
        </p:txBody>
      </p:sp>
      <p:sp>
        <p:nvSpPr>
          <p:cNvPr id="3" name="Undertitel 2">
            <a:extLst>
              <a:ext uri="{FF2B5EF4-FFF2-40B4-BE49-F238E27FC236}">
                <a16:creationId xmlns:a16="http://schemas.microsoft.com/office/drawing/2014/main" id="{F1E13504-DAAF-A0ED-6877-1A71A123DDA1}"/>
              </a:ext>
            </a:extLst>
          </p:cNvPr>
          <p:cNvSpPr>
            <a:spLocks noGrp="1"/>
          </p:cNvSpPr>
          <p:nvPr>
            <p:ph type="subTitle" idx="1"/>
          </p:nvPr>
        </p:nvSpPr>
        <p:spPr>
          <a:xfrm>
            <a:off x="1874807" y="5133894"/>
            <a:ext cx="8442384" cy="1386307"/>
          </a:xfrm>
        </p:spPr>
        <p:txBody>
          <a:bodyPr>
            <a:normAutofit/>
          </a:bodyPr>
          <a:lstStyle/>
          <a:p>
            <a:r>
              <a:rPr lang="da-DK" dirty="0">
                <a:solidFill>
                  <a:srgbClr val="FFFFFF"/>
                </a:solidFill>
              </a:rPr>
              <a:t>Resumé af 1.-5. sang </a:t>
            </a:r>
          </a:p>
          <a:p>
            <a:r>
              <a:rPr lang="da-DK" dirty="0">
                <a:solidFill>
                  <a:srgbClr val="FFFFFF"/>
                </a:solidFill>
              </a:rPr>
              <a:t>Epos-genretræk</a:t>
            </a:r>
          </a:p>
          <a:p>
            <a:r>
              <a:rPr lang="da-DK" dirty="0">
                <a:solidFill>
                  <a:srgbClr val="FFFFFF"/>
                </a:solidFill>
              </a:rPr>
              <a:t>Nærlæsning af 6. sang </a:t>
            </a:r>
            <a:r>
              <a:rPr lang="da-DK" dirty="0" err="1">
                <a:solidFill>
                  <a:srgbClr val="FFFFFF"/>
                </a:solidFill>
              </a:rPr>
              <a:t>vv</a:t>
            </a:r>
            <a:r>
              <a:rPr lang="da-DK" dirty="0">
                <a:solidFill>
                  <a:srgbClr val="FFFFFF"/>
                </a:solidFill>
              </a:rPr>
              <a:t>. 1-185</a:t>
            </a:r>
          </a:p>
        </p:txBody>
      </p:sp>
    </p:spTree>
    <p:extLst>
      <p:ext uri="{BB962C8B-B14F-4D97-AF65-F5344CB8AC3E}">
        <p14:creationId xmlns:p14="http://schemas.microsoft.com/office/powerpoint/2010/main" val="1388315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61144E-24AA-A075-706A-6877E0EE9DBC}"/>
              </a:ext>
            </a:extLst>
          </p:cNvPr>
          <p:cNvSpPr>
            <a:spLocks noGrp="1"/>
          </p:cNvSpPr>
          <p:nvPr>
            <p:ph type="title"/>
          </p:nvPr>
        </p:nvSpPr>
        <p:spPr>
          <a:xfrm>
            <a:off x="6849264" y="733100"/>
            <a:ext cx="4618836" cy="1275669"/>
          </a:xfrm>
        </p:spPr>
        <p:txBody>
          <a:bodyPr vert="horz" lIns="91440" tIns="45720" rIns="91440" bIns="45720" rtlCol="0" anchor="b">
            <a:normAutofit/>
          </a:bodyPr>
          <a:lstStyle/>
          <a:p>
            <a:pPr algn="ctr"/>
            <a:r>
              <a:rPr lang="en-US" sz="2400" dirty="0"/>
              <a:t>1. sang (del 1)</a:t>
            </a:r>
            <a:br>
              <a:rPr lang="en-US" dirty="0"/>
            </a:br>
            <a:r>
              <a:rPr lang="en-US" dirty="0" err="1"/>
              <a:t>Gudernes</a:t>
            </a:r>
            <a:r>
              <a:rPr lang="en-US" dirty="0"/>
              <a:t> </a:t>
            </a:r>
            <a:r>
              <a:rPr lang="en-US" dirty="0" err="1"/>
              <a:t>forsamling</a:t>
            </a:r>
            <a:endParaRPr lang="en-US" dirty="0"/>
          </a:p>
        </p:txBody>
      </p:sp>
      <p:sp>
        <p:nvSpPr>
          <p:cNvPr id="4" name="Pladsholder til tekst 3">
            <a:extLst>
              <a:ext uri="{FF2B5EF4-FFF2-40B4-BE49-F238E27FC236}">
                <a16:creationId xmlns:a16="http://schemas.microsoft.com/office/drawing/2014/main" id="{0C22E428-65F6-3F7D-12A5-50127F225FA2}"/>
              </a:ext>
            </a:extLst>
          </p:cNvPr>
          <p:cNvSpPr>
            <a:spLocks noGrp="1"/>
          </p:cNvSpPr>
          <p:nvPr>
            <p:ph type="body" sz="half" idx="2"/>
          </p:nvPr>
        </p:nvSpPr>
        <p:spPr>
          <a:xfrm>
            <a:off x="7182615" y="2216151"/>
            <a:ext cx="3943575" cy="3390900"/>
          </a:xfrm>
        </p:spPr>
        <p:txBody>
          <a:bodyPr vert="horz" lIns="91440" tIns="45720" rIns="91440" bIns="45720" rtlCol="0" anchor="t">
            <a:normAutofit/>
          </a:bodyPr>
          <a:lstStyle/>
          <a:p>
            <a:pPr marL="285750" indent="-285750" algn="ctr">
              <a:lnSpc>
                <a:spcPct val="100000"/>
              </a:lnSpc>
              <a:buFont typeface="Arial" panose="020B0604020202020204" pitchFamily="34" charset="0"/>
              <a:buChar char="•"/>
            </a:pPr>
            <a:r>
              <a:rPr lang="en-US" sz="1200" dirty="0" err="1"/>
              <a:t>Digtet</a:t>
            </a:r>
            <a:r>
              <a:rPr lang="en-US" sz="1200" dirty="0"/>
              <a:t> </a:t>
            </a:r>
            <a:r>
              <a:rPr lang="en-US" sz="1200" dirty="0" err="1"/>
              <a:t>begynder</a:t>
            </a:r>
            <a:r>
              <a:rPr lang="en-US" sz="1200" dirty="0"/>
              <a:t> med </a:t>
            </a:r>
            <a:r>
              <a:rPr lang="en-US" sz="1200" dirty="0" err="1"/>
              <a:t>en</a:t>
            </a:r>
            <a:r>
              <a:rPr lang="en-US" sz="1200" dirty="0"/>
              <a:t> </a:t>
            </a:r>
            <a:r>
              <a:rPr lang="en-US" sz="1200" dirty="0" err="1"/>
              <a:t>forsamling</a:t>
            </a:r>
            <a:r>
              <a:rPr lang="en-US" sz="1200" dirty="0"/>
              <a:t> </a:t>
            </a:r>
            <a:r>
              <a:rPr lang="en-US" sz="1200" dirty="0" err="1"/>
              <a:t>af</a:t>
            </a:r>
            <a:r>
              <a:rPr lang="en-US" sz="1200" dirty="0"/>
              <a:t> </a:t>
            </a:r>
            <a:r>
              <a:rPr lang="en-US" sz="1200" dirty="0" err="1"/>
              <a:t>guderne</a:t>
            </a:r>
            <a:r>
              <a:rPr lang="en-US" sz="1200" dirty="0"/>
              <a:t> </a:t>
            </a:r>
            <a:r>
              <a:rPr lang="en-US" sz="1200" dirty="0" err="1"/>
              <a:t>på</a:t>
            </a:r>
            <a:r>
              <a:rPr lang="en-US" sz="1200" dirty="0"/>
              <a:t> </a:t>
            </a:r>
            <a:r>
              <a:rPr lang="en-US" sz="1200" dirty="0" err="1"/>
              <a:t>Olympen</a:t>
            </a:r>
            <a:r>
              <a:rPr lang="en-US" sz="1200" dirty="0"/>
              <a:t>.</a:t>
            </a:r>
          </a:p>
          <a:p>
            <a:pPr marL="285750" indent="-285750" algn="ctr">
              <a:lnSpc>
                <a:spcPct val="100000"/>
              </a:lnSpc>
              <a:buFont typeface="Arial" panose="020B0604020202020204" pitchFamily="34" charset="0"/>
              <a:buChar char="•"/>
            </a:pPr>
            <a:r>
              <a:rPr lang="en-US" sz="1200" dirty="0" err="1"/>
              <a:t>Visdommens</a:t>
            </a:r>
            <a:r>
              <a:rPr lang="en-US" sz="1200" dirty="0"/>
              <a:t> </a:t>
            </a:r>
            <a:r>
              <a:rPr lang="en-US" sz="1200" dirty="0" err="1"/>
              <a:t>gudinde</a:t>
            </a:r>
            <a:r>
              <a:rPr lang="en-US" sz="1200" dirty="0"/>
              <a:t> Athene </a:t>
            </a:r>
            <a:r>
              <a:rPr lang="en-US" sz="1200" dirty="0" err="1"/>
              <a:t>ønsker</a:t>
            </a:r>
            <a:r>
              <a:rPr lang="en-US" sz="1200" dirty="0"/>
              <a:t> at Zeus </a:t>
            </a:r>
            <a:r>
              <a:rPr lang="en-US" sz="1200" dirty="0" err="1"/>
              <a:t>vil</a:t>
            </a:r>
            <a:r>
              <a:rPr lang="en-US" sz="1200" dirty="0"/>
              <a:t> lade Odysseus, der </a:t>
            </a:r>
            <a:r>
              <a:rPr lang="en-US" sz="1200" dirty="0" err="1"/>
              <a:t>har</a:t>
            </a:r>
            <a:r>
              <a:rPr lang="en-US" sz="1200" dirty="0"/>
              <a:t> </a:t>
            </a:r>
            <a:r>
              <a:rPr lang="en-US" sz="1200" dirty="0" err="1"/>
              <a:t>være</a:t>
            </a:r>
            <a:r>
              <a:rPr lang="en-US" sz="1200" dirty="0"/>
              <a:t> </a:t>
            </a:r>
            <a:r>
              <a:rPr lang="en-US" sz="1200" dirty="0" err="1"/>
              <a:t>på</a:t>
            </a:r>
            <a:r>
              <a:rPr lang="en-US" sz="1200" dirty="0"/>
              <a:t> </a:t>
            </a:r>
            <a:r>
              <a:rPr lang="en-US" sz="1200" dirty="0" err="1"/>
              <a:t>rejse</a:t>
            </a:r>
            <a:r>
              <a:rPr lang="en-US" sz="1200" dirty="0"/>
              <a:t> </a:t>
            </a:r>
            <a:r>
              <a:rPr lang="en-US" sz="1200" dirty="0" err="1"/>
              <a:t>i</a:t>
            </a:r>
            <a:r>
              <a:rPr lang="en-US" sz="1200" dirty="0"/>
              <a:t> 10 </a:t>
            </a:r>
            <a:r>
              <a:rPr lang="en-US" sz="1200" dirty="0" err="1"/>
              <a:t>år</a:t>
            </a:r>
            <a:r>
              <a:rPr lang="en-US" sz="1200" dirty="0"/>
              <a:t>, </a:t>
            </a:r>
            <a:r>
              <a:rPr lang="en-US" sz="1200" dirty="0" err="1"/>
              <a:t>komme</a:t>
            </a:r>
            <a:r>
              <a:rPr lang="en-US" sz="1200" dirty="0"/>
              <a:t> </a:t>
            </a:r>
            <a:r>
              <a:rPr lang="en-US" sz="1200" dirty="0" err="1"/>
              <a:t>hjem</a:t>
            </a:r>
            <a:r>
              <a:rPr lang="en-US" sz="1200" dirty="0"/>
              <a:t> </a:t>
            </a:r>
            <a:r>
              <a:rPr lang="en-US" sz="1200" dirty="0" err="1"/>
              <a:t>til</a:t>
            </a:r>
            <a:r>
              <a:rPr lang="en-US" sz="1200" dirty="0"/>
              <a:t> sin </a:t>
            </a:r>
            <a:r>
              <a:rPr lang="en-US" sz="1200" dirty="0" err="1"/>
              <a:t>ø</a:t>
            </a:r>
            <a:r>
              <a:rPr lang="en-US" sz="1200" dirty="0"/>
              <a:t> Ithaka. </a:t>
            </a:r>
          </a:p>
          <a:p>
            <a:pPr marL="285750" indent="-285750" algn="ctr">
              <a:lnSpc>
                <a:spcPct val="100000"/>
              </a:lnSpc>
              <a:buFont typeface="Arial" panose="020B0604020202020204" pitchFamily="34" charset="0"/>
              <a:buChar char="•"/>
            </a:pPr>
            <a:r>
              <a:rPr lang="en-US" sz="1200" dirty="0"/>
              <a:t>Odysseus </a:t>
            </a:r>
            <a:r>
              <a:rPr lang="en-US" sz="1200" dirty="0" err="1"/>
              <a:t>holdes</a:t>
            </a:r>
            <a:r>
              <a:rPr lang="en-US" sz="1200" dirty="0"/>
              <a:t> </a:t>
            </a:r>
            <a:r>
              <a:rPr lang="en-US" sz="1200" dirty="0" err="1"/>
              <a:t>væk</a:t>
            </a:r>
            <a:r>
              <a:rPr lang="en-US" sz="1200" dirty="0"/>
              <a:t> </a:t>
            </a:r>
            <a:r>
              <a:rPr lang="en-US" sz="1200" dirty="0" err="1"/>
              <a:t>fra</a:t>
            </a:r>
            <a:r>
              <a:rPr lang="en-US" sz="1200" dirty="0"/>
              <a:t> sit </a:t>
            </a:r>
            <a:r>
              <a:rPr lang="en-US" sz="1200" dirty="0" err="1"/>
              <a:t>hjem</a:t>
            </a:r>
            <a:r>
              <a:rPr lang="en-US" sz="1200" dirty="0"/>
              <a:t> </a:t>
            </a:r>
            <a:r>
              <a:rPr lang="en-US" sz="1200" dirty="0" err="1"/>
              <a:t>af</a:t>
            </a:r>
            <a:r>
              <a:rPr lang="en-US" sz="1200" dirty="0"/>
              <a:t> Poseidon, </a:t>
            </a:r>
            <a:r>
              <a:rPr lang="en-US" sz="1200" dirty="0" err="1"/>
              <a:t>havets</a:t>
            </a:r>
            <a:r>
              <a:rPr lang="en-US" sz="1200" dirty="0"/>
              <a:t> </a:t>
            </a:r>
            <a:r>
              <a:rPr lang="en-US" sz="1200" dirty="0" err="1"/>
              <a:t>gud</a:t>
            </a:r>
            <a:r>
              <a:rPr lang="en-US" sz="1200" dirty="0"/>
              <a:t>, </a:t>
            </a:r>
            <a:r>
              <a:rPr lang="en-US" sz="1200" dirty="0" err="1"/>
              <a:t>fordi</a:t>
            </a:r>
            <a:r>
              <a:rPr lang="en-US" sz="1200" dirty="0"/>
              <a:t> </a:t>
            </a:r>
            <a:r>
              <a:rPr lang="en-US" sz="1200" dirty="0" err="1"/>
              <a:t>han</a:t>
            </a:r>
            <a:r>
              <a:rPr lang="en-US" sz="1200" dirty="0"/>
              <a:t> </a:t>
            </a:r>
            <a:r>
              <a:rPr lang="en-US" sz="1200" dirty="0" err="1"/>
              <a:t>har</a:t>
            </a:r>
            <a:r>
              <a:rPr lang="en-US" sz="1200" dirty="0"/>
              <a:t> </a:t>
            </a:r>
            <a:r>
              <a:rPr lang="en-US" sz="1200" dirty="0" err="1"/>
              <a:t>stukket</a:t>
            </a:r>
            <a:r>
              <a:rPr lang="en-US" sz="1200" dirty="0"/>
              <a:t> </a:t>
            </a:r>
            <a:r>
              <a:rPr lang="en-US" sz="1200" dirty="0" err="1"/>
              <a:t>øjet</a:t>
            </a:r>
            <a:r>
              <a:rPr lang="en-US" sz="1200" dirty="0"/>
              <a:t> </a:t>
            </a:r>
            <a:r>
              <a:rPr lang="en-US" sz="1200" dirty="0" err="1"/>
              <a:t>ud</a:t>
            </a:r>
            <a:r>
              <a:rPr lang="en-US" sz="1200" dirty="0"/>
              <a:t> </a:t>
            </a:r>
            <a:r>
              <a:rPr lang="en-US" sz="1200" dirty="0" err="1"/>
              <a:t>på</a:t>
            </a:r>
            <a:r>
              <a:rPr lang="en-US" sz="1200" dirty="0"/>
              <a:t> </a:t>
            </a:r>
            <a:r>
              <a:rPr lang="en-US" sz="1200" dirty="0" err="1"/>
              <a:t>Poseidons</a:t>
            </a:r>
            <a:r>
              <a:rPr lang="en-US" sz="1200" dirty="0"/>
              <a:t> </a:t>
            </a:r>
            <a:r>
              <a:rPr lang="en-US" sz="1200" dirty="0" err="1"/>
              <a:t>søn</a:t>
            </a:r>
            <a:r>
              <a:rPr lang="en-US" sz="1200" dirty="0"/>
              <a:t>.</a:t>
            </a:r>
          </a:p>
          <a:p>
            <a:pPr marL="285750" indent="-285750" algn="ctr">
              <a:lnSpc>
                <a:spcPct val="100000"/>
              </a:lnSpc>
              <a:buFont typeface="Arial" panose="020B0604020202020204" pitchFamily="34" charset="0"/>
              <a:buChar char="•"/>
            </a:pPr>
            <a:r>
              <a:rPr lang="en-US" sz="1200" dirty="0"/>
              <a:t>Zeus giver sin </a:t>
            </a:r>
            <a:r>
              <a:rPr lang="en-US" sz="1200" dirty="0" err="1"/>
              <a:t>tilladelse</a:t>
            </a:r>
            <a:r>
              <a:rPr lang="en-US" sz="1200" dirty="0"/>
              <a:t>, </a:t>
            </a:r>
            <a:r>
              <a:rPr lang="en-US" sz="1200" dirty="0" err="1"/>
              <a:t>og</a:t>
            </a:r>
            <a:r>
              <a:rPr lang="en-US" sz="1200" dirty="0"/>
              <a:t> sender </a:t>
            </a:r>
            <a:r>
              <a:rPr lang="en-US" sz="1200" dirty="0" err="1"/>
              <a:t>guden</a:t>
            </a:r>
            <a:r>
              <a:rPr lang="en-US" sz="1200" dirty="0"/>
              <a:t> Hermes </a:t>
            </a:r>
            <a:r>
              <a:rPr lang="en-US" sz="1200" dirty="0" err="1"/>
              <a:t>til</a:t>
            </a:r>
            <a:r>
              <a:rPr lang="en-US" sz="1200" dirty="0"/>
              <a:t> </a:t>
            </a:r>
            <a:r>
              <a:rPr lang="en-US" sz="1200" dirty="0" err="1"/>
              <a:t>øen</a:t>
            </a:r>
            <a:r>
              <a:rPr lang="en-US" sz="1200" dirty="0"/>
              <a:t> Ogygia, </a:t>
            </a:r>
            <a:r>
              <a:rPr lang="en-US" sz="1200" dirty="0" err="1"/>
              <a:t>hvor</a:t>
            </a:r>
            <a:r>
              <a:rPr lang="en-US" sz="1200" dirty="0"/>
              <a:t> Odysseus </a:t>
            </a:r>
            <a:r>
              <a:rPr lang="en-US" sz="1200" dirty="0" err="1"/>
              <a:t>har</a:t>
            </a:r>
            <a:r>
              <a:rPr lang="en-US" sz="1200" dirty="0"/>
              <a:t> </a:t>
            </a:r>
            <a:r>
              <a:rPr lang="en-US" sz="1200" dirty="0" err="1"/>
              <a:t>været</a:t>
            </a:r>
            <a:r>
              <a:rPr lang="en-US" sz="1200" dirty="0"/>
              <a:t> de </a:t>
            </a:r>
            <a:r>
              <a:rPr lang="en-US" sz="1200" dirty="0" err="1"/>
              <a:t>seneste</a:t>
            </a:r>
            <a:r>
              <a:rPr lang="en-US" sz="1200" dirty="0"/>
              <a:t> 7 </a:t>
            </a:r>
            <a:r>
              <a:rPr lang="en-US" sz="1200" dirty="0" err="1"/>
              <a:t>år</a:t>
            </a:r>
            <a:r>
              <a:rPr lang="en-US" sz="1200" dirty="0"/>
              <a:t>.</a:t>
            </a:r>
          </a:p>
        </p:txBody>
      </p:sp>
      <p:pic>
        <p:nvPicPr>
          <p:cNvPr id="5" name="Picture 2" descr="Gods and Goddesses in Homer's Odyssey">
            <a:extLst>
              <a:ext uri="{FF2B5EF4-FFF2-40B4-BE49-F238E27FC236}">
                <a16:creationId xmlns:a16="http://schemas.microsoft.com/office/drawing/2014/main" id="{040EFD39-2AC3-974A-3325-E8A3070D42D7}"/>
              </a:ext>
            </a:extLst>
          </p:cNvPr>
          <p:cNvPicPr>
            <a:picLocks noGrp="1" noChangeAspect="1" noChangeArrowheads="1"/>
          </p:cNvPicPr>
          <p:nvPr>
            <p:ph idx="1"/>
          </p:nvPr>
        </p:nvPicPr>
        <p:blipFill>
          <a:blip r:embed="rId2">
            <a:alphaModFix/>
            <a:extLst>
              <a:ext uri="{28A0092B-C50C-407E-A947-70E740481C1C}">
                <a14:useLocalDpi xmlns:a14="http://schemas.microsoft.com/office/drawing/2010/main" val="0"/>
              </a:ext>
            </a:extLst>
          </a:blip>
          <a:srcRect l="5368" r="27965"/>
          <a:stretch/>
        </p:blipFill>
        <p:spPr bwMode="auto">
          <a:xfrm>
            <a:off x="1682" y="10"/>
            <a:ext cx="60960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61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7B18FF-E1D0-15D5-ECB3-75A37673A170}"/>
              </a:ext>
            </a:extLst>
          </p:cNvPr>
          <p:cNvSpPr>
            <a:spLocks noGrp="1"/>
          </p:cNvSpPr>
          <p:nvPr>
            <p:ph type="title"/>
          </p:nvPr>
        </p:nvSpPr>
        <p:spPr/>
        <p:txBody>
          <a:bodyPr/>
          <a:lstStyle/>
          <a:p>
            <a:r>
              <a:rPr lang="da-DK" sz="2400" dirty="0"/>
              <a:t>1.–2. sang</a:t>
            </a:r>
            <a:br>
              <a:rPr lang="da-DK" dirty="0"/>
            </a:br>
            <a:r>
              <a:rPr lang="da-DK" dirty="0" err="1"/>
              <a:t>Telemachíen</a:t>
            </a:r>
            <a:r>
              <a:rPr lang="da-DK" dirty="0"/>
              <a:t>, del 1 </a:t>
            </a:r>
          </a:p>
        </p:txBody>
      </p:sp>
      <p:sp>
        <p:nvSpPr>
          <p:cNvPr id="4" name="Pladsholder til tekst 3">
            <a:extLst>
              <a:ext uri="{FF2B5EF4-FFF2-40B4-BE49-F238E27FC236}">
                <a16:creationId xmlns:a16="http://schemas.microsoft.com/office/drawing/2014/main" id="{CFF51A0E-D512-01CA-26F3-946B59C46C6F}"/>
              </a:ext>
            </a:extLst>
          </p:cNvPr>
          <p:cNvSpPr>
            <a:spLocks noGrp="1"/>
          </p:cNvSpPr>
          <p:nvPr>
            <p:ph type="body" sz="half" idx="2"/>
          </p:nvPr>
        </p:nvSpPr>
        <p:spPr/>
        <p:txBody>
          <a:bodyPr>
            <a:normAutofit fontScale="92500" lnSpcReduction="10000"/>
          </a:bodyPr>
          <a:lstStyle/>
          <a:p>
            <a:pPr marL="285750" indent="-285750">
              <a:buFont typeface="Arial" panose="020B0604020202020204" pitchFamily="34" charset="0"/>
              <a:buChar char="•"/>
            </a:pPr>
            <a:r>
              <a:rPr lang="da-DK" dirty="0"/>
              <a:t>Opkaldt efter Odysseus’ søn </a:t>
            </a:r>
            <a:r>
              <a:rPr lang="da-DK" dirty="0" err="1"/>
              <a:t>Telémachos</a:t>
            </a:r>
            <a:r>
              <a:rPr lang="da-DK" dirty="0"/>
              <a:t>, der er hovedperson i 1.-4. sang.</a:t>
            </a:r>
          </a:p>
          <a:p>
            <a:pPr marL="285750" indent="-285750">
              <a:buFont typeface="Arial" panose="020B0604020202020204" pitchFamily="34" charset="0"/>
              <a:buChar char="•"/>
            </a:pPr>
            <a:r>
              <a:rPr lang="da-DK" dirty="0"/>
              <a:t>Athene rejser til </a:t>
            </a:r>
            <a:r>
              <a:rPr lang="da-DK" dirty="0" err="1"/>
              <a:t>Ithaka</a:t>
            </a:r>
            <a:r>
              <a:rPr lang="da-DK" dirty="0"/>
              <a:t> for at forberede Odysseus’ snarlige hjemkomst i skikkelse af kong </a:t>
            </a:r>
            <a:r>
              <a:rPr lang="da-DK" dirty="0" err="1"/>
              <a:t>Menthes</a:t>
            </a:r>
            <a:r>
              <a:rPr lang="da-DK" dirty="0"/>
              <a:t>.</a:t>
            </a:r>
          </a:p>
          <a:p>
            <a:pPr marL="285750" indent="-285750">
              <a:buFont typeface="Arial" panose="020B0604020202020204" pitchFamily="34" charset="0"/>
              <a:buChar char="•"/>
            </a:pPr>
            <a:r>
              <a:rPr lang="da-DK" dirty="0"/>
              <a:t>På </a:t>
            </a:r>
            <a:r>
              <a:rPr lang="da-DK" dirty="0" err="1"/>
              <a:t>Ithaka</a:t>
            </a:r>
            <a:r>
              <a:rPr lang="da-DK" dirty="0"/>
              <a:t> bor Odysseus’ kone Penelope og hans søn </a:t>
            </a:r>
            <a:r>
              <a:rPr lang="da-DK" dirty="0" err="1"/>
              <a:t>Telémachos</a:t>
            </a:r>
            <a:r>
              <a:rPr lang="da-DK" dirty="0"/>
              <a:t> på 20 år. Ingen af dem har hørt noget nyt om Odysseus siden han sejlede fra Troja 10 år tidligere.</a:t>
            </a:r>
          </a:p>
          <a:p>
            <a:pPr marL="285750" indent="-285750">
              <a:buFont typeface="Arial" panose="020B0604020202020204" pitchFamily="34" charset="0"/>
              <a:buChar char="•"/>
            </a:pPr>
            <a:r>
              <a:rPr lang="da-DK" dirty="0"/>
              <a:t>I mellemtiden er flere bejlere ankommet til øen for at gifte sig med Penelope og dermed få magten på </a:t>
            </a:r>
            <a:r>
              <a:rPr lang="da-DK" dirty="0" err="1"/>
              <a:t>Ithaka</a:t>
            </a:r>
            <a:r>
              <a:rPr lang="da-DK" dirty="0"/>
              <a:t>. Hun har imidlertid holdt dem hen indtil videre.</a:t>
            </a:r>
          </a:p>
          <a:p>
            <a:pPr marL="285750" indent="-285750">
              <a:buFont typeface="Arial" panose="020B0604020202020204" pitchFamily="34" charset="0"/>
              <a:buChar char="•"/>
            </a:pPr>
            <a:r>
              <a:rPr lang="da-DK" dirty="0"/>
              <a:t>Athene overtaler </a:t>
            </a:r>
            <a:r>
              <a:rPr lang="da-DK" dirty="0" err="1"/>
              <a:t>Telémachos</a:t>
            </a:r>
            <a:r>
              <a:rPr lang="da-DK" dirty="0"/>
              <a:t> til at rejse ud for at høre nyt om sin far hos nogle af den græske konger, der var med ham i Troja.</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p:txBody>
      </p:sp>
      <p:pic>
        <p:nvPicPr>
          <p:cNvPr id="3074" name="Picture 2" descr="This painting is Penelope and the Suitors by John William Waterhouse (1912). It depicts Penelope, the wife of Odysseus from Greek mythology, seated at a loom, weaving while her suitors gather around her. Penelope looks contemplative, symbolizing her loyalty and patience as she waits for her husband's return. The suitors, outside the window, offer her gifts, but she remains focused on her work, reflecting her determination to delay remarriage. The artwork captures the tension between duty and desire, with rich colors and intricate detail.">
            <a:extLst>
              <a:ext uri="{FF2B5EF4-FFF2-40B4-BE49-F238E27FC236}">
                <a16:creationId xmlns:a16="http://schemas.microsoft.com/office/drawing/2014/main" id="{DF65E25D-3AB2-FA7D-BB5E-6B8039F4DB71}"/>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8247" r="824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08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C4549A-45D5-4501-A00E-B1FC2D41F2F1}"/>
              </a:ext>
            </a:extLst>
          </p:cNvPr>
          <p:cNvSpPr>
            <a:spLocks noGrp="1"/>
          </p:cNvSpPr>
          <p:nvPr>
            <p:ph type="title"/>
          </p:nvPr>
        </p:nvSpPr>
        <p:spPr>
          <a:xfrm>
            <a:off x="6849264" y="733100"/>
            <a:ext cx="4618836" cy="1275669"/>
          </a:xfrm>
        </p:spPr>
        <p:txBody>
          <a:bodyPr vert="horz" lIns="91440" tIns="45720" rIns="91440" bIns="45720" rtlCol="0" anchor="b">
            <a:normAutofit/>
          </a:bodyPr>
          <a:lstStyle/>
          <a:p>
            <a:pPr algn="ctr"/>
            <a:r>
              <a:rPr lang="en-US"/>
              <a:t>3.-4. sang</a:t>
            </a:r>
            <a:br>
              <a:rPr lang="en-US"/>
            </a:br>
            <a:r>
              <a:rPr lang="en-US"/>
              <a:t>Telemachien, del 2</a:t>
            </a:r>
          </a:p>
        </p:txBody>
      </p:sp>
      <p:sp>
        <p:nvSpPr>
          <p:cNvPr id="4" name="Pladsholder til tekst 3">
            <a:extLst>
              <a:ext uri="{FF2B5EF4-FFF2-40B4-BE49-F238E27FC236}">
                <a16:creationId xmlns:a16="http://schemas.microsoft.com/office/drawing/2014/main" id="{01BB3B4B-8C1F-86EC-5F4D-5476EBDB6053}"/>
              </a:ext>
            </a:extLst>
          </p:cNvPr>
          <p:cNvSpPr>
            <a:spLocks noGrp="1"/>
          </p:cNvSpPr>
          <p:nvPr>
            <p:ph type="body" sz="half" idx="2"/>
          </p:nvPr>
        </p:nvSpPr>
        <p:spPr>
          <a:xfrm>
            <a:off x="7182615" y="2216151"/>
            <a:ext cx="3943575" cy="3390900"/>
          </a:xfrm>
        </p:spPr>
        <p:txBody>
          <a:bodyPr vert="horz" lIns="91440" tIns="45720" rIns="91440" bIns="45720" rtlCol="0" anchor="t">
            <a:normAutofit fontScale="92500"/>
          </a:bodyPr>
          <a:lstStyle/>
          <a:p>
            <a:pPr marL="285750" indent="-285750" algn="ctr">
              <a:lnSpc>
                <a:spcPct val="100000"/>
              </a:lnSpc>
              <a:buFont typeface="Arial" panose="020B0604020202020204" pitchFamily="34" charset="0"/>
              <a:buChar char="•"/>
            </a:pPr>
            <a:r>
              <a:rPr lang="en-US" sz="1400" dirty="0" err="1"/>
              <a:t>Telémachos</a:t>
            </a:r>
            <a:r>
              <a:rPr lang="en-US" sz="1400" dirty="0"/>
              <a:t> </a:t>
            </a:r>
            <a:r>
              <a:rPr lang="en-US" sz="1400" dirty="0" err="1"/>
              <a:t>sejler</a:t>
            </a:r>
            <a:r>
              <a:rPr lang="en-US" sz="1400" dirty="0"/>
              <a:t> </a:t>
            </a:r>
            <a:r>
              <a:rPr lang="en-US" sz="1400" dirty="0" err="1"/>
              <a:t>først</a:t>
            </a:r>
            <a:r>
              <a:rPr lang="en-US" sz="1400" dirty="0"/>
              <a:t> </a:t>
            </a:r>
            <a:r>
              <a:rPr lang="en-US" sz="1400" dirty="0" err="1"/>
              <a:t>til</a:t>
            </a:r>
            <a:r>
              <a:rPr lang="en-US" sz="1400" dirty="0"/>
              <a:t> Pylos, </a:t>
            </a:r>
            <a:r>
              <a:rPr lang="en-US" sz="1400" dirty="0" err="1"/>
              <a:t>hvor</a:t>
            </a:r>
            <a:r>
              <a:rPr lang="en-US" sz="1400" dirty="0"/>
              <a:t> </a:t>
            </a:r>
            <a:r>
              <a:rPr lang="en-US" sz="1400" dirty="0" err="1"/>
              <a:t>han</a:t>
            </a:r>
            <a:r>
              <a:rPr lang="en-US" sz="1400" dirty="0"/>
              <a:t> taler med den </a:t>
            </a:r>
            <a:r>
              <a:rPr lang="en-US" sz="1400" dirty="0" err="1"/>
              <a:t>gamle</a:t>
            </a:r>
            <a:r>
              <a:rPr lang="en-US" sz="1400" dirty="0"/>
              <a:t> </a:t>
            </a:r>
            <a:r>
              <a:rPr lang="en-US" sz="1400" dirty="0" err="1"/>
              <a:t>kong</a:t>
            </a:r>
            <a:r>
              <a:rPr lang="en-US" sz="1400" dirty="0"/>
              <a:t> Nestor, der </a:t>
            </a:r>
            <a:r>
              <a:rPr lang="en-US" sz="1400" dirty="0" err="1"/>
              <a:t>tager</a:t>
            </a:r>
            <a:r>
              <a:rPr lang="en-US" sz="1400" dirty="0"/>
              <a:t> vel </a:t>
            </a:r>
            <a:r>
              <a:rPr lang="en-US" sz="1400" dirty="0" err="1"/>
              <a:t>imod</a:t>
            </a:r>
            <a:r>
              <a:rPr lang="en-US" sz="1400" dirty="0"/>
              <a:t> ham, men </a:t>
            </a:r>
            <a:r>
              <a:rPr lang="en-US" sz="1400" dirty="0" err="1"/>
              <a:t>ikke</a:t>
            </a:r>
            <a:r>
              <a:rPr lang="en-US" sz="1400" dirty="0"/>
              <a:t> </a:t>
            </a:r>
            <a:r>
              <a:rPr lang="en-US" sz="1400" dirty="0" err="1"/>
              <a:t>har</a:t>
            </a:r>
            <a:r>
              <a:rPr lang="en-US" sz="1400" dirty="0"/>
              <a:t> </a:t>
            </a:r>
            <a:r>
              <a:rPr lang="en-US" sz="1400" dirty="0" err="1"/>
              <a:t>noget</a:t>
            </a:r>
            <a:r>
              <a:rPr lang="en-US" sz="1400" dirty="0"/>
              <a:t> </a:t>
            </a:r>
            <a:r>
              <a:rPr lang="en-US" sz="1400" dirty="0" err="1"/>
              <a:t>nyt</a:t>
            </a:r>
            <a:r>
              <a:rPr lang="en-US" sz="1400" dirty="0"/>
              <a:t> at </a:t>
            </a:r>
            <a:r>
              <a:rPr lang="en-US" sz="1400" dirty="0" err="1"/>
              <a:t>fortælle</a:t>
            </a:r>
            <a:r>
              <a:rPr lang="en-US" sz="1400" dirty="0"/>
              <a:t> om Odysseus. Han </a:t>
            </a:r>
            <a:r>
              <a:rPr lang="en-US" sz="1400" dirty="0" err="1"/>
              <a:t>råder</a:t>
            </a:r>
            <a:r>
              <a:rPr lang="en-US" sz="1400" dirty="0"/>
              <a:t> dog </a:t>
            </a:r>
            <a:r>
              <a:rPr lang="en-US" sz="1400" dirty="0" err="1"/>
              <a:t>Telémachos</a:t>
            </a:r>
            <a:r>
              <a:rPr lang="en-US" sz="1400" dirty="0"/>
              <a:t> </a:t>
            </a:r>
            <a:r>
              <a:rPr lang="en-US" sz="1400" dirty="0" err="1"/>
              <a:t>til</a:t>
            </a:r>
            <a:r>
              <a:rPr lang="en-US" sz="1400" dirty="0"/>
              <a:t> at </a:t>
            </a:r>
            <a:r>
              <a:rPr lang="en-US" sz="1400" dirty="0" err="1"/>
              <a:t>besøge</a:t>
            </a:r>
            <a:r>
              <a:rPr lang="en-US" sz="1400" dirty="0"/>
              <a:t> </a:t>
            </a:r>
            <a:r>
              <a:rPr lang="en-US" sz="1400" dirty="0" err="1"/>
              <a:t>kong</a:t>
            </a:r>
            <a:r>
              <a:rPr lang="en-US" sz="1400" dirty="0"/>
              <a:t> </a:t>
            </a:r>
            <a:r>
              <a:rPr lang="en-US" sz="1400" dirty="0" err="1"/>
              <a:t>Menelaos</a:t>
            </a:r>
            <a:r>
              <a:rPr lang="en-US" sz="1400" dirty="0"/>
              <a:t> </a:t>
            </a:r>
            <a:r>
              <a:rPr lang="en-US" sz="1400" dirty="0" err="1"/>
              <a:t>i</a:t>
            </a:r>
            <a:r>
              <a:rPr lang="en-US" sz="1400" dirty="0"/>
              <a:t> Sparta, </a:t>
            </a:r>
            <a:r>
              <a:rPr lang="en-US" sz="1400" dirty="0" err="1"/>
              <a:t>eftersom</a:t>
            </a:r>
            <a:r>
              <a:rPr lang="en-US" sz="1400" dirty="0"/>
              <a:t> </a:t>
            </a:r>
            <a:r>
              <a:rPr lang="en-US" sz="1400" dirty="0" err="1"/>
              <a:t>han</a:t>
            </a:r>
            <a:r>
              <a:rPr lang="en-US" sz="1400" dirty="0"/>
              <a:t> </a:t>
            </a:r>
            <a:r>
              <a:rPr lang="en-US" sz="1400" dirty="0" err="1"/>
              <a:t>kom</a:t>
            </a:r>
            <a:r>
              <a:rPr lang="en-US" sz="1400" dirty="0"/>
              <a:t> </a:t>
            </a:r>
            <a:r>
              <a:rPr lang="en-US" sz="1400" dirty="0" err="1"/>
              <a:t>hjem</a:t>
            </a:r>
            <a:r>
              <a:rPr lang="en-US" sz="1400" dirty="0"/>
              <a:t> </a:t>
            </a:r>
            <a:r>
              <a:rPr lang="en-US" sz="1400" dirty="0" err="1"/>
              <a:t>som</a:t>
            </a:r>
            <a:r>
              <a:rPr lang="en-US" sz="1400" dirty="0"/>
              <a:t> den </a:t>
            </a:r>
            <a:r>
              <a:rPr lang="en-US" sz="1400" dirty="0" err="1"/>
              <a:t>sidste</a:t>
            </a:r>
            <a:r>
              <a:rPr lang="en-US" sz="1400" dirty="0"/>
              <a:t> </a:t>
            </a:r>
            <a:r>
              <a:rPr lang="en-US" sz="1400" dirty="0" err="1"/>
              <a:t>fra</a:t>
            </a:r>
            <a:r>
              <a:rPr lang="en-US" sz="1400" dirty="0"/>
              <a:t> </a:t>
            </a:r>
            <a:r>
              <a:rPr lang="en-US" sz="1400" dirty="0" err="1"/>
              <a:t>Troja</a:t>
            </a:r>
            <a:r>
              <a:rPr lang="en-US" sz="1400" dirty="0"/>
              <a:t> </a:t>
            </a:r>
            <a:r>
              <a:rPr lang="en-US" sz="1400" dirty="0" err="1"/>
              <a:t>af</a:t>
            </a:r>
            <a:r>
              <a:rPr lang="en-US" sz="1400" dirty="0"/>
              <a:t> alle de </a:t>
            </a:r>
            <a:r>
              <a:rPr lang="en-US" sz="1400" dirty="0" err="1"/>
              <a:t>græske</a:t>
            </a:r>
            <a:r>
              <a:rPr lang="en-US" sz="1400" dirty="0"/>
              <a:t> </a:t>
            </a:r>
            <a:r>
              <a:rPr lang="en-US" sz="1400" dirty="0" err="1"/>
              <a:t>konger</a:t>
            </a:r>
            <a:r>
              <a:rPr lang="en-US" sz="1400" dirty="0"/>
              <a:t>.</a:t>
            </a:r>
          </a:p>
          <a:p>
            <a:pPr marL="285750" indent="-285750" algn="ctr">
              <a:lnSpc>
                <a:spcPct val="100000"/>
              </a:lnSpc>
              <a:buFont typeface="Arial" panose="020B0604020202020204" pitchFamily="34" charset="0"/>
              <a:buChar char="•"/>
            </a:pPr>
            <a:r>
              <a:rPr lang="en-US" sz="1400" dirty="0"/>
              <a:t>I Sparta </a:t>
            </a:r>
            <a:r>
              <a:rPr lang="en-US" sz="1400" dirty="0" err="1"/>
              <a:t>møder</a:t>
            </a:r>
            <a:r>
              <a:rPr lang="en-US" sz="1400" dirty="0"/>
              <a:t> </a:t>
            </a:r>
            <a:r>
              <a:rPr lang="en-US" sz="1400" dirty="0" err="1"/>
              <a:t>Telémachos</a:t>
            </a:r>
            <a:r>
              <a:rPr lang="en-US" sz="1400" dirty="0"/>
              <a:t> </a:t>
            </a:r>
            <a:r>
              <a:rPr lang="en-US" sz="1400" dirty="0" err="1"/>
              <a:t>både</a:t>
            </a:r>
            <a:r>
              <a:rPr lang="en-US" sz="1400" dirty="0"/>
              <a:t> </a:t>
            </a:r>
            <a:r>
              <a:rPr lang="en-US" sz="1400" dirty="0" err="1"/>
              <a:t>Menelaos</a:t>
            </a:r>
            <a:r>
              <a:rPr lang="en-US" sz="1400" dirty="0"/>
              <a:t> </a:t>
            </a:r>
            <a:r>
              <a:rPr lang="en-US" sz="1400" dirty="0" err="1"/>
              <a:t>og</a:t>
            </a:r>
            <a:r>
              <a:rPr lang="en-US" sz="1400" dirty="0"/>
              <a:t> </a:t>
            </a:r>
            <a:r>
              <a:rPr lang="en-US" sz="1400" dirty="0" err="1"/>
              <a:t>Hélena</a:t>
            </a:r>
            <a:r>
              <a:rPr lang="en-US" sz="1400" dirty="0"/>
              <a:t>, </a:t>
            </a:r>
            <a:r>
              <a:rPr lang="en-US" sz="1400" dirty="0" err="1"/>
              <a:t>som</a:t>
            </a:r>
            <a:r>
              <a:rPr lang="en-US" sz="1400" dirty="0"/>
              <a:t> den </a:t>
            </a:r>
            <a:r>
              <a:rPr lang="en-US" sz="1400" dirty="0" err="1"/>
              <a:t>trojanske</a:t>
            </a:r>
            <a:r>
              <a:rPr lang="en-US" sz="1400" dirty="0"/>
              <a:t> </a:t>
            </a:r>
            <a:r>
              <a:rPr lang="en-US" sz="1400" dirty="0" err="1"/>
              <a:t>krig</a:t>
            </a:r>
            <a:r>
              <a:rPr lang="en-US" sz="1400" dirty="0"/>
              <a:t> </a:t>
            </a:r>
            <a:r>
              <a:rPr lang="en-US" sz="1400" dirty="0" err="1"/>
              <a:t>udkæmpedes</a:t>
            </a:r>
            <a:r>
              <a:rPr lang="en-US" sz="1400" dirty="0"/>
              <a:t> </a:t>
            </a:r>
            <a:r>
              <a:rPr lang="en-US" sz="1400" dirty="0" err="1"/>
              <a:t>om.</a:t>
            </a:r>
            <a:r>
              <a:rPr lang="en-US" sz="1400" dirty="0"/>
              <a:t> </a:t>
            </a:r>
            <a:r>
              <a:rPr lang="en-US" sz="1400" dirty="0" err="1"/>
              <a:t>Menelaos</a:t>
            </a:r>
            <a:r>
              <a:rPr lang="en-US" sz="1400" dirty="0"/>
              <a:t> </a:t>
            </a:r>
            <a:r>
              <a:rPr lang="en-US" sz="1400" dirty="0" err="1"/>
              <a:t>fortæller</a:t>
            </a:r>
            <a:r>
              <a:rPr lang="en-US" sz="1400" dirty="0"/>
              <a:t>, at Odysseus </a:t>
            </a:r>
            <a:r>
              <a:rPr lang="en-US" sz="1400" dirty="0" err="1"/>
              <a:t>sidder</a:t>
            </a:r>
            <a:r>
              <a:rPr lang="en-US" sz="1400" dirty="0"/>
              <a:t> </a:t>
            </a:r>
            <a:r>
              <a:rPr lang="en-US" sz="1400" dirty="0" err="1"/>
              <a:t>på</a:t>
            </a:r>
            <a:r>
              <a:rPr lang="en-US" sz="1400" dirty="0"/>
              <a:t> den </a:t>
            </a:r>
            <a:r>
              <a:rPr lang="en-US" sz="1400" dirty="0" err="1"/>
              <a:t>øde</a:t>
            </a:r>
            <a:r>
              <a:rPr lang="en-US" sz="1400" dirty="0"/>
              <a:t> </a:t>
            </a:r>
            <a:r>
              <a:rPr lang="en-US" sz="1400" dirty="0" err="1"/>
              <a:t>ø</a:t>
            </a:r>
            <a:r>
              <a:rPr lang="en-US" sz="1400" dirty="0"/>
              <a:t> Ogygia hos </a:t>
            </a:r>
            <a:r>
              <a:rPr lang="en-US" sz="1400" dirty="0" err="1"/>
              <a:t>nymfen</a:t>
            </a:r>
            <a:r>
              <a:rPr lang="en-US" sz="1400" dirty="0"/>
              <a:t> Kalypso. </a:t>
            </a:r>
            <a:r>
              <a:rPr lang="en-US" sz="1400" dirty="0" err="1"/>
              <a:t>Telémachos</a:t>
            </a:r>
            <a:r>
              <a:rPr lang="en-US" sz="1400" dirty="0"/>
              <a:t> </a:t>
            </a:r>
            <a:r>
              <a:rPr lang="en-US" sz="1400" dirty="0" err="1"/>
              <a:t>rejser</a:t>
            </a:r>
            <a:r>
              <a:rPr lang="en-US" sz="1400" dirty="0"/>
              <a:t> </a:t>
            </a:r>
            <a:r>
              <a:rPr lang="en-US" sz="1400" dirty="0" err="1"/>
              <a:t>hjemad</a:t>
            </a:r>
            <a:r>
              <a:rPr lang="en-US" sz="1400" dirty="0"/>
              <a:t> </a:t>
            </a:r>
            <a:r>
              <a:rPr lang="en-US" sz="1400" dirty="0" err="1"/>
              <a:t>igen</a:t>
            </a:r>
            <a:r>
              <a:rPr lang="en-US" sz="1400" dirty="0"/>
              <a:t>.</a:t>
            </a:r>
          </a:p>
          <a:p>
            <a:pPr marL="285750" indent="-285750" algn="ctr">
              <a:lnSpc>
                <a:spcPct val="100000"/>
              </a:lnSpc>
              <a:buFont typeface="Arial" panose="020B0604020202020204" pitchFamily="34" charset="0"/>
              <a:buChar char="•"/>
            </a:pPr>
            <a:r>
              <a:rPr lang="en-US" sz="1400" dirty="0"/>
              <a:t>I </a:t>
            </a:r>
            <a:r>
              <a:rPr lang="en-US" sz="1400" dirty="0" err="1"/>
              <a:t>mellemtiden</a:t>
            </a:r>
            <a:r>
              <a:rPr lang="en-US" sz="1400" dirty="0"/>
              <a:t> </a:t>
            </a:r>
            <a:r>
              <a:rPr lang="en-US" sz="1400" dirty="0" err="1"/>
              <a:t>planlægger</a:t>
            </a:r>
            <a:r>
              <a:rPr lang="en-US" sz="1400" dirty="0"/>
              <a:t> </a:t>
            </a:r>
            <a:r>
              <a:rPr lang="en-US" sz="1400" dirty="0" err="1"/>
              <a:t>bejlerne</a:t>
            </a:r>
            <a:r>
              <a:rPr lang="en-US" sz="1400" dirty="0"/>
              <a:t> at </a:t>
            </a:r>
            <a:r>
              <a:rPr lang="en-US" sz="1400" dirty="0" err="1"/>
              <a:t>dræbe</a:t>
            </a:r>
            <a:r>
              <a:rPr lang="en-US" sz="1400" dirty="0"/>
              <a:t> </a:t>
            </a:r>
            <a:r>
              <a:rPr lang="en-US" sz="1400" dirty="0" err="1"/>
              <a:t>Telémachos</a:t>
            </a:r>
            <a:r>
              <a:rPr lang="en-US" sz="1400" dirty="0"/>
              <a:t> </a:t>
            </a:r>
            <a:r>
              <a:rPr lang="en-US" sz="1400" dirty="0" err="1"/>
              <a:t>ved</a:t>
            </a:r>
            <a:r>
              <a:rPr lang="en-US" sz="1400" dirty="0"/>
              <a:t> </a:t>
            </a:r>
            <a:r>
              <a:rPr lang="en-US" sz="1400" dirty="0" err="1"/>
              <a:t>hans</a:t>
            </a:r>
            <a:r>
              <a:rPr lang="en-US" sz="1400" dirty="0"/>
              <a:t> </a:t>
            </a:r>
            <a:r>
              <a:rPr lang="en-US" sz="1400" dirty="0" err="1"/>
              <a:t>hjemkomst</a:t>
            </a:r>
            <a:r>
              <a:rPr lang="en-US" sz="1400" dirty="0"/>
              <a:t> (cliffhanger)</a:t>
            </a:r>
          </a:p>
        </p:txBody>
      </p:sp>
      <p:pic>
        <p:nvPicPr>
          <p:cNvPr id="4098" name="Picture 2" descr="This painting, Helen Recognising Telemachus, Son of Odysseus by Jean-Jacques Lagrenée, illustrates a moment from Greek mythology where Helen of Troy identifies Telemachus, the son of Odysseus. Helen is shown standing and gesturing towards Telemachus, while seated men observe, possibly discussing his identity. The setting is an architectural space, reflecting classical styles, with figures dressed in traditional Greek robes. The painting captures the tension of recognition and reunion in a mythological narrative, with a calm yet dramatic atmosphere.">
            <a:extLst>
              <a:ext uri="{FF2B5EF4-FFF2-40B4-BE49-F238E27FC236}">
                <a16:creationId xmlns:a16="http://schemas.microsoft.com/office/drawing/2014/main" id="{1EA97F00-5275-CF0B-13DC-AD72A39E58C3}"/>
              </a:ext>
            </a:extLst>
          </p:cNvPr>
          <p:cNvPicPr>
            <a:picLocks noGrp="1" noChangeAspect="1" noChangeArrowheads="1"/>
          </p:cNvPicPr>
          <p:nvPr>
            <p:ph idx="1"/>
          </p:nvPr>
        </p:nvPicPr>
        <p:blipFill rotWithShape="1">
          <a:blip r:embed="rId2">
            <a:alphaModFix/>
            <a:extLst>
              <a:ext uri="{28A0092B-C50C-407E-A947-70E740481C1C}">
                <a14:useLocalDpi xmlns:a14="http://schemas.microsoft.com/office/drawing/2010/main" val="0"/>
              </a:ext>
            </a:extLst>
          </a:blip>
          <a:srcRect l="8077" r="16450" b="-2"/>
          <a:stretch/>
        </p:blipFill>
        <p:spPr bwMode="auto">
          <a:xfrm>
            <a:off x="-450167" y="10"/>
            <a:ext cx="694730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1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1337</Words>
  <Application>Microsoft Macintosh PowerPoint</Application>
  <PresentationFormat>Widescreen</PresentationFormat>
  <Paragraphs>125</Paragraphs>
  <Slides>22</Slides>
  <Notes>1</Notes>
  <HiddenSlides>0</HiddenSlides>
  <MMClips>1</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22</vt:i4>
      </vt:variant>
    </vt:vector>
  </HeadingPairs>
  <TitlesOfParts>
    <vt:vector size="27" baseType="lpstr">
      <vt:lpstr>Aptos</vt:lpstr>
      <vt:lpstr>Aptos Display</vt:lpstr>
      <vt:lpstr>Arial</vt:lpstr>
      <vt:lpstr>Georgia</vt:lpstr>
      <vt:lpstr>Office-tema</vt:lpstr>
      <vt:lpstr>Homers Odyssé</vt:lpstr>
      <vt:lpstr>Homér</vt:lpstr>
      <vt:lpstr>Om værket</vt:lpstr>
      <vt:lpstr>Lad os begynde  –  1. sang vv. 1-10</vt:lpstr>
      <vt:lpstr>PowerPoint-præsentation</vt:lpstr>
      <vt:lpstr>Homers Odyssé</vt:lpstr>
      <vt:lpstr>1. sang (del 1) Gudernes forsamling</vt:lpstr>
      <vt:lpstr>1.–2. sang Telemachíen, del 1 </vt:lpstr>
      <vt:lpstr>3.-4. sang Telemachien, del 2</vt:lpstr>
      <vt:lpstr>5. sang Odysseus hos Kalypso</vt:lpstr>
      <vt:lpstr>PARARBJDE:  Genfortæl handlingen i 6. sang vv. 1-185 for hinanden, mens I kigger på de efterfølgende billeder. Husk at bruge hovedpersonernes navne, mens I genfortæller:</vt:lpstr>
      <vt:lpstr>PowerPoint-præsentation</vt:lpstr>
      <vt:lpstr>PowerPoint-præsentation</vt:lpstr>
      <vt:lpstr>PowerPoint-præsentation</vt:lpstr>
      <vt:lpstr>PowerPoint-præsentation</vt:lpstr>
      <vt:lpstr>PowerPoint-præsentation</vt:lpstr>
      <vt:lpstr>Nærlæsning Od.6.149-185</vt:lpstr>
      <vt:lpstr>Et par epos-genretræk</vt:lpstr>
      <vt:lpstr>Homers Odyssé 6. sang vv. 186-331</vt:lpstr>
      <vt:lpstr>Et epos-genretræk Homerisk lignelse</vt:lpstr>
      <vt:lpstr>Personkarakteristik af  Nausikaa</vt:lpstr>
      <vt:lpstr>Takt og tone i Homers univers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Esben Harboe Odgaard EHO</dc:creator>
  <cp:lastModifiedBy>Esben Harboe Odgaard EHO</cp:lastModifiedBy>
  <cp:revision>2</cp:revision>
  <dcterms:created xsi:type="dcterms:W3CDTF">2025-09-04T11:15:20Z</dcterms:created>
  <dcterms:modified xsi:type="dcterms:W3CDTF">2025-09-04T11:16:12Z</dcterms:modified>
</cp:coreProperties>
</file>