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5"/>
    <p:restoredTop sz="94681"/>
  </p:normalViewPr>
  <p:slideViewPr>
    <p:cSldViewPr snapToGrid="0">
      <p:cViewPr varScale="1">
        <p:scale>
          <a:sx n="112" d="100"/>
          <a:sy n="112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057D9-E08A-7540-9CCB-78212062A4E6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26F1-5887-D14B-9713-B965D36739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43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826F1-5887-D14B-9713-B965D367390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86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340D3-94FF-6B62-5904-066AB8FDE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DAAD693-D1BC-9D66-DEA3-01730F9E8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73DE7A-9C9B-570C-0826-9759488D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2EED7C-C25C-82A9-28AA-5642390B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0E8966-A222-52F4-F931-01D89CAB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18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ECFF3-631E-1EA8-32E0-A35974D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64E89B5-417B-AD01-3C7F-E19F07850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13E55E-DB7A-95A6-07A7-088230B7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653204-5612-9340-F7E1-70CDB941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BD138E-76BC-A7A0-0F06-46AB529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74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5F46351-FD64-5BEF-8267-D422FAC87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4095207-178F-5528-660C-C52141BD1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4F3011-4EBB-1EC6-9D75-F67B596B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3B27B1-2D5E-0CBD-282E-D9D0C941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8799E6-1ACF-E856-58A5-AA74D205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63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A065C-C3CC-4B61-1A21-A9D01F1E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90086A-A9EB-CC64-1AB6-CDA00AE3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29F545-83A7-FD37-A274-AF205C7E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C4C08B-61FC-3C86-4163-C599739E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2337EF-19DA-D7AF-0BB9-03DB39E7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2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B7E57-1C35-D795-6E62-48FC08DE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D842DD-E5F4-07D9-2A7C-2F3964563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8F3A65-376C-8D84-CE66-69424035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36A217-3262-8BCD-652E-F1D6DA44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478163-5500-E43A-5186-9C628891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63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05794-0C18-4548-00F3-A0255F50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26B584-870B-88F7-6209-A2B7F511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F38542-5735-C323-91C5-073C4E5F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743EBA-0902-53DD-427E-5FA2A45C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6364A2-8CE0-C548-5251-0DCECB7A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F1D6E0-7F07-2E40-59CD-DFC657A6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63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B7AF6-408E-64F4-761B-340CF61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4559FD-A789-004B-6327-149ECCD42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7CD659-33F1-AC85-9F8D-D45DA1991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71A17D-04A7-7D32-C867-13D2B2344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3014C49-BEAE-BDC9-1120-EA7A2DF84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77F185-4BC2-D77A-C1E3-29E55B01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D7E2922-FFD5-E959-0ED1-A930B642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DBF59E-C111-FA38-B4CD-3EE7C597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64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C7A98-69A2-9AED-8399-1DFD9DC0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3F47DB-4FD1-D8FD-A62E-388A43AC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54F8262-A362-D85C-6706-A99BF16E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3B233E4-28C4-3661-9A36-1BAE1709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2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DA01805-3925-235A-AD5D-12792BB8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187DA25-1785-0F7E-CABB-28DB4BA4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120B9B4-AF43-3B19-627A-F32868BE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33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98BC6-C47A-8C5B-749F-53AC4F54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E01E1A-D125-B678-776F-55C1B8E5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C45C1AD-5771-C86B-51F8-B907C5A9C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4D99EA-4D0F-5F85-B319-C178D39D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D0F6A3-9800-6587-F8CD-0F766EC3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AE58BC-9C59-D131-9F85-2EA9B81B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7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0CC5-5F00-2233-54AC-30C71625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AF89F94-EA9E-FD84-E3D9-E87688976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7F40A2-403B-3863-EBDE-351529ABC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6972CCA-5984-2416-B455-6DBEB952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3D5641-5386-3668-F82B-D5EE9DE8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1A0B16-AD11-7067-7AE9-CF2634E8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4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F4A718C-559F-4C73-1C41-09802012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3C5252-4648-A5D4-01B0-4B3454FF6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B24841-52B9-B340-7301-3234412A1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BC3BB-304E-154A-B9D3-60966FFCA21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C89C99-CB95-90B4-D1CA-477B7D92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F199BF-F824-EF29-198E-ABF489045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CDE8D-5890-5A41-90BE-D09796D5FE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4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Elektra – Monica Payne">
            <a:extLst>
              <a:ext uri="{FF2B5EF4-FFF2-40B4-BE49-F238E27FC236}">
                <a16:creationId xmlns:a16="http://schemas.microsoft.com/office/drawing/2014/main" id="{25CCDD51-8846-0B3A-353D-73F72A3D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4738" r="1357" b="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70DF7-DF8F-9757-8491-0C8A553A9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Euripides’ ”Elektra”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8CD725-1DF2-1B4A-8663-2BD137D8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da-DK" sz="2000"/>
              <a:t>1) Introduktion til tragedier generelt</a:t>
            </a:r>
          </a:p>
          <a:p>
            <a:pPr algn="l"/>
            <a:r>
              <a:rPr lang="da-DK" sz="2000"/>
              <a:t>2) Prólogos - personkarakteristikker</a:t>
            </a:r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6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5F5862-770E-1F27-5327-8A81D336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Dionysos-festen i Athen (”De store dionysier”)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EBED27-2B2C-2A2A-2AF7-45F96C41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6"/>
            <a:ext cx="5124586" cy="452470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Årlig</a:t>
            </a:r>
            <a:r>
              <a:rPr lang="en-US" sz="2000" dirty="0"/>
              <a:t> </a:t>
            </a:r>
            <a:r>
              <a:rPr lang="en-US" sz="2000" dirty="0" err="1"/>
              <a:t>religiøs</a:t>
            </a:r>
            <a:r>
              <a:rPr lang="en-US" sz="2000" dirty="0"/>
              <a:t> fest for </a:t>
            </a:r>
            <a:r>
              <a:rPr lang="en-US" sz="2000" dirty="0" err="1"/>
              <a:t>vinguden</a:t>
            </a:r>
            <a:r>
              <a:rPr lang="en-US" sz="2000" dirty="0"/>
              <a:t>  </a:t>
            </a:r>
            <a:r>
              <a:rPr lang="en-US" sz="2000" dirty="0" err="1"/>
              <a:t>Dionysos</a:t>
            </a:r>
            <a:r>
              <a:rPr lang="en-US" sz="2000" dirty="0"/>
              <a:t>, der </a:t>
            </a:r>
            <a:r>
              <a:rPr lang="en-US" sz="2000" dirty="0" err="1"/>
              <a:t>blev</a:t>
            </a:r>
            <a:r>
              <a:rPr lang="en-US" sz="2000" dirty="0"/>
              <a:t> </a:t>
            </a:r>
            <a:r>
              <a:rPr lang="en-US" sz="2000" dirty="0" err="1"/>
              <a:t>afholdt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marts </a:t>
            </a:r>
            <a:r>
              <a:rPr lang="en-US" sz="2000" dirty="0" err="1"/>
              <a:t>måned</a:t>
            </a:r>
            <a:r>
              <a:rPr lang="en-US" sz="2000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Tidspunktet</a:t>
            </a:r>
            <a:r>
              <a:rPr lang="en-US" sz="2000" dirty="0"/>
              <a:t> for </a:t>
            </a:r>
            <a:r>
              <a:rPr lang="en-US" sz="2000" dirty="0" err="1"/>
              <a:t>festen</a:t>
            </a:r>
            <a:r>
              <a:rPr lang="en-US" sz="2000" dirty="0"/>
              <a:t> </a:t>
            </a:r>
            <a:r>
              <a:rPr lang="en-US" sz="2000" dirty="0" err="1"/>
              <a:t>faldt</a:t>
            </a:r>
            <a:r>
              <a:rPr lang="en-US" sz="2000" dirty="0"/>
              <a:t> </a:t>
            </a:r>
            <a:r>
              <a:rPr lang="en-US" sz="2000" dirty="0" err="1"/>
              <a:t>sammen</a:t>
            </a:r>
            <a:r>
              <a:rPr lang="en-US" sz="2000" dirty="0"/>
              <a:t> med </a:t>
            </a:r>
            <a:r>
              <a:rPr lang="en-US" sz="2000" dirty="0" err="1"/>
              <a:t>søfartssæsonen</a:t>
            </a:r>
            <a:r>
              <a:rPr lang="en-US" sz="2000" dirty="0"/>
              <a:t>, </a:t>
            </a:r>
            <a:r>
              <a:rPr lang="en-US" sz="2000" dirty="0" err="1"/>
              <a:t>hvilket</a:t>
            </a:r>
            <a:r>
              <a:rPr lang="en-US" sz="2000" dirty="0"/>
              <a:t> </a:t>
            </a:r>
            <a:r>
              <a:rPr lang="en-US" sz="2000" dirty="0" err="1"/>
              <a:t>tillod</a:t>
            </a:r>
            <a:r>
              <a:rPr lang="en-US" sz="2000" dirty="0"/>
              <a:t> </a:t>
            </a:r>
            <a:r>
              <a:rPr lang="en-US" sz="2000" dirty="0" err="1"/>
              <a:t>fremmede</a:t>
            </a:r>
            <a:r>
              <a:rPr lang="en-US" sz="2000" dirty="0"/>
              <a:t>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nær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fjern</a:t>
            </a:r>
            <a:r>
              <a:rPr lang="en-US" sz="2000" dirty="0"/>
              <a:t> at </a:t>
            </a:r>
            <a:r>
              <a:rPr lang="en-US" sz="2000" dirty="0" err="1"/>
              <a:t>rejse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Athen.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Fire </a:t>
            </a:r>
            <a:r>
              <a:rPr lang="en-US" sz="2000" dirty="0" err="1"/>
              <a:t>dages</a:t>
            </a:r>
            <a:r>
              <a:rPr lang="en-US" sz="2000" dirty="0"/>
              <a:t> </a:t>
            </a:r>
            <a:r>
              <a:rPr lang="en-US" sz="2000" dirty="0" err="1"/>
              <a:t>religiøs</a:t>
            </a:r>
            <a:r>
              <a:rPr lang="en-US" sz="2000" dirty="0"/>
              <a:t> fest: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Dag 1-3: </a:t>
            </a:r>
            <a:r>
              <a:rPr lang="en-US" sz="2000" dirty="0" err="1"/>
              <a:t>Tragediekonkurrencen</a:t>
            </a:r>
            <a:r>
              <a:rPr lang="en-US" sz="2000" dirty="0"/>
              <a:t>. Tre </a:t>
            </a:r>
            <a:r>
              <a:rPr lang="en-US" sz="2000" dirty="0" err="1"/>
              <a:t>forfattere</a:t>
            </a:r>
            <a:r>
              <a:rPr lang="en-US" sz="2000" dirty="0"/>
              <a:t> (gr. </a:t>
            </a:r>
            <a:r>
              <a:rPr lang="en-US" sz="2000" i="1" dirty="0" err="1"/>
              <a:t>didaskaloi</a:t>
            </a:r>
            <a:r>
              <a:rPr lang="en-US" sz="2000" dirty="0"/>
              <a:t>) </a:t>
            </a:r>
            <a:r>
              <a:rPr lang="en-US" sz="2000" dirty="0" err="1"/>
              <a:t>opførte</a:t>
            </a:r>
            <a:r>
              <a:rPr lang="en-US" sz="2000" dirty="0"/>
              <a:t> </a:t>
            </a:r>
            <a:r>
              <a:rPr lang="en-US" sz="2000" dirty="0" err="1"/>
              <a:t>hver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i="1" dirty="0" err="1"/>
              <a:t>tetralogi</a:t>
            </a:r>
            <a:r>
              <a:rPr lang="en-US" sz="2000" dirty="0"/>
              <a:t> </a:t>
            </a:r>
            <a:r>
              <a:rPr lang="en-US" sz="2000" dirty="0" err="1"/>
              <a:t>bestående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tragedier</a:t>
            </a:r>
            <a:r>
              <a:rPr lang="en-US" sz="2000" dirty="0"/>
              <a:t> (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i="1" dirty="0" err="1"/>
              <a:t>trilogi</a:t>
            </a:r>
            <a:r>
              <a:rPr lang="en-US" sz="2000" dirty="0"/>
              <a:t>)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ét</a:t>
            </a:r>
            <a:r>
              <a:rPr lang="en-US" sz="2000" dirty="0"/>
              <a:t> </a:t>
            </a:r>
            <a:r>
              <a:rPr lang="en-US" sz="2000" dirty="0" err="1"/>
              <a:t>satyrspil</a:t>
            </a:r>
            <a:r>
              <a:rPr lang="en-US" sz="2000" dirty="0"/>
              <a:t>. 10 </a:t>
            </a:r>
            <a:r>
              <a:rPr lang="en-US" sz="2000" dirty="0" err="1"/>
              <a:t>dommere</a:t>
            </a:r>
            <a:r>
              <a:rPr lang="en-US" sz="2000" dirty="0"/>
              <a:t> </a:t>
            </a:r>
            <a:r>
              <a:rPr lang="en-US" sz="2000" dirty="0" err="1"/>
              <a:t>valgte</a:t>
            </a:r>
            <a:r>
              <a:rPr lang="en-US" sz="2000" dirty="0"/>
              <a:t> </a:t>
            </a:r>
            <a:r>
              <a:rPr lang="en-US" sz="2000" dirty="0" err="1"/>
              <a:t>herefter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vinder</a:t>
            </a:r>
            <a:r>
              <a:rPr lang="en-US" sz="2000" dirty="0"/>
              <a:t>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Dag 4: </a:t>
            </a:r>
            <a:r>
              <a:rPr lang="en-US" sz="2000" dirty="0" err="1"/>
              <a:t>Korkonkurrencer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Theater History: THE GREAT DIONYSIA">
            <a:extLst>
              <a:ext uri="{FF2B5EF4-FFF2-40B4-BE49-F238E27FC236}">
                <a16:creationId xmlns:a16="http://schemas.microsoft.com/office/drawing/2014/main" id="{7BFE89FF-FAA0-A142-37E1-7E281F8C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28572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BD748-3248-085D-5E6D-1FFDF49E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græske teater</a:t>
            </a:r>
          </a:p>
        </p:txBody>
      </p:sp>
      <p:pic>
        <p:nvPicPr>
          <p:cNvPr id="2052" name="Picture 4" descr="Theatre of Dionysus - Wikipedia">
            <a:extLst>
              <a:ext uri="{FF2B5EF4-FFF2-40B4-BE49-F238E27FC236}">
                <a16:creationId xmlns:a16="http://schemas.microsoft.com/office/drawing/2014/main" id="{21212FEE-0D05-D475-295A-545EF2F1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1690687"/>
            <a:ext cx="6121545" cy="4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04A37FF7-9B26-D015-92D5-0BA962827980}"/>
              </a:ext>
            </a:extLst>
          </p:cNvPr>
          <p:cNvGrpSpPr/>
          <p:nvPr/>
        </p:nvGrpSpPr>
        <p:grpSpPr>
          <a:xfrm>
            <a:off x="328534" y="1690686"/>
            <a:ext cx="6186670" cy="5196658"/>
            <a:chOff x="838200" y="1690688"/>
            <a:chExt cx="6186670" cy="5196658"/>
          </a:xfrm>
        </p:grpSpPr>
        <p:pic>
          <p:nvPicPr>
            <p:cNvPr id="2050" name="Picture 2" descr="Theatre 1: Greek Theater Basics Diagram | Quizlet">
              <a:extLst>
                <a:ext uri="{FF2B5EF4-FFF2-40B4-BE49-F238E27FC236}">
                  <a16:creationId xmlns:a16="http://schemas.microsoft.com/office/drawing/2014/main" id="{09B36A0F-53B0-A253-E53A-22E3D271B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6186670" cy="519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F4FAE949-214B-C9B7-9776-4AC0E8370DDB}"/>
                </a:ext>
              </a:extLst>
            </p:cNvPr>
            <p:cNvSpPr txBox="1"/>
            <p:nvPr/>
          </p:nvSpPr>
          <p:spPr>
            <a:xfrm>
              <a:off x="3443625" y="6031210"/>
              <a:ext cx="123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Skene</a:t>
              </a:r>
              <a:endParaRPr lang="da-DK" sz="2400" b="1" dirty="0"/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D0FED5EC-5A25-D859-5493-9E7554BB81D7}"/>
                </a:ext>
              </a:extLst>
            </p:cNvPr>
            <p:cNvSpPr txBox="1"/>
            <p:nvPr/>
          </p:nvSpPr>
          <p:spPr>
            <a:xfrm>
              <a:off x="3262714" y="4906763"/>
              <a:ext cx="1595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Orkéstra</a:t>
              </a:r>
              <a:endParaRPr lang="da-DK" sz="2400" b="1" dirty="0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B96D500-5203-A554-EE69-E3578AB8ECD8}"/>
                </a:ext>
              </a:extLst>
            </p:cNvPr>
            <p:cNvSpPr txBox="1"/>
            <p:nvPr/>
          </p:nvSpPr>
          <p:spPr>
            <a:xfrm>
              <a:off x="4857839" y="5205670"/>
              <a:ext cx="1440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Párodos</a:t>
              </a:r>
              <a:endParaRPr lang="da-DK" sz="2400" b="1" dirty="0"/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DDEDD461-C9F9-4D08-E02D-E539E099DC7E}"/>
                </a:ext>
              </a:extLst>
            </p:cNvPr>
            <p:cNvSpPr txBox="1"/>
            <p:nvPr/>
          </p:nvSpPr>
          <p:spPr>
            <a:xfrm>
              <a:off x="1664940" y="5209221"/>
              <a:ext cx="1440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Párodos</a:t>
              </a:r>
              <a:endParaRPr lang="da-DK" sz="2400" b="1" dirty="0"/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18FF791F-AEB7-BB46-F9C3-FAD36317EF12}"/>
                </a:ext>
              </a:extLst>
            </p:cNvPr>
            <p:cNvSpPr txBox="1"/>
            <p:nvPr/>
          </p:nvSpPr>
          <p:spPr>
            <a:xfrm>
              <a:off x="3144730" y="2478682"/>
              <a:ext cx="1831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1" dirty="0" err="1"/>
                <a:t>Téatron</a:t>
              </a:r>
              <a:endParaRPr lang="da-DK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51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95B-77F1-84CD-1F5F-15B803E0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Tragediernes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8F860C-588B-FE44-BA9A-B93C668E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47379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 err="1"/>
              <a:t>Prólogos</a:t>
            </a:r>
            <a:r>
              <a:rPr lang="da-DK" b="1" dirty="0"/>
              <a:t>:</a:t>
            </a:r>
            <a:r>
              <a:rPr lang="da-DK" dirty="0"/>
              <a:t> Indledning, hvor en eller flere skuespillere og/eller koret deltager.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Párodos</a:t>
            </a:r>
            <a:r>
              <a:rPr lang="da-DK" b="1" dirty="0"/>
              <a:t>:</a:t>
            </a:r>
            <a:r>
              <a:rPr lang="da-DK" dirty="0"/>
              <a:t> Den første korsang og korets indmarchsang.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Stásimon</a:t>
            </a:r>
            <a:r>
              <a:rPr lang="da-DK" b="1" dirty="0"/>
              <a:t>/</a:t>
            </a:r>
            <a:r>
              <a:rPr lang="da-DK" b="1" dirty="0" err="1"/>
              <a:t>stásima</a:t>
            </a:r>
            <a:r>
              <a:rPr lang="da-DK" b="1" dirty="0"/>
              <a:t>: </a:t>
            </a:r>
            <a:r>
              <a:rPr lang="da-DK" dirty="0"/>
              <a:t>De efterfølgende korsange der afsynges af det stående eller dansende kor. En korsang, der blandes med replikkerne fra skuespillerne undervejs kaldes en </a:t>
            </a:r>
            <a:r>
              <a:rPr lang="da-DK" i="1" dirty="0" err="1"/>
              <a:t>kómmos</a:t>
            </a:r>
            <a:r>
              <a:rPr lang="da-DK" i="1" dirty="0"/>
              <a:t>.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b="1" dirty="0" err="1"/>
              <a:t>Epeisódion</a:t>
            </a:r>
            <a:r>
              <a:rPr lang="da-DK" b="1" dirty="0"/>
              <a:t>/</a:t>
            </a:r>
            <a:r>
              <a:rPr lang="da-DK" b="1" dirty="0" err="1"/>
              <a:t>epeisódia</a:t>
            </a:r>
            <a:r>
              <a:rPr lang="da-DK" b="1" dirty="0"/>
              <a:t>:</a:t>
            </a:r>
            <a:r>
              <a:rPr lang="da-DK" dirty="0"/>
              <a:t> </a:t>
            </a:r>
            <a:r>
              <a:rPr lang="da-DK" dirty="0" err="1"/>
              <a:t>Skuspillernes</a:t>
            </a:r>
            <a:r>
              <a:rPr lang="da-DK" dirty="0"/>
              <a:t> talevers, der afgrænses af korsangene. Tragediens handling finder sted i de enkelte episoder.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Éxodos</a:t>
            </a:r>
            <a:r>
              <a:rPr lang="da-DK" b="1" dirty="0"/>
              <a:t>: </a:t>
            </a:r>
            <a:r>
              <a:rPr lang="da-DK" dirty="0"/>
              <a:t>Den afsluttende korsang/</a:t>
            </a:r>
            <a:r>
              <a:rPr lang="da-DK" dirty="0" err="1"/>
              <a:t>epeisódion</a:t>
            </a:r>
            <a:r>
              <a:rPr lang="da-DK" dirty="0"/>
              <a:t>. Betyder ”udgang”.</a:t>
            </a:r>
          </a:p>
        </p:txBody>
      </p:sp>
    </p:spTree>
    <p:extLst>
      <p:ext uri="{BB962C8B-B14F-4D97-AF65-F5344CB8AC3E}">
        <p14:creationId xmlns:p14="http://schemas.microsoft.com/office/powerpoint/2010/main" val="10489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19DBF-3D85-63D9-461A-3AFB254E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Tragediens karakterer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7FDF5E6-9285-6BD6-22E7-51B5E3C5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b="1" dirty="0"/>
              <a:t>Skuespillerne</a:t>
            </a:r>
            <a:r>
              <a:rPr lang="da-DK" dirty="0"/>
              <a:t> (gr. </a:t>
            </a:r>
            <a:r>
              <a:rPr lang="da-DK" i="1" dirty="0" err="1"/>
              <a:t>hypokrítai</a:t>
            </a:r>
            <a:r>
              <a:rPr lang="da-DK" dirty="0"/>
              <a:t>): Alle sammen mænd, der bar heldækkende masker og kostumer, der tydeliggjorde, hvilken rolle de spillede. Hovedrolleindehaveren kaldtes en </a:t>
            </a:r>
            <a:r>
              <a:rPr lang="da-DK" i="1" dirty="0" err="1"/>
              <a:t>protagonistés</a:t>
            </a:r>
            <a:r>
              <a:rPr lang="da-DK" i="1" dirty="0"/>
              <a:t>. </a:t>
            </a:r>
            <a:r>
              <a:rPr lang="da-DK" dirty="0"/>
              <a:t>Der måtte max. være tre skuespillere på scenen ad gangen.</a:t>
            </a:r>
          </a:p>
          <a:p>
            <a:endParaRPr lang="da-DK" dirty="0"/>
          </a:p>
          <a:p>
            <a:r>
              <a:rPr lang="da-DK" b="1" dirty="0"/>
              <a:t>Koret </a:t>
            </a:r>
            <a:r>
              <a:rPr lang="da-DK" dirty="0"/>
              <a:t>(gr. </a:t>
            </a:r>
            <a:r>
              <a:rPr lang="da-DK" dirty="0" err="1"/>
              <a:t>kóros</a:t>
            </a:r>
            <a:r>
              <a:rPr lang="da-DK" dirty="0"/>
              <a:t>)</a:t>
            </a:r>
            <a:r>
              <a:rPr lang="da-DK" b="1" dirty="0"/>
              <a:t>: </a:t>
            </a:r>
            <a:r>
              <a:rPr lang="da-DK" dirty="0"/>
              <a:t>15-25 mænd ledet af en korfører (gr. </a:t>
            </a:r>
            <a:r>
              <a:rPr lang="da-DK" dirty="0" err="1"/>
              <a:t>koryfaíos</a:t>
            </a:r>
            <a:r>
              <a:rPr lang="da-DK"/>
              <a:t>)</a:t>
            </a:r>
            <a:r>
              <a:rPr lang="da-DK" i="1"/>
              <a:t>, </a:t>
            </a:r>
            <a:r>
              <a:rPr lang="da-DK" dirty="0"/>
              <a:t>der dansede og sang de forskellige korsange i tragedien. Koret var altid identisk klædt og optrådte som én enhed – det siger næsten altid ‘jeg’ fremfor ‘vi’.</a:t>
            </a:r>
            <a:r>
              <a:rPr lang="da-DK" b="1" dirty="0"/>
              <a:t> </a:t>
            </a:r>
          </a:p>
          <a:p>
            <a:endParaRPr lang="da-DK" b="1" dirty="0"/>
          </a:p>
          <a:p>
            <a:endParaRPr lang="da-DK" dirty="0"/>
          </a:p>
        </p:txBody>
      </p:sp>
      <p:pic>
        <p:nvPicPr>
          <p:cNvPr id="3074" name="Picture 2" descr="What are the functions of chorus in Greek tragedy? - Quora">
            <a:extLst>
              <a:ext uri="{FF2B5EF4-FFF2-40B4-BE49-F238E27FC236}">
                <a16:creationId xmlns:a16="http://schemas.microsoft.com/office/drawing/2014/main" id="{DB9B488B-3FD7-C282-269D-155B780D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094310"/>
            <a:ext cx="6351587" cy="47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k tragedy - Wikipedia">
            <a:extLst>
              <a:ext uri="{FF2B5EF4-FFF2-40B4-BE49-F238E27FC236}">
                <a16:creationId xmlns:a16="http://schemas.microsoft.com/office/drawing/2014/main" id="{D6C4B13D-F6B2-6338-74F6-223A26C9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38" y="0"/>
            <a:ext cx="3054315" cy="32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5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294</Words>
  <Application>Microsoft Macintosh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Office-tema</vt:lpstr>
      <vt:lpstr>Euripides’ ”Elektra”</vt:lpstr>
      <vt:lpstr>Dionysos-festen i Athen (”De store dionysier”)</vt:lpstr>
      <vt:lpstr>Det græske teater</vt:lpstr>
      <vt:lpstr>Tragediernes opbygning</vt:lpstr>
      <vt:lpstr>Tragediens karakterer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9</cp:revision>
  <dcterms:created xsi:type="dcterms:W3CDTF">2024-08-16T09:35:12Z</dcterms:created>
  <dcterms:modified xsi:type="dcterms:W3CDTF">2025-10-31T10:06:27Z</dcterms:modified>
</cp:coreProperties>
</file>