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/>
    <p:restoredTop sz="94681"/>
  </p:normalViewPr>
  <p:slideViewPr>
    <p:cSldViewPr snapToGrid="0">
      <p:cViewPr varScale="1">
        <p:scale>
          <a:sx n="102" d="100"/>
          <a:sy n="102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BB71-133E-6B47-8C86-7EB695BA7AD2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323CF-F9FA-6742-A52D-4A99CF1210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78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826F1-5887-D14B-9713-B965D367390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86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323CF-F9FA-6742-A52D-4A99CF12100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1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03DE4-4A58-8F16-9FD7-145B974E9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DC421-E7ED-CFCC-62F0-6CBAB5C67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CB515C-6055-DCFF-7CE4-5D01CA82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BB2133-95BA-C641-7709-F4DDB7F7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E963A1-2687-AE05-7316-8FC6E225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907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9A31D-477E-6FDF-3C82-C7916206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127D4C0-6841-325E-899C-0297CB7C8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A6C48B-A906-9FA0-7481-137E6E3A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1AFFB9-82C3-F4AA-0158-5610B1C8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21FD85-C6F0-9341-CBF7-383EF3EF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7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C6F6E3C-47BD-2C17-8C70-1F12A5D5D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616801A-7769-FDA2-6A59-AF45D3B3B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7E5BDE-AE65-1FF8-5535-472136B2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F06CEA-634B-D466-D5B0-31977982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1F1E4E-7A62-B529-4648-E25BF640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6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D5405-6F52-7E1E-C88C-EC15FCB8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1D5117-93E1-7171-428E-00302135E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BAC6E8-985F-F3B3-C821-80D24A0C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39E357-DC2F-DEF4-DE0C-E82E8265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F85653-43EE-DC56-E32C-1B3D9777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5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3C2BD-F725-A506-1BE9-C59960FE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BB15E9-74E8-E8E8-435E-217FAC289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06D038-9DDD-6CA8-BBDF-53EADEB1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A0EFF7-B209-F214-5BDE-9A28CBBA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64D893-27EC-B585-ABC2-0F468395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83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ABB38-2C74-2A86-EB62-D07530C0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A0D15D-388D-45A4-0533-E9BFD3649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669E83-CC4F-3B34-2A40-049802ADC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E1C6B1-F5A4-92D7-9C75-C574D3D1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D48674-12D9-D474-9D05-83AFB3C7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9B178B9-3C20-FF48-F9C8-0CF88CE3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2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BBE2A-4434-CFD0-329D-BFC62C3D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0C38D8-D617-F068-0623-A45B0061B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A1D03F-8C50-F737-C42C-D8989D7D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79453DE-FB8C-069F-0DFC-6DECBFDC1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4A3696E-2049-2B92-7D61-DF92AE1DE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CA72A9E-5CC8-6877-47B1-225156D4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2126282-7E65-EFE8-839A-A08611AC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BC644FB-2474-9EAD-6B00-A617916B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87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DDEBD-1736-1DDB-DD89-33881A2C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1F914-5BB8-1651-C84A-FAB9EA43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A134501-0BB0-2489-CD96-EBD9C248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B6742C-42C5-311B-95B2-50F73984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6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8B3E4AB-2EE6-DAE1-8BC8-D466CDF3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ACF779-7777-6CD9-34F2-66DAA6B6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732673-B87F-D1E4-F550-1CAF9E95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005CB-1946-94C7-2472-8D95B169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02B83D-ED4D-73A7-0863-F3028178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AE804E-56CB-ED44-2BAA-A02973C7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1495B25-4CED-1ACC-B5D0-D2941E95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3B2313-60DE-20F1-1F23-BEB02F46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B96870B-3810-1114-EB7E-7ACB392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07D03-C92E-E9B6-6C8B-E16B9116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E73A87A-7478-FD1B-9053-DA4DE626A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0AF7FA-BC28-7F57-2686-A08324112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9209CE-DEEC-AA5A-3C32-99DB200F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7B38D0-40CF-2EB9-493F-E81291CB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B59669-FC50-0966-1CA1-22CFF8BE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85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BA8E10C-B7EA-6033-9E22-B95E28AD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EF9F3-D696-6924-03F3-E73F83C0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37E5FB-F6FA-50E4-E99B-A87260A66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C41133-7451-C94C-AD23-A35CF0A3E17E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6E3156-9AAE-E345-7143-FA5C0AA39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A0D107-3294-EE25-08D9-66B795B77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BB6FF-7F0C-0A4E-A5DA-1F0DA2952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5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view: 'Oedipus Rex' at Legacy Theatre | Branford, CT Patch">
            <a:extLst>
              <a:ext uri="{FF2B5EF4-FFF2-40B4-BE49-F238E27FC236}">
                <a16:creationId xmlns:a16="http://schemas.microsoft.com/office/drawing/2014/main" id="{C897AF70-B78C-943B-9E74-45EB70BE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r="-1" b="455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8C7C82-065A-E6DA-DB82-C1B8C020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Sofokles’ Ødipus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4ED8B6-C6B5-A09C-30CF-2B67E9F7A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70000" lnSpcReduction="20000"/>
          </a:bodyPr>
          <a:lstStyle/>
          <a:p>
            <a:r>
              <a:rPr lang="da-DK" dirty="0">
                <a:solidFill>
                  <a:schemeClr val="bg1"/>
                </a:solidFill>
              </a:rPr>
              <a:t>Introduktion til det græske drama (nu på skrift!)</a:t>
            </a:r>
          </a:p>
          <a:p>
            <a:r>
              <a:rPr lang="da-DK" dirty="0" err="1">
                <a:solidFill>
                  <a:schemeClr val="bg1"/>
                </a:solidFill>
              </a:rPr>
              <a:t>Prólog</a:t>
            </a:r>
            <a:r>
              <a:rPr lang="da-DK" dirty="0">
                <a:solidFill>
                  <a:schemeClr val="bg1"/>
                </a:solidFill>
              </a:rPr>
              <a:t>(os) - resten</a:t>
            </a:r>
          </a:p>
          <a:p>
            <a:r>
              <a:rPr lang="da-DK" dirty="0" err="1">
                <a:solidFill>
                  <a:schemeClr val="bg1"/>
                </a:solidFill>
              </a:rPr>
              <a:t>Párodos</a:t>
            </a:r>
            <a:r>
              <a:rPr lang="da-DK" dirty="0">
                <a:solidFill>
                  <a:schemeClr val="bg1"/>
                </a:solidFill>
              </a:rPr>
              <a:t> – </a:t>
            </a:r>
            <a:r>
              <a:rPr lang="da-DK" dirty="0" err="1">
                <a:solidFill>
                  <a:schemeClr val="bg1"/>
                </a:solidFill>
              </a:rPr>
              <a:t>Jeopardy</a:t>
            </a:r>
            <a:r>
              <a:rPr lang="da-DK" dirty="0">
                <a:solidFill>
                  <a:schemeClr val="bg1"/>
                </a:solidFill>
              </a:rPr>
              <a:t>-style!</a:t>
            </a:r>
          </a:p>
          <a:p>
            <a:r>
              <a:rPr lang="da-DK" dirty="0">
                <a:solidFill>
                  <a:schemeClr val="bg1"/>
                </a:solidFill>
              </a:rPr>
              <a:t>Tragisk ironi</a:t>
            </a:r>
          </a:p>
          <a:p>
            <a:r>
              <a:rPr lang="da-DK" dirty="0" err="1">
                <a:solidFill>
                  <a:schemeClr val="bg1"/>
                </a:solidFill>
              </a:rPr>
              <a:t>Antigone</a:t>
            </a:r>
            <a:r>
              <a:rPr lang="da-DK" dirty="0">
                <a:solidFill>
                  <a:schemeClr val="bg1"/>
                </a:solidFill>
              </a:rPr>
              <a:t> – en introduktion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DE1DF-4BC3-3719-49F3-25984024E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SPOILER-ALERT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8B2B07-D226-885A-4FCD-18B0A6754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Læs ikke næste slide, hvis du ikke vil kende handlingen i stykket før i morgen!</a:t>
            </a:r>
          </a:p>
        </p:txBody>
      </p:sp>
    </p:spTree>
    <p:extLst>
      <p:ext uri="{BB962C8B-B14F-4D97-AF65-F5344CB8AC3E}">
        <p14:creationId xmlns:p14="http://schemas.microsoft.com/office/powerpoint/2010/main" val="116815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ED8EF-2513-6676-3F6B-FC78A8F1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Antígone</a:t>
            </a:r>
            <a:r>
              <a:rPr lang="da-DK" dirty="0"/>
              <a:t> - handlingen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8C846D-E6D1-608B-44EE-EAFC50DF46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Forhistorien:</a:t>
            </a:r>
          </a:p>
          <a:p>
            <a:pPr marL="0" indent="0">
              <a:buNone/>
            </a:pPr>
            <a:r>
              <a:rPr lang="da-DK" dirty="0"/>
              <a:t>Efter Ødipus eksil arver hans to sønner </a:t>
            </a:r>
            <a:r>
              <a:rPr lang="da-DK" dirty="0" err="1"/>
              <a:t>Etéokles</a:t>
            </a:r>
            <a:r>
              <a:rPr lang="da-DK" dirty="0"/>
              <a:t> og Polyneikes kongemagten. Da de er tvillinger strides de om magten og </a:t>
            </a:r>
            <a:r>
              <a:rPr lang="da-DK" dirty="0" err="1"/>
              <a:t>Etéokles</a:t>
            </a:r>
            <a:r>
              <a:rPr lang="da-DK" dirty="0"/>
              <a:t> forviser Polyneikes. Polyneikes vender tilbage med en hær og belejrer Theben. Under kampene slår de to brødre hinanden ihjel.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27AFD19-3931-782C-C2FD-06574FEC8D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Stykket:</a:t>
            </a:r>
          </a:p>
          <a:p>
            <a:pPr marL="0" indent="0">
              <a:buNone/>
            </a:pPr>
            <a:r>
              <a:rPr lang="da-DK" dirty="0"/>
              <a:t>Kreon, Ødipus’ svoger/onkel, er nu konge i Theben og har besluttet, at </a:t>
            </a:r>
            <a:r>
              <a:rPr lang="da-DK" dirty="0" err="1"/>
              <a:t>Etéokles</a:t>
            </a:r>
            <a:r>
              <a:rPr lang="da-DK" dirty="0"/>
              <a:t> skal begraves med hæder, mens Polyneikes ikke må begraves, fordi han er en forræder. </a:t>
            </a:r>
            <a:r>
              <a:rPr lang="da-DK" dirty="0" err="1"/>
              <a:t>Antígone</a:t>
            </a:r>
            <a:r>
              <a:rPr lang="da-DK" dirty="0"/>
              <a:t>, Ødipus’ datter, begraver sin bror stik mod sin onkels ønske. Han bliver rasende og dømmer </a:t>
            </a:r>
            <a:r>
              <a:rPr lang="da-DK" dirty="0" err="1"/>
              <a:t>Antigone</a:t>
            </a:r>
            <a:r>
              <a:rPr lang="da-DK" dirty="0"/>
              <a:t> til at blive levende begravet. </a:t>
            </a:r>
            <a:r>
              <a:rPr lang="da-DK" dirty="0" err="1"/>
              <a:t>Haimon</a:t>
            </a:r>
            <a:r>
              <a:rPr lang="da-DK" dirty="0"/>
              <a:t>, Kreons søn, er forlovet med </a:t>
            </a:r>
            <a:r>
              <a:rPr lang="da-DK" dirty="0" err="1"/>
              <a:t>Antigone</a:t>
            </a:r>
            <a:r>
              <a:rPr lang="da-DK" dirty="0"/>
              <a:t> og beder for hendes liv, men uden held. Seeren </a:t>
            </a:r>
            <a:r>
              <a:rPr lang="da-DK" dirty="0" err="1"/>
              <a:t>Teirésias</a:t>
            </a:r>
            <a:r>
              <a:rPr lang="da-DK" dirty="0"/>
              <a:t> får til sidst overbevist Kreon om, at han har taget fejl, men det er for sent; </a:t>
            </a:r>
            <a:r>
              <a:rPr lang="da-DK" dirty="0" err="1"/>
              <a:t>Antigone</a:t>
            </a:r>
            <a:r>
              <a:rPr lang="da-DK" dirty="0"/>
              <a:t> har hængt sig i sit fængsel og </a:t>
            </a:r>
            <a:r>
              <a:rPr lang="da-DK" dirty="0" err="1"/>
              <a:t>Haimon</a:t>
            </a:r>
            <a:r>
              <a:rPr lang="da-DK" dirty="0"/>
              <a:t> har taget sit eget liv i fortvivlelse, hvorefter hans mor, Kreons kone også begår selvmord. Kreon har nu intet tilbage.</a:t>
            </a:r>
          </a:p>
        </p:txBody>
      </p:sp>
      <p:pic>
        <p:nvPicPr>
          <p:cNvPr id="2050" name="Picture 2" descr="Antigone fra &quot;Antigone&quot; af Sofokles | Kunstryk">
            <a:extLst>
              <a:ext uri="{FF2B5EF4-FFF2-40B4-BE49-F238E27FC236}">
                <a16:creationId xmlns:a16="http://schemas.microsoft.com/office/drawing/2014/main" id="{9D9EEB33-6AF5-848C-B67E-EF41840E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8614"/>
            <a:ext cx="4869798" cy="320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1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F5862-770E-1F27-5327-8A81D336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143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Dionysos-</a:t>
            </a:r>
            <a:r>
              <a:rPr lang="en-US" sz="3600" dirty="0" err="1"/>
              <a:t>festen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Athen (”De store </a:t>
            </a:r>
            <a:r>
              <a:rPr lang="en-US" sz="3600" dirty="0" err="1"/>
              <a:t>dionysier</a:t>
            </a:r>
            <a:r>
              <a:rPr lang="en-US" sz="3600" dirty="0"/>
              <a:t>”)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EBED27-2B2C-2A2A-2AF7-45F96C41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00200"/>
            <a:ext cx="5124586" cy="525779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Årlig</a:t>
            </a:r>
            <a:r>
              <a:rPr lang="en-US" sz="2200" dirty="0"/>
              <a:t> </a:t>
            </a:r>
            <a:r>
              <a:rPr lang="en-US" sz="2200" dirty="0" err="1"/>
              <a:t>religiøs</a:t>
            </a:r>
            <a:r>
              <a:rPr lang="en-US" sz="2200" dirty="0"/>
              <a:t> fest for </a:t>
            </a:r>
            <a:r>
              <a:rPr lang="en-US" sz="2200" dirty="0" err="1"/>
              <a:t>vinguden</a:t>
            </a:r>
            <a:r>
              <a:rPr lang="en-US" sz="2200" dirty="0"/>
              <a:t>  </a:t>
            </a:r>
            <a:r>
              <a:rPr lang="en-US" sz="2200" dirty="0" err="1"/>
              <a:t>Dionysos</a:t>
            </a:r>
            <a:r>
              <a:rPr lang="en-US" sz="2200" dirty="0"/>
              <a:t>, der </a:t>
            </a:r>
            <a:r>
              <a:rPr lang="en-US" sz="2200" dirty="0" err="1"/>
              <a:t>blev</a:t>
            </a:r>
            <a:r>
              <a:rPr lang="en-US" sz="2200" dirty="0"/>
              <a:t> </a:t>
            </a:r>
            <a:r>
              <a:rPr lang="en-US" sz="2200" dirty="0" err="1"/>
              <a:t>afholdt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marts </a:t>
            </a:r>
            <a:r>
              <a:rPr lang="en-US" sz="2200" dirty="0" err="1"/>
              <a:t>måned</a:t>
            </a:r>
            <a:r>
              <a:rPr lang="en-US" sz="22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Tidspunktet</a:t>
            </a:r>
            <a:r>
              <a:rPr lang="en-US" sz="2200" dirty="0"/>
              <a:t> for </a:t>
            </a:r>
            <a:r>
              <a:rPr lang="en-US" sz="2200" dirty="0" err="1"/>
              <a:t>festen</a:t>
            </a:r>
            <a:r>
              <a:rPr lang="en-US" sz="2200" dirty="0"/>
              <a:t> </a:t>
            </a:r>
            <a:r>
              <a:rPr lang="en-US" sz="2200" dirty="0" err="1"/>
              <a:t>faldt</a:t>
            </a:r>
            <a:r>
              <a:rPr lang="en-US" sz="2200" dirty="0"/>
              <a:t> </a:t>
            </a:r>
            <a:r>
              <a:rPr lang="en-US" sz="2200" dirty="0" err="1"/>
              <a:t>sammen</a:t>
            </a:r>
            <a:r>
              <a:rPr lang="en-US" sz="2200" dirty="0"/>
              <a:t> med </a:t>
            </a:r>
            <a:r>
              <a:rPr lang="en-US" sz="2200" dirty="0" err="1"/>
              <a:t>søfartssæsonen</a:t>
            </a:r>
            <a:r>
              <a:rPr lang="en-US" sz="2200" dirty="0"/>
              <a:t>, </a:t>
            </a:r>
            <a:r>
              <a:rPr lang="en-US" sz="2200" dirty="0" err="1"/>
              <a:t>hvilket</a:t>
            </a:r>
            <a:r>
              <a:rPr lang="en-US" sz="2200" dirty="0"/>
              <a:t> </a:t>
            </a:r>
            <a:r>
              <a:rPr lang="en-US" sz="2200" dirty="0" err="1"/>
              <a:t>tillod</a:t>
            </a:r>
            <a:r>
              <a:rPr lang="en-US" sz="2200" dirty="0"/>
              <a:t> </a:t>
            </a:r>
            <a:r>
              <a:rPr lang="en-US" sz="2200" dirty="0" err="1"/>
              <a:t>fremmede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nær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fjern</a:t>
            </a:r>
            <a:r>
              <a:rPr lang="en-US" sz="2200" dirty="0"/>
              <a:t> at </a:t>
            </a:r>
            <a:r>
              <a:rPr lang="en-US" sz="2200" dirty="0" err="1"/>
              <a:t>rejse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Athen.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Fire </a:t>
            </a:r>
            <a:r>
              <a:rPr lang="en-US" sz="2200" dirty="0" err="1"/>
              <a:t>dages</a:t>
            </a:r>
            <a:r>
              <a:rPr lang="en-US" sz="2200" dirty="0"/>
              <a:t> </a:t>
            </a:r>
            <a:r>
              <a:rPr lang="en-US" sz="2200" dirty="0" err="1"/>
              <a:t>religiøs</a:t>
            </a:r>
            <a:r>
              <a:rPr lang="en-US" sz="2200" dirty="0"/>
              <a:t> fest: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Dag 1-3: </a:t>
            </a:r>
            <a:r>
              <a:rPr lang="en-US" sz="2200" dirty="0" err="1"/>
              <a:t>Tragediekonkurrencen</a:t>
            </a:r>
            <a:r>
              <a:rPr lang="en-US" sz="2200" dirty="0"/>
              <a:t>. Tre </a:t>
            </a:r>
            <a:r>
              <a:rPr lang="en-US" sz="2200" dirty="0" err="1"/>
              <a:t>forfattere</a:t>
            </a:r>
            <a:r>
              <a:rPr lang="en-US" sz="2200" dirty="0"/>
              <a:t> (gr. </a:t>
            </a:r>
            <a:r>
              <a:rPr lang="en-US" sz="2200" i="1" dirty="0" err="1"/>
              <a:t>didaskaloi</a:t>
            </a:r>
            <a:r>
              <a:rPr lang="en-US" sz="2200" dirty="0"/>
              <a:t>) </a:t>
            </a:r>
            <a:r>
              <a:rPr lang="en-US" sz="2200" dirty="0" err="1"/>
              <a:t>opførte</a:t>
            </a:r>
            <a:r>
              <a:rPr lang="en-US" sz="2200" dirty="0"/>
              <a:t> </a:t>
            </a:r>
            <a:r>
              <a:rPr lang="en-US" sz="2200" dirty="0" err="1"/>
              <a:t>hver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i="1" dirty="0" err="1"/>
              <a:t>tetralogi</a:t>
            </a:r>
            <a:r>
              <a:rPr lang="en-US" sz="2200" dirty="0"/>
              <a:t> </a:t>
            </a:r>
            <a:r>
              <a:rPr lang="en-US" sz="2200" dirty="0" err="1"/>
              <a:t>bestående</a:t>
            </a:r>
            <a:r>
              <a:rPr lang="en-US" sz="2200" dirty="0"/>
              <a:t> </a:t>
            </a:r>
            <a:r>
              <a:rPr lang="en-US" sz="2200" dirty="0" err="1"/>
              <a:t>af</a:t>
            </a:r>
            <a:r>
              <a:rPr lang="en-US" sz="2200" dirty="0"/>
              <a:t> </a:t>
            </a:r>
            <a:r>
              <a:rPr lang="en-US" sz="2200" dirty="0" err="1"/>
              <a:t>tre</a:t>
            </a:r>
            <a:r>
              <a:rPr lang="en-US" sz="2200" dirty="0"/>
              <a:t> </a:t>
            </a:r>
            <a:r>
              <a:rPr lang="en-US" sz="2200" dirty="0" err="1"/>
              <a:t>tragedier</a:t>
            </a:r>
            <a:r>
              <a:rPr lang="en-US" sz="2200" dirty="0"/>
              <a:t> (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i="1" dirty="0" err="1"/>
              <a:t>trilogi</a:t>
            </a:r>
            <a:r>
              <a:rPr lang="en-US" sz="2200" dirty="0"/>
              <a:t>)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ét</a:t>
            </a:r>
            <a:r>
              <a:rPr lang="en-US" sz="2200" dirty="0"/>
              <a:t> </a:t>
            </a:r>
            <a:r>
              <a:rPr lang="en-US" sz="2200" dirty="0" err="1"/>
              <a:t>satyrspil</a:t>
            </a:r>
            <a:r>
              <a:rPr lang="en-US" sz="2200" dirty="0"/>
              <a:t>. 10 </a:t>
            </a:r>
            <a:r>
              <a:rPr lang="en-US" sz="2200" dirty="0" err="1"/>
              <a:t>dommere</a:t>
            </a:r>
            <a:r>
              <a:rPr lang="en-US" sz="2200" dirty="0"/>
              <a:t> </a:t>
            </a:r>
            <a:r>
              <a:rPr lang="en-US" sz="2200" dirty="0" err="1"/>
              <a:t>valgte</a:t>
            </a:r>
            <a:r>
              <a:rPr lang="en-US" sz="2200" dirty="0"/>
              <a:t> </a:t>
            </a:r>
            <a:r>
              <a:rPr lang="en-US" sz="2200" dirty="0" err="1"/>
              <a:t>herefter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vinder</a:t>
            </a:r>
            <a:r>
              <a:rPr lang="en-US" sz="2200" dirty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Dag 4: </a:t>
            </a:r>
            <a:r>
              <a:rPr lang="en-US" sz="2200" dirty="0" err="1"/>
              <a:t>Korkonkurrencer</a:t>
            </a:r>
            <a:r>
              <a:rPr lang="en-US" sz="22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Theater History: THE GREAT DIONYSIA">
            <a:extLst>
              <a:ext uri="{FF2B5EF4-FFF2-40B4-BE49-F238E27FC236}">
                <a16:creationId xmlns:a16="http://schemas.microsoft.com/office/drawing/2014/main" id="{7BFE89FF-FAA0-A142-37E1-7E281F8C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28572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BD748-3248-085D-5E6D-1FFDF49E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39"/>
            <a:ext cx="10515600" cy="1325563"/>
          </a:xfrm>
        </p:spPr>
        <p:txBody>
          <a:bodyPr/>
          <a:lstStyle/>
          <a:p>
            <a:r>
              <a:rPr lang="da-DK" dirty="0"/>
              <a:t>Det græske teater</a:t>
            </a:r>
          </a:p>
        </p:txBody>
      </p:sp>
      <p:pic>
        <p:nvPicPr>
          <p:cNvPr id="2052" name="Picture 4" descr="Theatre of Dionysus - Wikipedia">
            <a:extLst>
              <a:ext uri="{FF2B5EF4-FFF2-40B4-BE49-F238E27FC236}">
                <a16:creationId xmlns:a16="http://schemas.microsoft.com/office/drawing/2014/main" id="{21212FEE-0D05-D475-295A-545EF2F1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1690687"/>
            <a:ext cx="6121545" cy="45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04A37FF7-9B26-D015-92D5-0BA962827980}"/>
              </a:ext>
            </a:extLst>
          </p:cNvPr>
          <p:cNvGrpSpPr/>
          <p:nvPr/>
        </p:nvGrpSpPr>
        <p:grpSpPr>
          <a:xfrm>
            <a:off x="157084" y="1290636"/>
            <a:ext cx="6186670" cy="5196658"/>
            <a:chOff x="838200" y="1690688"/>
            <a:chExt cx="6186670" cy="5196658"/>
          </a:xfrm>
        </p:grpSpPr>
        <p:pic>
          <p:nvPicPr>
            <p:cNvPr id="2050" name="Picture 2" descr="Theatre 1: Greek Theater Basics Diagram | Quizlet">
              <a:extLst>
                <a:ext uri="{FF2B5EF4-FFF2-40B4-BE49-F238E27FC236}">
                  <a16:creationId xmlns:a16="http://schemas.microsoft.com/office/drawing/2014/main" id="{09B36A0F-53B0-A253-E53A-22E3D271B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6186670" cy="519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F4FAE949-214B-C9B7-9776-4AC0E8370DDB}"/>
                </a:ext>
              </a:extLst>
            </p:cNvPr>
            <p:cNvSpPr txBox="1"/>
            <p:nvPr/>
          </p:nvSpPr>
          <p:spPr>
            <a:xfrm>
              <a:off x="3443625" y="6031210"/>
              <a:ext cx="123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Skene</a:t>
              </a:r>
              <a:endParaRPr lang="da-DK" sz="2400" b="1" dirty="0"/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D0FED5EC-5A25-D859-5493-9E7554BB81D7}"/>
                </a:ext>
              </a:extLst>
            </p:cNvPr>
            <p:cNvSpPr txBox="1"/>
            <p:nvPr/>
          </p:nvSpPr>
          <p:spPr>
            <a:xfrm>
              <a:off x="3262714" y="4906763"/>
              <a:ext cx="1595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Orkéstra</a:t>
              </a:r>
              <a:endParaRPr lang="da-DK" sz="2400" b="1" dirty="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B96D500-5203-A554-EE69-E3578AB8ECD8}"/>
                </a:ext>
              </a:extLst>
            </p:cNvPr>
            <p:cNvSpPr txBox="1"/>
            <p:nvPr/>
          </p:nvSpPr>
          <p:spPr>
            <a:xfrm>
              <a:off x="4857839" y="5205670"/>
              <a:ext cx="1440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Párodos</a:t>
              </a:r>
              <a:endParaRPr lang="da-DK" sz="2400" b="1" dirty="0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DDEDD461-C9F9-4D08-E02D-E539E099DC7E}"/>
                </a:ext>
              </a:extLst>
            </p:cNvPr>
            <p:cNvSpPr txBox="1"/>
            <p:nvPr/>
          </p:nvSpPr>
          <p:spPr>
            <a:xfrm>
              <a:off x="1664940" y="5209221"/>
              <a:ext cx="1440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err="1"/>
                <a:t>Párodos</a:t>
              </a:r>
              <a:endParaRPr lang="da-DK" sz="2400" b="1" dirty="0"/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18FF791F-AEB7-BB46-F9C3-FAD36317EF12}"/>
                </a:ext>
              </a:extLst>
            </p:cNvPr>
            <p:cNvSpPr txBox="1"/>
            <p:nvPr/>
          </p:nvSpPr>
          <p:spPr>
            <a:xfrm>
              <a:off x="3144730" y="2478682"/>
              <a:ext cx="1831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1" dirty="0" err="1"/>
                <a:t>Téatron</a:t>
              </a:r>
              <a:endParaRPr lang="da-DK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51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95B-77F1-84CD-1F5F-15B803E0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anchor="t"/>
          <a:lstStyle/>
          <a:p>
            <a:r>
              <a:rPr lang="da-DK" dirty="0"/>
              <a:t>Tragediernes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8F860C-588B-FE44-BA9A-B93C668E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 err="1"/>
              <a:t>Prólogos</a:t>
            </a:r>
            <a:r>
              <a:rPr lang="da-DK" b="1" dirty="0"/>
              <a:t>:</a:t>
            </a:r>
            <a:r>
              <a:rPr lang="da-DK" dirty="0"/>
              <a:t> Indledning, hvor en eller flere skuespillere og/eller koret deltager. I </a:t>
            </a:r>
            <a:r>
              <a:rPr lang="da-DK" i="1" dirty="0"/>
              <a:t>Ødipus </a:t>
            </a:r>
            <a:r>
              <a:rPr lang="da-DK" dirty="0"/>
              <a:t>er det </a:t>
            </a:r>
            <a:r>
              <a:rPr lang="da-DK" dirty="0" err="1"/>
              <a:t>vv</a:t>
            </a:r>
            <a:r>
              <a:rPr lang="da-DK" dirty="0"/>
              <a:t>. 1-150 (s. 11-18).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Párodos</a:t>
            </a:r>
            <a:r>
              <a:rPr lang="da-DK" b="1" dirty="0"/>
              <a:t>:</a:t>
            </a:r>
            <a:r>
              <a:rPr lang="da-DK" dirty="0"/>
              <a:t> Den første korsang og korets indmarchsang. I </a:t>
            </a:r>
            <a:r>
              <a:rPr lang="da-DK" i="1" dirty="0"/>
              <a:t>Ødipus </a:t>
            </a:r>
            <a:r>
              <a:rPr lang="da-DK" dirty="0" err="1"/>
              <a:t>vv</a:t>
            </a:r>
            <a:r>
              <a:rPr lang="da-DK" dirty="0"/>
              <a:t>. 151-215 (s. 19-21).</a:t>
            </a:r>
            <a:endParaRPr lang="da-DK" i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Stásimon</a:t>
            </a:r>
            <a:r>
              <a:rPr lang="da-DK" b="1" dirty="0"/>
              <a:t>/</a:t>
            </a:r>
            <a:r>
              <a:rPr lang="da-DK" b="1" dirty="0" err="1"/>
              <a:t>stásima</a:t>
            </a:r>
            <a:r>
              <a:rPr lang="da-DK" b="1" dirty="0"/>
              <a:t>: </a:t>
            </a:r>
            <a:r>
              <a:rPr lang="da-DK" dirty="0"/>
              <a:t>De efterfølgende korsange der afsynges af det stående eller dansende kor. En korsang, der blandes med replikkerne fra skuespillerne undervejs kaldes en </a:t>
            </a:r>
            <a:r>
              <a:rPr lang="da-DK" i="1" dirty="0" err="1"/>
              <a:t>kómmos</a:t>
            </a:r>
            <a:r>
              <a:rPr lang="da-DK" i="1" dirty="0"/>
              <a:t>. 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b="1" dirty="0" err="1"/>
              <a:t>Epeisódion</a:t>
            </a:r>
            <a:r>
              <a:rPr lang="da-DK" b="1" dirty="0"/>
              <a:t>/</a:t>
            </a:r>
            <a:r>
              <a:rPr lang="da-DK" b="1" dirty="0" err="1"/>
              <a:t>epeisódia</a:t>
            </a:r>
            <a:r>
              <a:rPr lang="da-DK" b="1" dirty="0"/>
              <a:t>:</a:t>
            </a:r>
            <a:r>
              <a:rPr lang="da-DK" dirty="0"/>
              <a:t> </a:t>
            </a:r>
            <a:r>
              <a:rPr lang="da-DK" dirty="0" err="1"/>
              <a:t>Skuspillernes</a:t>
            </a:r>
            <a:r>
              <a:rPr lang="da-DK" dirty="0"/>
              <a:t> talevers, der afgrænses af korsangene. Tragediens handling finder sted i de enkelte episoder.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Éxodos</a:t>
            </a:r>
            <a:r>
              <a:rPr lang="da-DK" b="1" dirty="0"/>
              <a:t>: </a:t>
            </a:r>
            <a:r>
              <a:rPr lang="da-DK" dirty="0"/>
              <a:t>Den afsluttende korsang/</a:t>
            </a:r>
            <a:r>
              <a:rPr lang="da-DK" dirty="0" err="1"/>
              <a:t>epeisódion</a:t>
            </a:r>
            <a:r>
              <a:rPr lang="da-DK" dirty="0"/>
              <a:t>. Betyder ”udgang”. I Ødipus </a:t>
            </a:r>
            <a:r>
              <a:rPr lang="da-DK" dirty="0" err="1"/>
              <a:t>vv</a:t>
            </a:r>
            <a:r>
              <a:rPr lang="da-DK" dirty="0"/>
              <a:t>. 1222-1523.</a:t>
            </a:r>
          </a:p>
        </p:txBody>
      </p:sp>
    </p:spTree>
    <p:extLst>
      <p:ext uri="{BB962C8B-B14F-4D97-AF65-F5344CB8AC3E}">
        <p14:creationId xmlns:p14="http://schemas.microsoft.com/office/powerpoint/2010/main" val="1048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19DBF-3D85-63D9-461A-3AFB254E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58" y="708660"/>
            <a:ext cx="3932237" cy="531812"/>
          </a:xfrm>
        </p:spPr>
        <p:txBody>
          <a:bodyPr anchor="t">
            <a:normAutofit fontScale="90000"/>
          </a:bodyPr>
          <a:lstStyle/>
          <a:p>
            <a:r>
              <a:rPr lang="da-DK" dirty="0"/>
              <a:t>Tragediens karakterer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7FDF5E6-9285-6BD6-22E7-51B5E3C5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358" y="1240472"/>
            <a:ext cx="3932237" cy="4879976"/>
          </a:xfrm>
        </p:spPr>
        <p:txBody>
          <a:bodyPr>
            <a:normAutofit lnSpcReduction="10000"/>
          </a:bodyPr>
          <a:lstStyle/>
          <a:p>
            <a:r>
              <a:rPr lang="da-DK" sz="2000" b="1" dirty="0"/>
              <a:t>Skuespillerne</a:t>
            </a:r>
            <a:r>
              <a:rPr lang="da-DK" sz="2000" dirty="0"/>
              <a:t> (gr. </a:t>
            </a:r>
            <a:r>
              <a:rPr lang="da-DK" sz="2000" i="1" dirty="0" err="1"/>
              <a:t>hypokrítai</a:t>
            </a:r>
            <a:r>
              <a:rPr lang="da-DK" sz="2000" dirty="0"/>
              <a:t>): Alle sammen mænd, der bar heldækkende masker og kostumer, der tydeliggjorde, hvilken rolle de spillede. Hovedrolleindehaveren kaldtes en </a:t>
            </a:r>
            <a:r>
              <a:rPr lang="da-DK" sz="2000" i="1" dirty="0" err="1"/>
              <a:t>protagonistés</a:t>
            </a:r>
            <a:r>
              <a:rPr lang="da-DK" sz="2000" i="1" dirty="0"/>
              <a:t>. </a:t>
            </a:r>
            <a:r>
              <a:rPr lang="da-DK" sz="2000" dirty="0"/>
              <a:t>Der måtte max. være tre skuespillere på scenen ad gangen.</a:t>
            </a:r>
          </a:p>
          <a:p>
            <a:endParaRPr lang="da-DK" sz="2000" dirty="0"/>
          </a:p>
          <a:p>
            <a:r>
              <a:rPr lang="da-DK" sz="2000" b="1" dirty="0"/>
              <a:t>Koret </a:t>
            </a:r>
            <a:r>
              <a:rPr lang="da-DK" sz="2000" dirty="0"/>
              <a:t>(gr. </a:t>
            </a:r>
            <a:r>
              <a:rPr lang="da-DK" sz="2000" dirty="0" err="1"/>
              <a:t>kóros</a:t>
            </a:r>
            <a:r>
              <a:rPr lang="da-DK" sz="2000" dirty="0"/>
              <a:t>)</a:t>
            </a:r>
            <a:r>
              <a:rPr lang="da-DK" sz="2000" b="1" dirty="0"/>
              <a:t>: </a:t>
            </a:r>
            <a:r>
              <a:rPr lang="da-DK" sz="2000" dirty="0"/>
              <a:t>15-25 mænd ledet af en korfører (gr. </a:t>
            </a:r>
            <a:r>
              <a:rPr lang="da-DK" sz="2000" dirty="0" err="1"/>
              <a:t>koryfaíos</a:t>
            </a:r>
            <a:r>
              <a:rPr lang="da-DK" sz="2000" dirty="0"/>
              <a:t>)</a:t>
            </a:r>
            <a:r>
              <a:rPr lang="da-DK" sz="2000" i="1" dirty="0"/>
              <a:t>, </a:t>
            </a:r>
            <a:r>
              <a:rPr lang="da-DK" sz="2000" dirty="0"/>
              <a:t>der dansede og sang de forskellige korsange i tragedien. Koret var altid identisk klædt og optrådte som én enhed – det siger næsten altid ‘jeg’ fremfor ‘vi’.</a:t>
            </a:r>
            <a:r>
              <a:rPr lang="da-DK" sz="2000" b="1" dirty="0"/>
              <a:t> </a:t>
            </a:r>
          </a:p>
          <a:p>
            <a:endParaRPr lang="da-DK" b="1" dirty="0"/>
          </a:p>
          <a:p>
            <a:endParaRPr lang="da-DK" dirty="0"/>
          </a:p>
        </p:txBody>
      </p:sp>
      <p:pic>
        <p:nvPicPr>
          <p:cNvPr id="3074" name="Picture 2" descr="What are the functions of chorus in Greek tragedy? - Quora">
            <a:extLst>
              <a:ext uri="{FF2B5EF4-FFF2-40B4-BE49-F238E27FC236}">
                <a16:creationId xmlns:a16="http://schemas.microsoft.com/office/drawing/2014/main" id="{DB9B488B-3FD7-C282-269D-155B780D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094310"/>
            <a:ext cx="6351587" cy="47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k tragedy - Wikipedia">
            <a:extLst>
              <a:ext uri="{FF2B5EF4-FFF2-40B4-BE49-F238E27FC236}">
                <a16:creationId xmlns:a16="http://schemas.microsoft.com/office/drawing/2014/main" id="{D6C4B13D-F6B2-6338-74F6-223A26C9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38" y="0"/>
            <a:ext cx="3054315" cy="32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5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EDIPUS REX by Fimonoi Theater Group - Why Athens">
            <a:extLst>
              <a:ext uri="{FF2B5EF4-FFF2-40B4-BE49-F238E27FC236}">
                <a16:creationId xmlns:a16="http://schemas.microsoft.com/office/drawing/2014/main" id="{77604B4D-8471-F951-54DB-0CB7E74B3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CACE0-B4A7-6B7E-5C42-D9161458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4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 dirty="0" err="1"/>
              <a:t>Prólogos</a:t>
            </a:r>
            <a:r>
              <a:rPr lang="da-DK" sz="4000" dirty="0"/>
              <a:t> - resten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AFF314-2937-56AD-6AB9-5F12018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86910"/>
            <a:ext cx="4229466" cy="48059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GRUPPEARBEJDE:</a:t>
            </a:r>
          </a:p>
          <a:p>
            <a:pPr marL="0" indent="0">
              <a:buNone/>
            </a:pPr>
            <a:r>
              <a:rPr lang="da-DK" sz="2400" dirty="0"/>
              <a:t>Analysér dialogen mellem Ødipus og Kreon ved at besvare følgende spørgsmål:</a:t>
            </a:r>
          </a:p>
          <a:p>
            <a:pPr marL="514350" indent="-514350">
              <a:buAutoNum type="arabicParenR"/>
            </a:pPr>
            <a:r>
              <a:rPr lang="da-DK" sz="2400" dirty="0"/>
              <a:t>Hvilket budskab kommer Kreon med fra Oraklet i Delfi? Hvad skal til for at slippe af med pesten.</a:t>
            </a:r>
          </a:p>
          <a:p>
            <a:pPr marL="514350" indent="-514350">
              <a:buAutoNum type="arabicParenR"/>
            </a:pPr>
            <a:r>
              <a:rPr lang="da-DK" sz="2400" dirty="0"/>
              <a:t>Hvordan reagerer Ødipus på beskeden? Vredt? Nysgerrigt? Venligt? Noget andet?</a:t>
            </a:r>
          </a:p>
          <a:p>
            <a:pPr marL="0" indent="0">
              <a:buNone/>
            </a:pPr>
            <a:r>
              <a:rPr lang="da-DK" sz="2400" dirty="0"/>
              <a:t>NB! Husk versnumre til at underbygge jeres svar.</a:t>
            </a:r>
          </a:p>
        </p:txBody>
      </p:sp>
    </p:spTree>
    <p:extLst>
      <p:ext uri="{BB962C8B-B14F-4D97-AF65-F5344CB8AC3E}">
        <p14:creationId xmlns:p14="http://schemas.microsoft.com/office/powerpoint/2010/main" val="222164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F3DB0-34FB-771A-6B20-159BB2D6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9" y="133977"/>
            <a:ext cx="10515600" cy="820081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/>
              <a:t>Tre begreber – </a:t>
            </a:r>
            <a:r>
              <a:rPr lang="da-DK" sz="3600" b="1" dirty="0" err="1"/>
              <a:t>Hýbris</a:t>
            </a:r>
            <a:r>
              <a:rPr lang="da-DK" sz="3600" b="1" dirty="0"/>
              <a:t>, </a:t>
            </a:r>
            <a:r>
              <a:rPr lang="da-DK" sz="3600" b="1" dirty="0" err="1"/>
              <a:t>némesis</a:t>
            </a:r>
            <a:r>
              <a:rPr lang="da-DK" sz="3600" b="1" dirty="0"/>
              <a:t> og </a:t>
            </a:r>
            <a:r>
              <a:rPr lang="da-DK" sz="3600" b="1" dirty="0" err="1"/>
              <a:t>miásma</a:t>
            </a:r>
            <a:endParaRPr lang="da-DK" sz="3600" b="1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D885F7-99C3-75B5-D261-7685C975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69894"/>
            <a:ext cx="5157787" cy="510244"/>
          </a:xfrm>
        </p:spPr>
        <p:txBody>
          <a:bodyPr anchor="t"/>
          <a:lstStyle/>
          <a:p>
            <a:r>
              <a:rPr lang="da-DK" dirty="0" err="1"/>
              <a:t>Hýbris</a:t>
            </a:r>
            <a:r>
              <a:rPr lang="da-DK" dirty="0"/>
              <a:t> (overtrædelse/forbrydelse)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D34512-1A0E-0766-EE7D-A8322E27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80138"/>
            <a:ext cx="5157787" cy="399825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Når et menneske begår en særlig slem handling, der forbryder sig imod gudernes love og den naturlige orden.</a:t>
            </a:r>
          </a:p>
          <a:p>
            <a:r>
              <a:rPr lang="da-DK" dirty="0"/>
              <a:t>Dette kan ske ved, at mennesket glemmer sin plads (en slags tankeforbrydelse).</a:t>
            </a:r>
          </a:p>
          <a:p>
            <a:r>
              <a:rPr lang="da-DK" dirty="0"/>
              <a:t>Det kan også ske ved, at f.eks. slår familiemedlemmer ihjel eller gør sig skyldig i incest (fysiske forbrydelser).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02E7C09-93B7-8696-6D6B-BEDD5B782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9895"/>
            <a:ext cx="5183188" cy="510244"/>
          </a:xfrm>
        </p:spPr>
        <p:txBody>
          <a:bodyPr anchor="t"/>
          <a:lstStyle/>
          <a:p>
            <a:r>
              <a:rPr lang="da-DK" dirty="0" err="1"/>
              <a:t>Némesis</a:t>
            </a:r>
            <a:r>
              <a:rPr lang="da-DK" dirty="0"/>
              <a:t> (straf/hævn)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26A914E-F078-C8F3-3B88-682C9252A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680138"/>
            <a:ext cx="5183188" cy="1450427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En </a:t>
            </a:r>
            <a:r>
              <a:rPr lang="da-DK" dirty="0" err="1"/>
              <a:t>hýbris</a:t>
            </a:r>
            <a:r>
              <a:rPr lang="da-DK" dirty="0"/>
              <a:t> kræver en passende straf fra guderne – denne straf kaldes </a:t>
            </a:r>
            <a:r>
              <a:rPr lang="da-DK" i="1" dirty="0" err="1"/>
              <a:t>némesis</a:t>
            </a:r>
            <a:r>
              <a:rPr lang="da-DK" dirty="0"/>
              <a:t>.</a:t>
            </a:r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8DF44F9C-9E74-AE92-7522-1EA30C1D2FD8}"/>
              </a:ext>
            </a:extLst>
          </p:cNvPr>
          <p:cNvSpPr txBox="1">
            <a:spLocks/>
          </p:cNvSpPr>
          <p:nvPr/>
        </p:nvSpPr>
        <p:spPr>
          <a:xfrm>
            <a:off x="6169024" y="3996178"/>
            <a:ext cx="5183188" cy="51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Miásma</a:t>
            </a:r>
            <a:r>
              <a:rPr lang="da-DK" dirty="0"/>
              <a:t> (smitte)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8EF9C1B7-FDED-90CC-AC63-FD462FADB8EE}"/>
              </a:ext>
            </a:extLst>
          </p:cNvPr>
          <p:cNvSpPr txBox="1">
            <a:spLocks/>
          </p:cNvSpPr>
          <p:nvPr/>
        </p:nvSpPr>
        <p:spPr>
          <a:xfrm>
            <a:off x="6191251" y="4642345"/>
            <a:ext cx="5183188" cy="1450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En ustraffet </a:t>
            </a:r>
            <a:r>
              <a:rPr lang="da-DK" i="1" dirty="0" err="1"/>
              <a:t>hýbris</a:t>
            </a:r>
            <a:r>
              <a:rPr lang="da-DK" dirty="0"/>
              <a:t> kan brede sig til et helt samfund, som guderne straffer med f.eks. sygdom og misvækst.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F6280FB-2632-0841-825C-9194968C4C34}"/>
              </a:ext>
            </a:extLst>
          </p:cNvPr>
          <p:cNvSpPr txBox="1"/>
          <p:nvPr/>
        </p:nvSpPr>
        <p:spPr>
          <a:xfrm>
            <a:off x="836611" y="852183"/>
            <a:ext cx="10537827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i="1" dirty="0"/>
              <a:t>Så vil jeg fortælle, hvad jeg hørte hos guden dér:</a:t>
            </a:r>
          </a:p>
          <a:p>
            <a:r>
              <a:rPr lang="da-DK" i="1" dirty="0" err="1"/>
              <a:t>Foibos</a:t>
            </a:r>
            <a:r>
              <a:rPr lang="da-DK" i="1" dirty="0"/>
              <a:t>, min herre bød os helt klart at forvise den</a:t>
            </a:r>
          </a:p>
          <a:p>
            <a:r>
              <a:rPr lang="da-DK" i="1" dirty="0"/>
              <a:t>smittekilde, der er opfostret på vores jord, og</a:t>
            </a:r>
          </a:p>
          <a:p>
            <a:r>
              <a:rPr lang="da-DK" i="1" dirty="0"/>
              <a:t>ikke nære den, så smitten ikke kan vaskes væk.	</a:t>
            </a:r>
            <a:r>
              <a:rPr lang="da-DK" dirty="0"/>
              <a:t>Kreon i Sofokles’ </a:t>
            </a:r>
            <a:r>
              <a:rPr lang="da-DK" i="1" dirty="0"/>
              <a:t>Ødipus</a:t>
            </a:r>
            <a:r>
              <a:rPr lang="da-DK" dirty="0"/>
              <a:t> </a:t>
            </a:r>
            <a:r>
              <a:rPr lang="da-DK" dirty="0" err="1"/>
              <a:t>vv</a:t>
            </a:r>
            <a:r>
              <a:rPr lang="da-DK" dirty="0"/>
              <a:t>. 95-99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506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in on 365 plays/days inspiration">
            <a:extLst>
              <a:ext uri="{FF2B5EF4-FFF2-40B4-BE49-F238E27FC236}">
                <a16:creationId xmlns:a16="http://schemas.microsoft.com/office/drawing/2014/main" id="{CD2406F7-CEA4-DBFD-D191-1D63D718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5224"/>
          <a:stretch>
            <a:fillRect/>
          </a:stretch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08EBE9-3C81-F865-2D6F-E6896D19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FFFFFF"/>
                </a:solidFill>
              </a:rPr>
              <a:t>Párodos</a:t>
            </a:r>
            <a:r>
              <a:rPr lang="da-DK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3D6D6D-910C-5D9E-B9AF-C076DE2C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117" y="523961"/>
            <a:ext cx="7725104" cy="58137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900" dirty="0">
                <a:solidFill>
                  <a:srgbClr val="FFFFFF"/>
                </a:solidFill>
              </a:rPr>
              <a:t>GRUPPEARBEJDE:</a:t>
            </a:r>
          </a:p>
          <a:p>
            <a:pPr marL="0" indent="0">
              <a:buNone/>
            </a:pPr>
            <a:r>
              <a:rPr lang="da-DK" sz="1900" dirty="0">
                <a:solidFill>
                  <a:srgbClr val="FFFFFF"/>
                </a:solidFill>
              </a:rPr>
              <a:t>1) Find citater i </a:t>
            </a:r>
            <a:r>
              <a:rPr lang="da-DK" sz="1900" i="1" dirty="0" err="1">
                <a:solidFill>
                  <a:srgbClr val="FFFFFF"/>
                </a:solidFill>
              </a:rPr>
              <a:t>Parodos</a:t>
            </a:r>
            <a:r>
              <a:rPr lang="da-DK" sz="1900" dirty="0">
                <a:solidFill>
                  <a:srgbClr val="FFFFFF"/>
                </a:solidFill>
              </a:rPr>
              <a:t>, der kan underbygge en påstand om, at koret ligesom Ødipus har stor respekt for guderne.</a:t>
            </a:r>
          </a:p>
          <a:p>
            <a:pPr marL="0" indent="0">
              <a:buNone/>
            </a:pPr>
            <a:endParaRPr lang="da-DK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1900" dirty="0">
                <a:solidFill>
                  <a:srgbClr val="FFFFFF"/>
                </a:solidFill>
              </a:rPr>
              <a:t>2) I </a:t>
            </a:r>
            <a:r>
              <a:rPr lang="da-DK" sz="1900" i="1" dirty="0" err="1">
                <a:solidFill>
                  <a:srgbClr val="FFFFFF"/>
                </a:solidFill>
              </a:rPr>
              <a:t>Parodos</a:t>
            </a:r>
            <a:r>
              <a:rPr lang="da-DK" sz="1900" dirty="0">
                <a:solidFill>
                  <a:srgbClr val="FFFFFF"/>
                </a:solidFill>
              </a:rPr>
              <a:t> nævnes følgende guder:</a:t>
            </a: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Apollon, også kaldet </a:t>
            </a:r>
            <a:r>
              <a:rPr lang="da-DK" sz="1900" dirty="0" err="1">
                <a:solidFill>
                  <a:srgbClr val="FFFFFF"/>
                </a:solidFill>
              </a:rPr>
              <a:t>Paian</a:t>
            </a:r>
            <a:r>
              <a:rPr lang="da-DK" sz="1900" dirty="0">
                <a:solidFill>
                  <a:srgbClr val="FFFFFF"/>
                </a:solidFill>
              </a:rPr>
              <a:t> (som også er navnet på en hyldestsang til ham), </a:t>
            </a:r>
            <a:r>
              <a:rPr lang="da-DK" sz="1900" dirty="0" err="1">
                <a:solidFill>
                  <a:srgbClr val="FFFFFF"/>
                </a:solidFill>
              </a:rPr>
              <a:t>Phoibos</a:t>
            </a:r>
            <a:r>
              <a:rPr lang="da-DK" sz="1900" dirty="0">
                <a:solidFill>
                  <a:srgbClr val="FFFFFF"/>
                </a:solidFill>
              </a:rPr>
              <a:t>, </a:t>
            </a:r>
            <a:r>
              <a:rPr lang="da-DK" sz="1900" dirty="0" err="1">
                <a:solidFill>
                  <a:srgbClr val="FFFFFF"/>
                </a:solidFill>
              </a:rPr>
              <a:t>Lykeios</a:t>
            </a:r>
            <a:r>
              <a:rPr lang="da-DK" sz="1900" dirty="0">
                <a:solidFill>
                  <a:srgbClr val="FFFFFF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Artemis</a:t>
            </a: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Ares</a:t>
            </a:r>
          </a:p>
          <a:p>
            <a:pPr>
              <a:buFontTx/>
              <a:buChar char="-"/>
            </a:pPr>
            <a:r>
              <a:rPr lang="da-DK" sz="1900" dirty="0" err="1">
                <a:solidFill>
                  <a:srgbClr val="FFFFFF"/>
                </a:solidFill>
              </a:rPr>
              <a:t>Amfitrite</a:t>
            </a:r>
            <a:endParaRPr lang="da-DK" sz="19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Hades, også kaldet </a:t>
            </a:r>
            <a:r>
              <a:rPr lang="da-DK" sz="1900" dirty="0" err="1">
                <a:solidFill>
                  <a:srgbClr val="FFFFFF"/>
                </a:solidFill>
              </a:rPr>
              <a:t>Ploutos</a:t>
            </a:r>
            <a:r>
              <a:rPr lang="da-DK" sz="1900" dirty="0">
                <a:solidFill>
                  <a:srgbClr val="FFFFFF"/>
                </a:solidFill>
              </a:rPr>
              <a:t> (antydes i v. 176)</a:t>
            </a: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Zeus</a:t>
            </a:r>
          </a:p>
          <a:p>
            <a:pPr>
              <a:buFontTx/>
              <a:buChar char="-"/>
            </a:pPr>
            <a:r>
              <a:rPr lang="da-DK" sz="1900" dirty="0">
                <a:solidFill>
                  <a:srgbClr val="FFFFFF"/>
                </a:solidFill>
              </a:rPr>
              <a:t>Dionysos, også kaldet </a:t>
            </a:r>
            <a:r>
              <a:rPr lang="da-DK" sz="1900" dirty="0" err="1">
                <a:solidFill>
                  <a:srgbClr val="FFFFFF"/>
                </a:solidFill>
              </a:rPr>
              <a:t>Bacchos</a:t>
            </a:r>
            <a:r>
              <a:rPr lang="da-DK" sz="1900" dirty="0">
                <a:solidFill>
                  <a:srgbClr val="FFFFFF"/>
                </a:solidFill>
              </a:rPr>
              <a:t>, der anråbes med ordet ”</a:t>
            </a:r>
            <a:r>
              <a:rPr lang="da-DK" sz="1900" dirty="0" err="1">
                <a:solidFill>
                  <a:srgbClr val="FFFFFF"/>
                </a:solidFill>
              </a:rPr>
              <a:t>Euïos</a:t>
            </a:r>
            <a:r>
              <a:rPr lang="da-DK" sz="1900" dirty="0">
                <a:solidFill>
                  <a:srgbClr val="FFFFFF"/>
                </a:solidFill>
              </a:rPr>
              <a:t>”.</a:t>
            </a:r>
          </a:p>
          <a:p>
            <a:pPr marL="0" indent="0">
              <a:buNone/>
            </a:pPr>
            <a:r>
              <a:rPr lang="da-DK" sz="1900" dirty="0">
                <a:solidFill>
                  <a:srgbClr val="FFFFFF"/>
                </a:solidFill>
              </a:rPr>
              <a:t>Læs om dem ved at google dem. Hvad er de guder for osv. </a:t>
            </a:r>
          </a:p>
        </p:txBody>
      </p:sp>
    </p:spTree>
    <p:extLst>
      <p:ext uri="{BB962C8B-B14F-4D97-AF65-F5344CB8AC3E}">
        <p14:creationId xmlns:p14="http://schemas.microsoft.com/office/powerpoint/2010/main" val="291057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479CAF-6FBE-95FC-654D-3D846F7F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Sofokles’ </a:t>
            </a:r>
            <a:r>
              <a:rPr lang="en-US"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Antígone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en introduktion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61FDE2-4260-DA68-6B32-CDD888D0E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/>
              <a:t>En slags fortsættelse af </a:t>
            </a:r>
            <a:r>
              <a:rPr lang="en-US" sz="2000" i="1"/>
              <a:t>Ødipus</a:t>
            </a:r>
            <a:r>
              <a:rPr lang="en-US" sz="2000"/>
              <a:t>, men den er skrevet før.</a:t>
            </a:r>
          </a:p>
          <a:p>
            <a:pPr marL="0"/>
            <a:r>
              <a:rPr lang="en-US" sz="2000"/>
              <a:t>Stykket omhandler Ødipus’ børn med fokus på Antígone, som er hans ældste datter.</a:t>
            </a:r>
          </a:p>
          <a:p>
            <a:pPr marL="0"/>
            <a:r>
              <a:rPr lang="en-US" sz="2000"/>
              <a:t>Stykkets tematik er dels den indre konflikt, der opstår, når en lov kommer i konflikt med menneskets samvittighed. Derudover handler den om magt og hvilke problemer der opstår, når man gør brug af den.</a:t>
            </a:r>
          </a:p>
          <a:p>
            <a:pPr marL="0"/>
            <a:endParaRPr lang="en-US" sz="200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hat is Antigone about? | The Rational Colonel">
            <a:extLst>
              <a:ext uri="{FF2B5EF4-FFF2-40B4-BE49-F238E27FC236}">
                <a16:creationId xmlns:a16="http://schemas.microsoft.com/office/drawing/2014/main" id="{B8F861AB-2CED-5510-1558-0066F5FD30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955" y="909081"/>
            <a:ext cx="3892553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8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949</Words>
  <Application>Microsoft Macintosh PowerPoint</Application>
  <PresentationFormat>Widescreen</PresentationFormat>
  <Paragraphs>77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Office-tema</vt:lpstr>
      <vt:lpstr>Sofokles’ Ødipus</vt:lpstr>
      <vt:lpstr>Dionysos-festen i Athen (”De store dionysier”)</vt:lpstr>
      <vt:lpstr>Det græske teater</vt:lpstr>
      <vt:lpstr>Tragediernes opbygning</vt:lpstr>
      <vt:lpstr>Tragediens karakterer</vt:lpstr>
      <vt:lpstr>Prólogos - resten</vt:lpstr>
      <vt:lpstr>Tre begreber – Hýbris, némesis og miásma</vt:lpstr>
      <vt:lpstr>Párodos:</vt:lpstr>
      <vt:lpstr>Sofokles’ Antígone – en introduktion</vt:lpstr>
      <vt:lpstr>SPOILER-ALERT</vt:lpstr>
      <vt:lpstr>Antígone - handlingen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5</cp:revision>
  <dcterms:created xsi:type="dcterms:W3CDTF">2025-11-02T08:39:20Z</dcterms:created>
  <dcterms:modified xsi:type="dcterms:W3CDTF">2025-11-10T09:50:31Z</dcterms:modified>
</cp:coreProperties>
</file>