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6" r:id="rId2"/>
    <p:sldId id="268" r:id="rId3"/>
    <p:sldId id="267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1"/>
  </p:normalViewPr>
  <p:slideViewPr>
    <p:cSldViewPr snapToGrid="0">
      <p:cViewPr varScale="1">
        <p:scale>
          <a:sx n="112" d="100"/>
          <a:sy n="112" d="100"/>
        </p:scale>
        <p:origin x="2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52B35-EEEC-7D45-AD82-992D3E1935E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DBD3C-DC0F-B24D-B867-EAABF79D97B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50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323CF-F9FA-6742-A52D-4A99CF12100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911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EF295-1E55-D0E3-EC1D-0F9145735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ECC12DE-F8B1-3A2A-1D16-73DEF8119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DA96C7-4A4A-3BF2-AF0D-5685DAB2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64AEAB-3E01-53BB-79B6-E8F60C73F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2ECEB1-B4A0-88C8-D493-76D3C90CE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532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061D16-EF45-33BA-0E44-C28445F1A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B5CCE38-C202-37D6-85DD-19FE28CA0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48BB383-4863-CE01-C973-58203F7D4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20DA1F-9A9B-AFF5-8C04-8DE03CA4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FB216E-86C6-7675-85F2-1EB25E191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713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C8E79F4-9B28-282C-43CD-23D0A376C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028BC0B-B0EC-31F8-2952-A2B9753F5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CA8CD4-C16C-C7DE-0072-23ED3FD7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A5DC64-2CE0-ECF2-013E-66CD6422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E38559-EFBC-0B6B-7FF3-A64C68D2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494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5B5C3-CCBB-5E24-A2CA-DDC77DE4A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FC076A-8D28-6654-E9FC-48CC9B4A4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66F419-6FE3-C328-F86C-632EA81F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A07688-5876-A55D-DBC3-BF31B2441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4F1243F-777E-BBBD-57CF-474824336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307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1B9AA3-E012-6E0E-1D3F-09E863EF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3A1C4DE-8273-039D-AFC0-3004168F0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29E93C2-BD17-C57E-A83D-EAF0108CB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D5DA060-8DE8-813D-2DB6-3E60AA661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B38A73-24A8-CC9C-CBC7-97603E961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17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3477F6-FECE-5F2D-ECB6-A5AF2688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C1F7F3-9DFD-95A6-8BB5-27209BD85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343B7FB-7C27-0CDF-2F4A-89599A7AE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DE3C8F-2883-C2AE-8752-8F9EE065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1874A6B-FFEC-560E-4FC5-C23F7561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3817A0-AD37-1D30-08C3-534C40EF0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036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100D0-95BC-5CD3-9C6A-9C26E201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FB9DC37-63C3-E0F0-FBD6-8F356778C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E2A534A-F579-7EBA-E886-5F621332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CBF911-4626-95C1-94BD-E10BD28B64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CFDEF7D-484F-E6C6-D1ED-3B9C6DD15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27DB29D-E372-886D-A687-D86721C9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3D5870-426F-CFE3-6D92-02F89E660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80C3F5-7067-A6A9-7738-41F5A0A9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8767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F3A2A-A7B5-7505-80E3-A1C0760F2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DE5053E-A7B6-8142-BF31-31F95A5B6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DB2B64E-FDD6-4EA5-4291-AE1E2FD8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88F4CA3-1EB6-203D-C060-4B3E307A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76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786EA9E-E4E7-EB43-E893-BCA78B575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F5A5F26-409C-005A-9444-9E329D16C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67DC581-3B45-D3CC-ED46-A89E1CB6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729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B7223-5702-0B14-CA7C-377EF18F6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BA1A59-2AB1-D540-01F7-9DCB0BB12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63FB26F-0492-9544-1748-B362D100A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0B4CEF6-DB46-A6C8-B3BA-CB1CF6DEB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4E8813-12A8-42DC-965F-541C8640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5ED94FE-910B-FE2D-FB1C-F7D5240EC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28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C31C7-B2A9-5447-C4B8-52366C300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11FD5C9-FC7C-D005-F00C-A46C1CEEC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A036833-4483-700A-8C91-3E7EFC576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F419EC-FD81-56F2-24D6-206DE0ADC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2D33E09-DF1E-31A3-12DB-D0700553E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345CD16-8AF7-6FAF-3427-59FC20D1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962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0254419-8A83-A91B-320B-31D456584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55824A-9B75-F30C-6E29-05D9BC676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4F4D58-E69D-C1FE-48AD-771CC5277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57AB7A-9FF5-834E-82A3-56D03CAC026A}" type="datetimeFigureOut">
              <a:rPr lang="da-DK" smtClean="0"/>
              <a:t>10.11.2025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4906D8-FF3E-5576-D770-4616CC427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6808BB-58D0-DAD3-2583-068304DAC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58819-0D36-5F40-A291-A89B6FC075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060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79CAF-6FBE-95FC-654D-3D846F7FA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Sofokles’ </a:t>
            </a:r>
            <a:r>
              <a:rPr lang="en-US" sz="40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Antígone</a:t>
            </a:r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en introduktion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61FDE2-4260-DA68-6B32-CDD888D0E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4923" y="2405894"/>
            <a:ext cx="5315189" cy="35350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/>
            <a:r>
              <a:rPr lang="en-US" sz="2000" dirty="0"/>
              <a:t>En slags </a:t>
            </a:r>
            <a:r>
              <a:rPr lang="en-US" sz="2000" dirty="0" err="1"/>
              <a:t>fortsættelse</a:t>
            </a:r>
            <a:r>
              <a:rPr lang="en-US" sz="2000" dirty="0"/>
              <a:t> </a:t>
            </a:r>
            <a:r>
              <a:rPr lang="en-US" sz="2000" dirty="0" err="1"/>
              <a:t>af</a:t>
            </a:r>
            <a:r>
              <a:rPr lang="en-US" sz="2000" dirty="0"/>
              <a:t> </a:t>
            </a:r>
            <a:r>
              <a:rPr lang="en-US" sz="2000" i="1" dirty="0" err="1"/>
              <a:t>Ødipus</a:t>
            </a:r>
            <a:r>
              <a:rPr lang="en-US" sz="2000" dirty="0"/>
              <a:t>, men den er </a:t>
            </a:r>
            <a:r>
              <a:rPr lang="en-US" sz="2000" dirty="0" err="1"/>
              <a:t>skrevet</a:t>
            </a:r>
            <a:r>
              <a:rPr lang="en-US" sz="2000" dirty="0"/>
              <a:t> </a:t>
            </a:r>
            <a:r>
              <a:rPr lang="en-US" sz="2000" dirty="0" err="1"/>
              <a:t>før</a:t>
            </a:r>
            <a:r>
              <a:rPr lang="en-US" sz="2000" dirty="0"/>
              <a:t>.</a:t>
            </a:r>
          </a:p>
          <a:p>
            <a:pPr marL="0"/>
            <a:r>
              <a:rPr lang="en-US" sz="2000" dirty="0" err="1"/>
              <a:t>Stykket</a:t>
            </a:r>
            <a:r>
              <a:rPr lang="en-US" sz="2000" dirty="0"/>
              <a:t> </a:t>
            </a:r>
            <a:r>
              <a:rPr lang="en-US" sz="2000" dirty="0" err="1"/>
              <a:t>omhandler</a:t>
            </a:r>
            <a:r>
              <a:rPr lang="en-US" sz="2000" dirty="0"/>
              <a:t> </a:t>
            </a:r>
            <a:r>
              <a:rPr lang="en-US" sz="2000" dirty="0" err="1"/>
              <a:t>Ødipus</a:t>
            </a:r>
            <a:r>
              <a:rPr lang="en-US" sz="2000" dirty="0"/>
              <a:t>’ </a:t>
            </a:r>
            <a:r>
              <a:rPr lang="en-US" sz="2000" dirty="0" err="1"/>
              <a:t>børn</a:t>
            </a:r>
            <a:r>
              <a:rPr lang="en-US" sz="2000" dirty="0"/>
              <a:t> med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Antígone</a:t>
            </a:r>
            <a:r>
              <a:rPr lang="en-US" sz="2000" dirty="0"/>
              <a:t>, </a:t>
            </a:r>
            <a:r>
              <a:rPr lang="en-US" sz="2000" dirty="0" err="1"/>
              <a:t>som</a:t>
            </a:r>
            <a:r>
              <a:rPr lang="en-US" sz="2000" dirty="0"/>
              <a:t> er </a:t>
            </a:r>
            <a:r>
              <a:rPr lang="en-US" sz="2000" dirty="0" err="1"/>
              <a:t>hans</a:t>
            </a:r>
            <a:r>
              <a:rPr lang="en-US" sz="2000" dirty="0"/>
              <a:t> </a:t>
            </a:r>
            <a:r>
              <a:rPr lang="en-US" sz="2000" dirty="0" err="1"/>
              <a:t>ældste</a:t>
            </a:r>
            <a:r>
              <a:rPr lang="en-US" sz="2000" dirty="0"/>
              <a:t> </a:t>
            </a:r>
            <a:r>
              <a:rPr lang="en-US" sz="2000" dirty="0" err="1"/>
              <a:t>datter</a:t>
            </a:r>
            <a:r>
              <a:rPr lang="en-US" sz="2000" dirty="0"/>
              <a:t>.</a:t>
            </a:r>
          </a:p>
          <a:p>
            <a:pPr marL="0"/>
            <a:r>
              <a:rPr lang="en-US" sz="2000" dirty="0" err="1"/>
              <a:t>Stykkets</a:t>
            </a:r>
            <a:r>
              <a:rPr lang="en-US" sz="2000" dirty="0"/>
              <a:t> </a:t>
            </a:r>
            <a:r>
              <a:rPr lang="en-US" sz="2000" dirty="0" err="1"/>
              <a:t>tematik</a:t>
            </a:r>
            <a:r>
              <a:rPr lang="en-US" sz="2000" dirty="0"/>
              <a:t> er dels den </a:t>
            </a:r>
            <a:r>
              <a:rPr lang="en-US" sz="2000" dirty="0" err="1"/>
              <a:t>indre</a:t>
            </a:r>
            <a:r>
              <a:rPr lang="en-US" sz="2000" dirty="0"/>
              <a:t> </a:t>
            </a:r>
            <a:r>
              <a:rPr lang="en-US" sz="2000" dirty="0" err="1"/>
              <a:t>konflikt</a:t>
            </a:r>
            <a:r>
              <a:rPr lang="en-US" sz="2000" dirty="0"/>
              <a:t>, der </a:t>
            </a:r>
            <a:r>
              <a:rPr lang="en-US" sz="2000" dirty="0" err="1"/>
              <a:t>opstår</a:t>
            </a:r>
            <a:r>
              <a:rPr lang="en-US" sz="2000" dirty="0"/>
              <a:t>, </a:t>
            </a:r>
            <a:r>
              <a:rPr lang="en-US" sz="2000" dirty="0" err="1"/>
              <a:t>når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lov</a:t>
            </a:r>
            <a:r>
              <a:rPr lang="en-US" sz="2000" dirty="0"/>
              <a:t> </a:t>
            </a:r>
            <a:r>
              <a:rPr lang="en-US" sz="2000" dirty="0" err="1"/>
              <a:t>kommer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konflikt</a:t>
            </a:r>
            <a:r>
              <a:rPr lang="en-US" sz="2000" dirty="0"/>
              <a:t> med </a:t>
            </a:r>
            <a:r>
              <a:rPr lang="en-US" sz="2000" dirty="0" err="1"/>
              <a:t>menneskets</a:t>
            </a:r>
            <a:r>
              <a:rPr lang="en-US" sz="2000" dirty="0"/>
              <a:t> </a:t>
            </a:r>
            <a:r>
              <a:rPr lang="en-US" sz="2000" dirty="0" err="1"/>
              <a:t>samvittighed</a:t>
            </a:r>
            <a:r>
              <a:rPr lang="en-US" sz="2000" dirty="0"/>
              <a:t>. </a:t>
            </a:r>
            <a:r>
              <a:rPr lang="en-US" sz="2000" dirty="0" err="1"/>
              <a:t>Derudover</a:t>
            </a:r>
            <a:r>
              <a:rPr lang="en-US" sz="2000" dirty="0"/>
              <a:t> handler den om </a:t>
            </a:r>
            <a:r>
              <a:rPr lang="en-US" sz="2000" dirty="0" err="1"/>
              <a:t>magt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hvilke</a:t>
            </a:r>
            <a:r>
              <a:rPr lang="en-US" sz="2000" dirty="0"/>
              <a:t> </a:t>
            </a:r>
            <a:r>
              <a:rPr lang="en-US" sz="2000" dirty="0" err="1"/>
              <a:t>problemer</a:t>
            </a:r>
            <a:r>
              <a:rPr lang="en-US" sz="2000" dirty="0"/>
              <a:t> der </a:t>
            </a:r>
            <a:r>
              <a:rPr lang="en-US" sz="2000" dirty="0" err="1"/>
              <a:t>opstår</a:t>
            </a:r>
            <a:r>
              <a:rPr lang="en-US" sz="2000" dirty="0"/>
              <a:t>, </a:t>
            </a:r>
            <a:r>
              <a:rPr lang="en-US" sz="2000" dirty="0" err="1"/>
              <a:t>når</a:t>
            </a:r>
            <a:r>
              <a:rPr lang="en-US" sz="2000" dirty="0"/>
              <a:t> man </a:t>
            </a:r>
            <a:r>
              <a:rPr lang="en-US" sz="2000" dirty="0" err="1"/>
              <a:t>gør</a:t>
            </a:r>
            <a:r>
              <a:rPr lang="en-US" sz="2000" dirty="0"/>
              <a:t> </a:t>
            </a:r>
            <a:r>
              <a:rPr lang="en-US" sz="2000" dirty="0" err="1"/>
              <a:t>brug</a:t>
            </a:r>
            <a:r>
              <a:rPr lang="en-US" sz="2000" dirty="0"/>
              <a:t> </a:t>
            </a:r>
            <a:r>
              <a:rPr lang="en-US" sz="2000" dirty="0" err="1"/>
              <a:t>af</a:t>
            </a:r>
            <a:r>
              <a:rPr lang="en-US" sz="2000" dirty="0"/>
              <a:t> den.</a:t>
            </a:r>
          </a:p>
          <a:p>
            <a:pPr marL="0"/>
            <a:endParaRPr lang="en-US" sz="2000" dirty="0"/>
          </a:p>
        </p:txBody>
      </p:sp>
      <p:pic>
        <p:nvPicPr>
          <p:cNvPr id="1026" name="Picture 2" descr="What is Antigone about? | The Rational Colonel">
            <a:extLst>
              <a:ext uri="{FF2B5EF4-FFF2-40B4-BE49-F238E27FC236}">
                <a16:creationId xmlns:a16="http://schemas.microsoft.com/office/drawing/2014/main" id="{B8F861AB-2CED-5510-1558-0066F5FD302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4955" y="909081"/>
            <a:ext cx="3892553" cy="507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88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DE1DF-4BC3-3719-49F3-25984024E8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SPOILER-ALERT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F8B2B07-D226-885A-4FCD-18B0A6754E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Læs ikke næste slide, hvis du ikke vil kende handlingen i stykket før i morgen!</a:t>
            </a:r>
          </a:p>
        </p:txBody>
      </p:sp>
    </p:spTree>
    <p:extLst>
      <p:ext uri="{BB962C8B-B14F-4D97-AF65-F5344CB8AC3E}">
        <p14:creationId xmlns:p14="http://schemas.microsoft.com/office/powerpoint/2010/main" val="116815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ED8EF-2513-6676-3F6B-FC78A8F1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Antígone</a:t>
            </a:r>
            <a:r>
              <a:rPr lang="da-DK" dirty="0"/>
              <a:t> - handlingen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8C846D-E6D1-608B-44EE-EAFC50DF46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a-DK" dirty="0"/>
              <a:t>Forhistorien:</a:t>
            </a:r>
          </a:p>
          <a:p>
            <a:pPr marL="0" indent="0">
              <a:buNone/>
            </a:pPr>
            <a:r>
              <a:rPr lang="da-DK" dirty="0"/>
              <a:t>Efter Ødipus eksil arver hans to sønner </a:t>
            </a:r>
            <a:r>
              <a:rPr lang="da-DK" dirty="0" err="1"/>
              <a:t>Etéokles</a:t>
            </a:r>
            <a:r>
              <a:rPr lang="da-DK" dirty="0"/>
              <a:t> og Polyneikes kongemagten. Da de er tvillinger strides de om magten og </a:t>
            </a:r>
            <a:r>
              <a:rPr lang="da-DK" dirty="0" err="1"/>
              <a:t>Etéokles</a:t>
            </a:r>
            <a:r>
              <a:rPr lang="da-DK" dirty="0"/>
              <a:t> forviser Polyneikes. Polyneikes vender tilbage med en hær og belejrer Theben. Under kampene slår de to brødre hinanden ihjel.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27AFD19-3931-782C-C2FD-06574FEC8D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a-DK" dirty="0"/>
              <a:t>Stykket:</a:t>
            </a:r>
          </a:p>
          <a:p>
            <a:pPr marL="0" indent="0">
              <a:buNone/>
            </a:pPr>
            <a:r>
              <a:rPr lang="da-DK" dirty="0"/>
              <a:t>Kreon, Ødipus’ svoger/onkel, er nu konge i Theben og har besluttet, at </a:t>
            </a:r>
            <a:r>
              <a:rPr lang="da-DK" dirty="0" err="1"/>
              <a:t>Etéokles</a:t>
            </a:r>
            <a:r>
              <a:rPr lang="da-DK" dirty="0"/>
              <a:t> skal begraves med hæder, mens Polyneikes ikke må begraves, fordi han er en forræder. </a:t>
            </a:r>
            <a:r>
              <a:rPr lang="da-DK" dirty="0" err="1"/>
              <a:t>Antígone</a:t>
            </a:r>
            <a:r>
              <a:rPr lang="da-DK" dirty="0"/>
              <a:t>, Ødipus’ datter, begraver sin bror stik mod sin onkels ønske. Han bliver rasende og dømmer </a:t>
            </a:r>
            <a:r>
              <a:rPr lang="da-DK" dirty="0" err="1"/>
              <a:t>Antigone</a:t>
            </a:r>
            <a:r>
              <a:rPr lang="da-DK" dirty="0"/>
              <a:t> til at blive levende begravet. </a:t>
            </a:r>
            <a:r>
              <a:rPr lang="da-DK" dirty="0" err="1"/>
              <a:t>Haimon</a:t>
            </a:r>
            <a:r>
              <a:rPr lang="da-DK" dirty="0"/>
              <a:t>, Kreons søn, er forlovet med </a:t>
            </a:r>
            <a:r>
              <a:rPr lang="da-DK" dirty="0" err="1"/>
              <a:t>Antigone</a:t>
            </a:r>
            <a:r>
              <a:rPr lang="da-DK" dirty="0"/>
              <a:t> og beder for hendes liv, men uden held. Seeren </a:t>
            </a:r>
            <a:r>
              <a:rPr lang="da-DK" dirty="0" err="1"/>
              <a:t>Teirésias</a:t>
            </a:r>
            <a:r>
              <a:rPr lang="da-DK" dirty="0"/>
              <a:t> får til sidst overbevist Kreon om, at han har taget fejl, men det er for sent; </a:t>
            </a:r>
            <a:r>
              <a:rPr lang="da-DK" dirty="0" err="1"/>
              <a:t>Antigone</a:t>
            </a:r>
            <a:r>
              <a:rPr lang="da-DK" dirty="0"/>
              <a:t> har hængt sig i sit fængsel og </a:t>
            </a:r>
            <a:r>
              <a:rPr lang="da-DK" dirty="0" err="1"/>
              <a:t>Haimon</a:t>
            </a:r>
            <a:r>
              <a:rPr lang="da-DK" dirty="0"/>
              <a:t> har taget sit eget liv i fortvivlelse, hvorefter hans mor, Kreons kone også begår selvmord. Kreon har nu intet tilbage.</a:t>
            </a:r>
          </a:p>
        </p:txBody>
      </p:sp>
      <p:pic>
        <p:nvPicPr>
          <p:cNvPr id="2050" name="Picture 2" descr="Antigone fra &quot;Antigone&quot; af Sofokles | Kunstryk">
            <a:extLst>
              <a:ext uri="{FF2B5EF4-FFF2-40B4-BE49-F238E27FC236}">
                <a16:creationId xmlns:a16="http://schemas.microsoft.com/office/drawing/2014/main" id="{9D9EEB33-6AF5-848C-B67E-EF41840EB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48614"/>
            <a:ext cx="4869798" cy="320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912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Macintosh PowerPoint</Application>
  <PresentationFormat>Widescreen</PresentationFormat>
  <Paragraphs>12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Sofokles’ Antígone – en introduktion</vt:lpstr>
      <vt:lpstr>SPOILER-ALERT</vt:lpstr>
      <vt:lpstr>Antígone - handlingen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Esben Harboe Odgaard EHO</dc:creator>
  <cp:lastModifiedBy>Esben Harboe Odgaard EHO</cp:lastModifiedBy>
  <cp:revision>1</cp:revision>
  <dcterms:created xsi:type="dcterms:W3CDTF">2025-11-10T10:59:34Z</dcterms:created>
  <dcterms:modified xsi:type="dcterms:W3CDTF">2025-11-10T11:00:08Z</dcterms:modified>
</cp:coreProperties>
</file>