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63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4681"/>
  </p:normalViewPr>
  <p:slideViewPr>
    <p:cSldViewPr snapToGrid="0">
      <p:cViewPr varScale="1">
        <p:scale>
          <a:sx n="108" d="100"/>
          <a:sy n="108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D4E8-4F82-3E4A-9F8A-4D65DEBCD27E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23D5E-7DBB-D147-85E5-BDF514300E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36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74C88-DCA0-D9A6-3D66-0EBB92A8F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6D3A14-A6D4-3B54-C8A0-6EC53B177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EDB739-D52D-91B4-DB62-8C99E48F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485704-914C-01DC-A637-CF6F4A34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EC9F4F-45C8-6910-CF91-45BD8518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2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5D587-9374-DD09-682C-73EFE251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683F1D1-11CA-A662-1562-CCC40CB6E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F9D2E8-4B88-4387-95E3-B5329E51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7CA3C7-E564-2E41-737B-36D91955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8C9479-C561-5D92-F9CE-97A16B71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73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6454B73-E1E4-D28B-5D52-3A3FB11AE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76BA174-6857-CCE9-61AB-CD18C60EB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62B32B-397D-CF87-05FC-76BBC69A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935578-55F7-C68F-7BBF-8B2155F3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601538-811E-D29F-3D43-53E72913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85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BDC51-07E1-07C0-E844-285F3981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1B363C-8F7F-C033-D50C-D59BD369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EBD77D-9473-05AC-7F0A-A8962BD5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13DD48-7674-7270-F50E-7A466C0E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8F53B6-85DA-4889-896F-5903878F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02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BB060-DEBF-48E4-94FA-17926059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A30BBB-BFE4-63FC-74B3-4E46369C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F4A0AC-0165-AB23-5324-2D03268B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576171-D06E-0772-DCD7-7464CDFA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B0F22C-7250-2863-777F-4641EB03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355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3053D-F7BC-AFD9-8953-D6587A63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682D6F-1BEF-D7D5-8D0A-375CB873F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462425-DFCA-BB4C-3188-DAD92825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19B89C-5839-BDFF-E033-4457C5A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24B080-1CFC-7A66-D788-7FF73CC7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617095-9D2C-AFF7-CCB8-47B56BD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21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A766A-CCEF-B79C-5D83-9AD325D3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4589F8-CFEF-512C-7532-23B9F28C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4A7C31-28D3-051D-23BF-7A271819D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D5F8AEB-409E-BA3C-5164-CD4A29295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30AAF1-EE81-D107-5119-48AA39A6D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285405-029A-3B25-CE6D-34610E16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2A5CD2D-93FC-8B24-0FAF-44A0ECC7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711B3F2-A75D-75B5-0D23-6DED5F2D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8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1DF34-FDC9-B726-28AF-CB18D337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DF004A-BA70-04A2-29BF-0AF64319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D1AEEA-BEFF-8B17-3635-24A4C4B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499B58-D9AD-1971-F786-AC5BF992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55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256C-7650-59EB-0737-1C0990D1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10F26B7-E20B-E9FF-3E73-484061B3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8E2B4D-1F28-4B83-BEE5-6F6532DE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2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07D99-CBD2-7D41-87CF-22370008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2444CE-AB05-BB83-DC67-DB4E7B62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5C4280-7B66-5730-11EF-A83A87DB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94126D0-69C6-6B4F-DAE2-1FF952DA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F614AD-2BAB-6E7A-9E0D-8B07789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B9581D-B240-6F12-1170-B20C148D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5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F2A79-B15B-E85C-1DCF-82C5E2E4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9DD3A65-82FB-22E1-AFF8-B97E659A7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470C78-EE3B-3AD7-7E95-3769A5AE2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55D540-7ACB-B5E5-FC02-4AFD009C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BEA692-1C47-D840-3143-9414D008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CD228C-8FDE-87BB-3CFE-BA3FEDFF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9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1E4E748-345C-6C49-6EE4-3C86D6CD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FD022A-2086-0E12-2CD5-C7A43729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0C2841-30E2-D229-901D-E473C9AD4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2997B-214F-3C4E-B1C8-426849CFC36A}" type="datetimeFigureOut">
              <a:rPr lang="da-DK" smtClean="0"/>
              <a:t>14.11.2025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0A279A-E7F1-EEC6-5F03-F2BA073D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BC0242-6E99-E379-5455-529CD4A5D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FE554-7326-CD4D-9616-71C75C8E19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0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edipus Rex… In A Nutshell | Aditi's IB Theatre Blog.">
            <a:extLst>
              <a:ext uri="{FF2B5EF4-FFF2-40B4-BE49-F238E27FC236}">
                <a16:creationId xmlns:a16="http://schemas.microsoft.com/office/drawing/2014/main" id="{C3DF416B-932B-26FF-78EF-2DB250AD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 b="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8C7C82-065A-E6DA-DB82-C1B8C020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Sofokles’ Ødipus</a:t>
            </a:r>
            <a:br>
              <a:rPr lang="da-DK" sz="6600" dirty="0">
                <a:solidFill>
                  <a:schemeClr val="bg1"/>
                </a:solidFill>
              </a:rPr>
            </a:br>
            <a:r>
              <a:rPr lang="da-DK" sz="6600" dirty="0">
                <a:solidFill>
                  <a:schemeClr val="bg1"/>
                </a:solidFill>
              </a:rPr>
              <a:t>1. episode, </a:t>
            </a:r>
            <a:r>
              <a:rPr lang="da-DK" sz="6600" dirty="0" err="1">
                <a:solidFill>
                  <a:schemeClr val="bg1"/>
                </a:solidFill>
              </a:rPr>
              <a:t>vv</a:t>
            </a:r>
            <a:r>
              <a:rPr lang="da-DK" sz="6600" dirty="0">
                <a:solidFill>
                  <a:schemeClr val="bg1"/>
                </a:solidFill>
              </a:rPr>
              <a:t>. 216-462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4ED8B6-C6B5-A09C-30CF-2B67E9F7A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Nyt begreb: Tragisk ironi</a:t>
            </a:r>
          </a:p>
          <a:p>
            <a:r>
              <a:rPr lang="da-DK" dirty="0">
                <a:solidFill>
                  <a:schemeClr val="bg1"/>
                </a:solidFill>
              </a:rPr>
              <a:t>Ødipus’ monolog, </a:t>
            </a:r>
            <a:r>
              <a:rPr lang="da-DK" dirty="0" err="1">
                <a:solidFill>
                  <a:schemeClr val="bg1"/>
                </a:solidFill>
              </a:rPr>
              <a:t>vv</a:t>
            </a:r>
            <a:r>
              <a:rPr lang="da-DK" dirty="0">
                <a:solidFill>
                  <a:schemeClr val="bg1"/>
                </a:solidFill>
              </a:rPr>
              <a:t>. 216-275</a:t>
            </a:r>
          </a:p>
          <a:p>
            <a:r>
              <a:rPr lang="da-DK" dirty="0">
                <a:solidFill>
                  <a:schemeClr val="bg1"/>
                </a:solidFill>
              </a:rPr>
              <a:t>Ødipus og </a:t>
            </a:r>
            <a:r>
              <a:rPr lang="da-DK" dirty="0" err="1">
                <a:solidFill>
                  <a:schemeClr val="bg1"/>
                </a:solidFill>
              </a:rPr>
              <a:t>Teiresias</a:t>
            </a:r>
            <a:r>
              <a:rPr lang="da-DK" dirty="0">
                <a:solidFill>
                  <a:schemeClr val="bg1"/>
                </a:solidFill>
              </a:rPr>
              <a:t>’ dialog </a:t>
            </a:r>
            <a:r>
              <a:rPr lang="da-DK" dirty="0" err="1">
                <a:solidFill>
                  <a:schemeClr val="bg1"/>
                </a:solidFill>
              </a:rPr>
              <a:t>vv</a:t>
            </a:r>
            <a:r>
              <a:rPr lang="da-DK" dirty="0">
                <a:solidFill>
                  <a:schemeClr val="bg1"/>
                </a:solidFill>
              </a:rPr>
              <a:t>. 276-462 (og endnu et begreb)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0824F-65CA-C31F-E9B9-327A04F9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855"/>
          </a:xfrm>
        </p:spPr>
        <p:txBody>
          <a:bodyPr anchor="t">
            <a:normAutofit/>
          </a:bodyPr>
          <a:lstStyle/>
          <a:p>
            <a:r>
              <a:rPr lang="da-DK" sz="3200" dirty="0"/>
              <a:t>Nyt begreb: Tragisk ironi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532025-DA2C-5813-C072-BEF3964D4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82980"/>
            <a:ext cx="5181600" cy="1227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Tragisk ironi opstår, når vi læsere ved mere end én af karaktererne. Tit siger karakteren replikker, der eksplicit gør os opmærksomme på, at vi ved mere end de gør.</a:t>
            </a:r>
          </a:p>
        </p:txBody>
      </p:sp>
      <p:pic>
        <p:nvPicPr>
          <p:cNvPr id="2050" name="Picture 2" descr="6 Elements of Literature Irony Flashcards | Quizlet">
            <a:extLst>
              <a:ext uri="{FF2B5EF4-FFF2-40B4-BE49-F238E27FC236}">
                <a16:creationId xmlns:a16="http://schemas.microsoft.com/office/drawing/2014/main" id="{BE8B039A-302A-6CE1-CE3F-AC02764C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65125"/>
            <a:ext cx="5105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D3FB16B-6017-0EB8-551B-41115F1C7048}"/>
              </a:ext>
            </a:extLst>
          </p:cNvPr>
          <p:cNvSpPr txBox="1"/>
          <p:nvPr/>
        </p:nvSpPr>
        <p:spPr>
          <a:xfrm>
            <a:off x="838200" y="2258796"/>
            <a:ext cx="5181600" cy="1754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OPGAVER:</a:t>
            </a:r>
          </a:p>
          <a:p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Hvilken besked har Ødipus til folket i sin monolog, </a:t>
            </a:r>
            <a:r>
              <a:rPr lang="da-DK" dirty="0" err="1"/>
              <a:t>vv</a:t>
            </a:r>
            <a:r>
              <a:rPr lang="da-DK" dirty="0"/>
              <a:t>. 216-275? (redegørende)</a:t>
            </a:r>
          </a:p>
          <a:p>
            <a:pPr marL="342900" indent="-342900">
              <a:buAutoNum type="arabicParenR"/>
            </a:pPr>
            <a:r>
              <a:rPr lang="da-DK" dirty="0"/>
              <a:t>Find eksempler på brug af tragisk ironi i </a:t>
            </a:r>
            <a:r>
              <a:rPr lang="da-DK" dirty="0" err="1"/>
              <a:t>vv</a:t>
            </a:r>
            <a:r>
              <a:rPr lang="da-DK" dirty="0"/>
              <a:t>. 216-275 (analyserende/fortolkende)</a:t>
            </a:r>
          </a:p>
        </p:txBody>
      </p:sp>
      <p:pic>
        <p:nvPicPr>
          <p:cNvPr id="2054" name="Picture 6" descr="Scavenger hunt - #736 by seenSeal - Chit-Chat / Rumor Mill - VEX Forum">
            <a:extLst>
              <a:ext uri="{FF2B5EF4-FFF2-40B4-BE49-F238E27FC236}">
                <a16:creationId xmlns:a16="http://schemas.microsoft.com/office/drawing/2014/main" id="{9FB63969-0999-5CCD-C1F0-6E8E134C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15180"/>
            <a:ext cx="5219273" cy="22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CACE0-B4A7-6B7E-5C42-D9161458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Ødipus og Teiresias’ dialog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AFF314-2937-56AD-6AB9-5F12018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GRUPPEARBEJDE:</a:t>
            </a:r>
          </a:p>
          <a:p>
            <a:pPr marL="457200" indent="-457200">
              <a:buAutoNum type="arabicParenR"/>
            </a:pPr>
            <a:r>
              <a:rPr lang="da-DK" sz="2000" dirty="0"/>
              <a:t>Hvordan reagerer </a:t>
            </a:r>
            <a:r>
              <a:rPr lang="da-DK" sz="2000" dirty="0" err="1"/>
              <a:t>Teiresias</a:t>
            </a:r>
            <a:r>
              <a:rPr lang="da-DK" sz="2000" dirty="0"/>
              <a:t>, da han ser Ødipus?</a:t>
            </a:r>
          </a:p>
          <a:p>
            <a:pPr marL="457200" indent="-457200">
              <a:buAutoNum type="arabicParenR"/>
            </a:pPr>
            <a:r>
              <a:rPr lang="da-DK" sz="2000" dirty="0"/>
              <a:t>Hvad mistænker Ødipus Kreon og </a:t>
            </a:r>
            <a:r>
              <a:rPr lang="da-DK" sz="2000" dirty="0" err="1"/>
              <a:t>Teiresias</a:t>
            </a:r>
            <a:r>
              <a:rPr lang="da-DK" sz="2000" dirty="0"/>
              <a:t> for?</a:t>
            </a:r>
          </a:p>
          <a:p>
            <a:pPr marL="457200" indent="-457200">
              <a:buAutoNum type="arabicParenR"/>
            </a:pPr>
            <a:r>
              <a:rPr lang="da-DK" sz="2000" dirty="0"/>
              <a:t>Find eksempler i teksten, der viser, at </a:t>
            </a:r>
            <a:r>
              <a:rPr lang="da-DK" sz="2000" dirty="0" err="1"/>
              <a:t>Teiresias</a:t>
            </a:r>
            <a:r>
              <a:rPr lang="da-DK" sz="2000" dirty="0"/>
              <a:t> fortæller Ødipus sandheden, men at Ødipus ikke vil/kan forstå den.</a:t>
            </a:r>
          </a:p>
          <a:p>
            <a:pPr marL="457200" indent="-457200">
              <a:buAutoNum type="arabicParenR"/>
            </a:pPr>
            <a:r>
              <a:rPr lang="da-DK" sz="2000" dirty="0"/>
              <a:t>Find flere eksempler på tragisk ironi i teksten.</a:t>
            </a:r>
          </a:p>
          <a:p>
            <a:pPr marL="457200" indent="-457200">
              <a:buAutoNum type="arabicParenR"/>
            </a:pPr>
            <a:r>
              <a:rPr lang="da-DK" sz="2000" dirty="0"/>
              <a:t>Find så mange referencer til ‘syn’ i teksten, som I kan.</a:t>
            </a:r>
          </a:p>
          <a:p>
            <a:pPr marL="0" indent="0">
              <a:buNone/>
            </a:pPr>
            <a:r>
              <a:rPr lang="da-DK" sz="2000" dirty="0"/>
              <a:t>NB! Husk at notere versnumre som belæg for jeres påstande.</a:t>
            </a:r>
          </a:p>
        </p:txBody>
      </p:sp>
      <p:pic>
        <p:nvPicPr>
          <p:cNvPr id="3074" name="Picture 2" descr="Teiresias Foretells the Future to Odysseus, 1780-1783">
            <a:extLst>
              <a:ext uri="{FF2B5EF4-FFF2-40B4-BE49-F238E27FC236}">
                <a16:creationId xmlns:a16="http://schemas.microsoft.com/office/drawing/2014/main" id="{7263A629-1E65-E138-90CD-9C6311BB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/>
          <a:stretch>
            <a:fillRect/>
          </a:stretch>
        </p:blipFill>
        <p:spPr bwMode="auto">
          <a:xfrm>
            <a:off x="7196391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773F45A-9351-22AB-2B21-E1FBD4DDA3E7}"/>
              </a:ext>
            </a:extLst>
          </p:cNvPr>
          <p:cNvSpPr txBox="1">
            <a:spLocks/>
          </p:cNvSpPr>
          <p:nvPr/>
        </p:nvSpPr>
        <p:spPr>
          <a:xfrm>
            <a:off x="7202489" y="4300065"/>
            <a:ext cx="4989511" cy="18776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/>
              <a:t>Nyt begreb: </a:t>
            </a:r>
            <a:r>
              <a:rPr lang="da-DK" sz="2000" b="1" dirty="0" err="1"/>
              <a:t>Stichomythía</a:t>
            </a:r>
            <a:endParaRPr lang="da-DK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 err="1"/>
              <a:t>Stichomythía</a:t>
            </a:r>
            <a:r>
              <a:rPr lang="da-DK" sz="2000" dirty="0"/>
              <a:t> eller </a:t>
            </a:r>
            <a:r>
              <a:rPr lang="da-DK" sz="2000" dirty="0" err="1"/>
              <a:t>stikiske</a:t>
            </a:r>
            <a:r>
              <a:rPr lang="da-DK" sz="2000" dirty="0"/>
              <a:t> vers dækker over dialoger, hvor hver replik kun fylder ét vers. Denne hurtige </a:t>
            </a:r>
            <a:r>
              <a:rPr lang="da-DK" sz="2000" dirty="0" err="1"/>
              <a:t>ping-pong</a:t>
            </a:r>
            <a:r>
              <a:rPr lang="da-DK" sz="2000" dirty="0"/>
              <a:t> dialog er med til at understrege anspændthed, ophidselse, frygt, glæde eller lignende stærke følelser hos karaktererne.</a:t>
            </a:r>
          </a:p>
        </p:txBody>
      </p:sp>
    </p:spTree>
    <p:extLst>
      <p:ext uri="{BB962C8B-B14F-4D97-AF65-F5344CB8AC3E}">
        <p14:creationId xmlns:p14="http://schemas.microsoft.com/office/powerpoint/2010/main" val="22216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238</Words>
  <Application>Microsoft Macintosh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Sofokles’ Ødipus 1. episode, vv. 216-462</vt:lpstr>
      <vt:lpstr>Nyt begreb: Tragisk ironi</vt:lpstr>
      <vt:lpstr>Ødipus og Teiresias’ dialog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3</cp:revision>
  <dcterms:created xsi:type="dcterms:W3CDTF">2025-11-05T10:35:35Z</dcterms:created>
  <dcterms:modified xsi:type="dcterms:W3CDTF">2025-11-14T12:25:11Z</dcterms:modified>
</cp:coreProperties>
</file>