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6"/>
    <p:restoredTop sz="94681"/>
  </p:normalViewPr>
  <p:slideViewPr>
    <p:cSldViewPr snapToGrid="0">
      <p:cViewPr varScale="1">
        <p:scale>
          <a:sx n="76" d="100"/>
          <a:sy n="76" d="100"/>
        </p:scale>
        <p:origin x="22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0A47A-B015-D6D8-1D6A-AB05590D5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185874A-1CC5-AA26-8640-935B81944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F31655-754C-4B18-1F77-0C85630E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7D80C4-852C-5BD2-1406-839B448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76D229-657E-F4D4-CEEC-57084B66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3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D3BE9-13E2-E116-C266-C749401C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A260420-613B-CE78-BC18-8AC134F9E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46D9EA-5392-F4B7-0B89-65EC553C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963DA0-DAFC-3E4C-6880-2E8B7A9A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96E960-7FDE-CF28-44CF-52C81997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58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F47FE6A-3F7A-A272-9274-5937FC9CB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AD1AD98-AA54-1796-9CDB-8E69F2B74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759139-E2F6-6A41-0534-67B0EF07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71FE87-BDE8-932A-AC70-582EEF33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C280AC-B475-DF0B-CCD0-DE256CC9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1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3CAE8-0641-E47B-76D2-C2C011C6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263BEE-7B3D-3E5A-16EA-14F75F4F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CD047A-DB73-9964-C6D4-FE3F2FD3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CA2814-9AEF-D6C9-C6CA-7039FCAC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9CF913-BC01-E0DF-A959-8A5616D9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5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C7478-A544-40E8-23BC-91940880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ECA518-A9D0-F63F-B386-56DF45D1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63448C-E360-BCFD-8246-EC9EBC61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92C664-294A-5AE7-0AD6-9AF1EF8B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6C86B4-2F4C-0693-B508-BF3B141F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99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5E9A1-DE44-AE97-3509-4DA62329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52A540-F925-A43B-CED7-D12D38523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28BA12-A122-F672-26E5-5C092A52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30F98A-774C-D6C0-F356-EB26316A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7E045D-8B5E-B9FA-7E47-36839F61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A6A731B-9BA5-AC5C-5870-F0D71F3C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02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08633-47CE-9EE6-A419-D7D4603E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CF845A-B9AB-48BE-759D-5E69A509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633042-CA46-44E8-A00B-24E60084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C87D22D-0BCC-A53B-AA70-A6E9BF0FE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E9317E-A322-BEA7-C384-ADAB813BE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1CB5AF6-6D56-3EE5-A659-58299B7E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6653627-D6A9-2D78-EB58-84333654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6905A93-F1C4-83B1-0B9D-CF23B4DD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2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3C41A-4066-618D-4623-ED20EBC2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F78D399-553C-E430-9590-76E939DE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F55FDB-B5C8-A994-9FDF-9730D6C8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C650E0-B9AF-E146-5E1C-B1BF2DDB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0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3338C90-C731-1637-AA53-ABCE65A8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BAC6319-583C-D406-92EB-A940C9CA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12FCCC-7591-9F01-8FD0-0F197D9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95909-679F-C6A9-1517-2FE61062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FB884E-4A69-E04D-7890-3B65078AC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4D7FD5-177F-0BD6-02E0-E512BF69A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BA60DF-6FD9-0CB2-7F80-8580BED8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381EC1-B7FD-1C49-2E1B-CCB65418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EA366A-19D4-BED0-AB76-8DE375B8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381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C80BF-1D9B-6B34-DEC9-F6082BE4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18D5648-BB9B-061B-231D-D4A6019EB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30ACFF-140E-43CF-A605-77F1EC3A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7023D3-10D3-43E8-85C3-9307A2E3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56B95F-4637-B430-DE61-D206AECD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94EDE4-6109-4375-EA9C-86649AC5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35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BEDB86C-0F84-D3AD-E821-3B1D59BB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206822-661F-A73C-03EC-1E3C6731D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F979C4-728B-96B6-F18F-A126F4AE4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763D1-C25C-574E-B5DF-E767D953FB73}" type="datetimeFigureOut">
              <a:rPr lang="da-DK" smtClean="0"/>
              <a:t>21.11.2025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923BF2-930C-660B-5845-F449FD997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CF5A43-5EDC-023A-E5D7-EDE965ED3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4706-B5E9-C342-B6FF-8092AFA2B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AB765-6FE0-DF0B-05A4-42BE2793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562D76-4321-F1A3-0BF4-3FF932E09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5200" dirty="0"/>
              <a:t>Sofokles’ </a:t>
            </a:r>
            <a:r>
              <a:rPr lang="da-DK" sz="5200" i="1" dirty="0"/>
              <a:t>Ødipus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2804E4-04CE-1F77-1A07-3CB84B2B9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da-DK" dirty="0" err="1"/>
              <a:t>Exodos</a:t>
            </a:r>
            <a:r>
              <a:rPr lang="da-DK" dirty="0"/>
              <a:t>, vv.1222-1523 (s. 85-98)</a:t>
            </a:r>
          </a:p>
          <a:p>
            <a:pPr algn="l"/>
            <a:r>
              <a:rPr lang="da-DK" dirty="0"/>
              <a:t>- vi gennem 4. </a:t>
            </a:r>
            <a:r>
              <a:rPr lang="da-DK" dirty="0" err="1"/>
              <a:t>stásimon</a:t>
            </a:r>
            <a:r>
              <a:rPr lang="da-DK" dirty="0"/>
              <a:t> til næste gang.</a:t>
            </a:r>
          </a:p>
        </p:txBody>
      </p:sp>
    </p:spTree>
    <p:extLst>
      <p:ext uri="{BB962C8B-B14F-4D97-AF65-F5344CB8AC3E}">
        <p14:creationId xmlns:p14="http://schemas.microsoft.com/office/powerpoint/2010/main" val="26306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BB12D3-1389-3599-CA83-12897828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000"/>
              <a:t>vv. 1223-1296 (s. 85-87)</a:t>
            </a:r>
            <a:br>
              <a:rPr lang="da-DK" sz="3000"/>
            </a:br>
            <a:r>
              <a:rPr lang="da-DK" sz="3000" b="1"/>
              <a:t>Sendebuddets beretning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21B17C-0A86-E57E-D909-BF2C79EE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70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Hvorfor kommer beskeden om </a:t>
            </a:r>
            <a:r>
              <a:rPr lang="da-DK" sz="2200" dirty="0" err="1"/>
              <a:t>Jokastes</a:t>
            </a:r>
            <a:r>
              <a:rPr lang="da-DK" sz="2200" dirty="0"/>
              <a:t>’ død med et sendebud? Hvorfor ser vi ikke begivenhederne udspille sig på scenen?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4" name="Pladsholder til indhold 8" descr="Et billede, der indeholder tøj, person, Ansigt, vindue&#10;&#10;Automatisk genereret beskrivelse">
            <a:extLst>
              <a:ext uri="{FF2B5EF4-FFF2-40B4-BE49-F238E27FC236}">
                <a16:creationId xmlns:a16="http://schemas.microsoft.com/office/drawing/2014/main" id="{2D690B71-581E-F88F-D768-DA5221A4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90" r="217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7F73359-F7FD-A476-4FD5-70A3EF8AC37C}"/>
              </a:ext>
            </a:extLst>
          </p:cNvPr>
          <p:cNvSpPr txBox="1"/>
          <p:nvPr/>
        </p:nvSpPr>
        <p:spPr>
          <a:xfrm>
            <a:off x="637046" y="4575791"/>
            <a:ext cx="4037611" cy="923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NB! I græske tragedier ser vi aldrig nogen dø på scenen, selvom der dør nogen i dem alle sammen!</a:t>
            </a:r>
          </a:p>
        </p:txBody>
      </p:sp>
    </p:spTree>
    <p:extLst>
      <p:ext uri="{BB962C8B-B14F-4D97-AF65-F5344CB8AC3E}">
        <p14:creationId xmlns:p14="http://schemas.microsoft.com/office/powerpoint/2010/main" val="29462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1A8ED-5B84-614E-634C-1C418CFB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Palatino" pitchFamily="2" charset="77"/>
                <a:ea typeface="Palatino" pitchFamily="2" charset="77"/>
              </a:rPr>
              <a:t>Resten af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Exodos</a:t>
            </a:r>
            <a:endParaRPr lang="da-DK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AFA1B6-4E3E-9BF2-CD5F-454D69EB9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1001"/>
            <a:ext cx="5157787" cy="544073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vv</a:t>
            </a:r>
            <a:r>
              <a:rPr lang="da-DK" sz="2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. 1297-1368: </a:t>
            </a:r>
            <a:endParaRPr lang="da-DK" sz="3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BD6AEFF-FAB9-16C7-95C5-BA13D5E779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a-DK" sz="24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Hvem giver Ødipus skylden for sine lidelser?</a:t>
            </a:r>
          </a:p>
          <a:p>
            <a:pPr marL="342900" indent="-342900">
              <a:buFont typeface="+mj-lt"/>
              <a:buAutoNum type="arabicParenR"/>
            </a:pPr>
            <a:r>
              <a:rPr lang="da-DK" sz="24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</a:t>
            </a:r>
            <a:r>
              <a:rPr lang="da-DK" sz="24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vad ville han ønske, var anderledes?</a:t>
            </a:r>
            <a:r>
              <a:rPr lang="da-DK" sz="36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da-DK" sz="3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2E2D8FC-9CD9-807A-3F84-855C6B90D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1001"/>
            <a:ext cx="5183188" cy="544074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vv</a:t>
            </a:r>
            <a:r>
              <a:rPr lang="da-DK" sz="2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. 1369-1470</a:t>
            </a:r>
            <a:r>
              <a:rPr lang="da-DK" sz="36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da-DK" sz="3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9DB732C-90D2-1826-32C5-31C40F0B3A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da-DK" sz="24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Hvilken begrundelse giver Ødipus for, at han ikke har taget sit eget liv?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da-DK" sz="24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</a:t>
            </a:r>
            <a:r>
              <a:rPr lang="da-DK" sz="24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vordan behandler Kreon ham?</a:t>
            </a:r>
            <a:r>
              <a:rPr lang="da-DK" sz="36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da-DK" sz="36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050" name="Picture 2" descr="Oedipus and the Concept of Blindness">
            <a:extLst>
              <a:ext uri="{FF2B5EF4-FFF2-40B4-BE49-F238E27FC236}">
                <a16:creationId xmlns:a16="http://schemas.microsoft.com/office/drawing/2014/main" id="{15254D51-2880-3E52-CD24-DE894D416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t="10492" r="-120" b="39588"/>
          <a:stretch/>
        </p:blipFill>
        <p:spPr bwMode="auto">
          <a:xfrm>
            <a:off x="2627729" y="4454749"/>
            <a:ext cx="6739692" cy="24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C2DE3-A6B9-84AE-4CF7-1A533180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567AA-06DA-DF2B-7A6E-CB13E6C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375123" cy="1325563"/>
          </a:xfrm>
        </p:spPr>
        <p:txBody>
          <a:bodyPr>
            <a:normAutofit/>
          </a:bodyPr>
          <a:lstStyle/>
          <a:p>
            <a:r>
              <a:rPr lang="da-DK" dirty="0">
                <a:latin typeface="Palatino" pitchFamily="2" charset="77"/>
                <a:ea typeface="Palatino" pitchFamily="2" charset="77"/>
              </a:rPr>
              <a:t>Resten af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Exodos</a:t>
            </a:r>
            <a:endParaRPr lang="da-DK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E87A75-BF0F-5D02-2FA9-2D87C6F3A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1001"/>
            <a:ext cx="5157787" cy="544073"/>
          </a:xfrm>
        </p:spPr>
        <p:txBody>
          <a:bodyPr>
            <a:normAutofit/>
          </a:bodyPr>
          <a:lstStyle/>
          <a:p>
            <a:r>
              <a:rPr lang="da-DK" sz="2600" dirty="0" err="1">
                <a:latin typeface="Palatino" pitchFamily="2" charset="77"/>
                <a:ea typeface="Palatino" pitchFamily="2" charset="77"/>
              </a:rPr>
              <a:t>vv</a:t>
            </a:r>
            <a:r>
              <a:rPr lang="da-DK" sz="2600" dirty="0">
                <a:latin typeface="Palatino" pitchFamily="2" charset="77"/>
                <a:ea typeface="Palatino" pitchFamily="2" charset="77"/>
              </a:rPr>
              <a:t>. 1471-1523</a:t>
            </a:r>
            <a:r>
              <a:rPr lang="da-DK" sz="26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da-DK" sz="2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151406-5EE6-7D26-26AC-80D37DBE8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a-DK" dirty="0">
                <a:latin typeface="Palatino" pitchFamily="2" charset="77"/>
                <a:ea typeface="Palatino" pitchFamily="2" charset="77"/>
              </a:rPr>
              <a:t>Hvad frygter Ødipus, der vil ske med hans børn? </a:t>
            </a:r>
          </a:p>
          <a:p>
            <a:pPr marL="342900" indent="-342900">
              <a:buFont typeface="+mj-lt"/>
              <a:buAutoNum type="arabicParenR"/>
            </a:pPr>
            <a:r>
              <a:rPr lang="da-DK" dirty="0">
                <a:latin typeface="Palatino" pitchFamily="2" charset="77"/>
                <a:ea typeface="Palatino" pitchFamily="2" charset="77"/>
              </a:rPr>
              <a:t>Hvilket varsel får vi om Kreons tyranniske natur i </a:t>
            </a:r>
            <a:r>
              <a:rPr lang="da-DK" i="1" dirty="0" err="1">
                <a:latin typeface="Palatino" pitchFamily="2" charset="77"/>
                <a:ea typeface="Palatino" pitchFamily="2" charset="77"/>
              </a:rPr>
              <a:t>Antigone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slutningen af tragedien?</a:t>
            </a:r>
            <a:r>
              <a:rPr lang="da-DK" sz="24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da-DK" sz="36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D19C3015-BF03-474B-4530-3F66F77A0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r="27058"/>
          <a:stretch/>
        </p:blipFill>
        <p:spPr bwMode="auto">
          <a:xfrm>
            <a:off x="8214911" y="0"/>
            <a:ext cx="3977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154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Palatino</vt:lpstr>
      <vt:lpstr>Office-tema</vt:lpstr>
      <vt:lpstr>Sofokles’ Ødipus</vt:lpstr>
      <vt:lpstr>vv. 1223-1296 (s. 85-87) Sendebuddets beretning</vt:lpstr>
      <vt:lpstr>Resten af Exodos</vt:lpstr>
      <vt:lpstr>Resten af Exodos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4</cp:revision>
  <dcterms:created xsi:type="dcterms:W3CDTF">2024-11-22T11:07:15Z</dcterms:created>
  <dcterms:modified xsi:type="dcterms:W3CDTF">2025-11-21T10:04:24Z</dcterms:modified>
</cp:coreProperties>
</file>