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5"/>
    <p:restoredTop sz="94681"/>
  </p:normalViewPr>
  <p:slideViewPr>
    <p:cSldViewPr snapToGrid="0">
      <p:cViewPr varScale="1">
        <p:scale>
          <a:sx n="112" d="100"/>
          <a:sy n="112" d="100"/>
        </p:scale>
        <p:origin x="2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0616E-2649-4590-0E53-118AC609A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D700062-9233-13DD-327C-6D4832888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334331-A169-50EA-BD38-23356CD1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6B2C51-19EA-8C38-CFFC-A82C32F84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95842C-107F-445C-9E6E-8812EA00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956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BC4F2-C43C-9F2E-3520-58DBC864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F637616-B626-951A-0928-B3AE749D0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F179D0-AF09-992B-82C0-DF0E00DF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0EAD4C-13E4-29FF-F813-3ADFC7C69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E189B0-F89F-4881-9607-A20888D9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044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CB78918-BEA7-897C-21B6-C3DA536D16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09D9732-22AC-ED82-91D8-3F8521A21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CDB04C8-A3D2-9801-0EF1-8E55857B1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DB1C072-9883-C262-DECE-F00E45B8A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AE6919-BCEC-D885-9D75-231A507B8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560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6ED22-5DC1-5CC4-A25F-FF9466283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21E543-6A79-A86E-BAFC-B3CAB5733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094D18-5BE7-4499-6913-6A1A7E6F5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B7E03E-2D60-96D7-8C17-8D94DBB4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287126-9607-EA9E-BBA3-12FE3E8D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775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A6B324-A1F7-FCE6-112E-CDDABBB7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A330369-D653-7840-6CCD-3F40365B5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89CA93-E99D-53CA-3D3F-EB86A1D7C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C5AC89-11E4-D935-90A7-8A22CF8AE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99AB8E-C446-E80F-FA9B-AC2E6199C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6948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2661F-633F-6F23-1CA8-2450A5F84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B7AF60-9CBC-BFDE-1FF6-C36D3DF90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B300837-AA0C-9A50-A360-15EA839AF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8BA0B0-6821-803D-8AF7-7F2D7DE48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8FE470F-5D54-A163-BABF-2E827379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127DA4-8EE9-3889-FDB3-A8967CC02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608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67792-5970-AE24-5724-07A2BBAE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40666F3-FDEA-992D-E05E-0EBC41609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45318B9-AC63-AFED-1B79-EEE247F73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4EB0CE1-B498-F066-FE00-3247A001C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886698E-91E0-2F24-5675-8D8327CC97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3B8340C-6BBC-BAA7-981F-611C26C04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DD034E1-480E-EF93-6AE8-C7CC2F37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E3F8DED-4177-2D0E-C5B1-40805399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217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B4ACD-D0EE-5767-97DB-14F29995A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12E07D0-6FE2-22E9-BC2A-28F705F9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8F95EA3-EEC7-B20F-F1F4-851EC52C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9D22C5B-2806-D5E3-1DB6-C1EBE05F7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546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A24355-26C1-3D28-4DBE-22493D7A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93614D0-12C8-333D-0179-8F81B3F9D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218B696-38C4-2B68-DAF2-E2F6F18C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903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10F6D-4BD6-E48A-736B-2E0088B35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8A0F43-F56A-01AF-EDD2-7ECEF03FF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1C5B747-7307-5326-5144-352EC775C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11459B2-332C-D40F-2189-FF451D224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C58812F-DC00-9F54-9ED2-7E445B8A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5D07891-5330-53B3-EAD2-187D0CC0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227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51E8F-D7D5-83C3-E55C-3255CA234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B4081CB-40AB-B0E6-9973-AD0B6CE96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0A052A9-7410-1927-D206-E22F4F51C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E41A9C-0DAB-1E37-8829-81B7827D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D5A9E0-4D0C-CBE3-3936-BB7EEDFC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8CCB3BB-6756-A4BB-949C-E21CD79F2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978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AB97D44-FF0C-295E-73DD-76491D81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D2E09CC-A66D-3937-ED9E-F662332DD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6FB009-384B-2E69-E3A8-9058B469D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FE747E-EF29-3445-8991-A1B9B79FFD1B}" type="datetimeFigureOut">
              <a:rPr lang="da-DK" smtClean="0"/>
              <a:t>21.11.2025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0B65A5-93C2-8E4B-787D-DFD941F51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3077A66-EAF3-BDF2-641C-5CB0F23EC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3F0926-9388-F54A-B737-EF3AC341A1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463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731BE-23B3-9EF4-75F7-4B1EFB98F3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Euripides’ </a:t>
            </a:r>
            <a:r>
              <a:rPr lang="da-DK" i="1" dirty="0"/>
              <a:t>Elektra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F7A912C-14F7-B28B-FE15-251D6252B3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vv</a:t>
            </a:r>
            <a:r>
              <a:rPr lang="da-DK" dirty="0"/>
              <a:t>. 747-987</a:t>
            </a:r>
          </a:p>
        </p:txBody>
      </p:sp>
    </p:spTree>
    <p:extLst>
      <p:ext uri="{BB962C8B-B14F-4D97-AF65-F5344CB8AC3E}">
        <p14:creationId xmlns:p14="http://schemas.microsoft.com/office/powerpoint/2010/main" val="125814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ladsholder til indhold 8" descr="Et billede, der indeholder tøj, person, Ansigt, vindue&#10;&#10;Automatisk genereret beskrivelse">
            <a:extLst>
              <a:ext uri="{FF2B5EF4-FFF2-40B4-BE49-F238E27FC236}">
                <a16:creationId xmlns:a16="http://schemas.microsoft.com/office/drawing/2014/main" id="{B0A18038-B3C4-CE6B-0224-BB04494C51D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91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9BC596-3A3B-FFEE-3840-2035B0AF6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38036"/>
            <a:ext cx="4305759" cy="14024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/>
              <a:t>vv. 774-856 </a:t>
            </a:r>
            <a:r>
              <a:rPr lang="en-US" sz="3000" b="1" dirty="0" err="1"/>
              <a:t>Sendebuddets</a:t>
            </a:r>
            <a:r>
              <a:rPr lang="en-US" sz="3000" b="1" dirty="0"/>
              <a:t> </a:t>
            </a:r>
            <a:r>
              <a:rPr lang="en-US" sz="3000" b="1" dirty="0" err="1"/>
              <a:t>beretning</a:t>
            </a:r>
            <a:endParaRPr lang="en-US" sz="3000" b="1" dirty="0"/>
          </a:p>
        </p:txBody>
      </p:sp>
      <p:cxnSp>
        <p:nvCxnSpPr>
          <p:cNvPr id="2059" name="Straight Connector 2054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8D3513-8C7F-0A04-52C7-452B18706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551176"/>
            <a:ext cx="4085665" cy="3591207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>
              <a:buFont typeface="+mj-lt"/>
              <a:buAutoNum type="arabicParenR"/>
            </a:pPr>
            <a:r>
              <a:rPr lang="en-US" sz="2000" dirty="0" err="1"/>
              <a:t>Genfortæl</a:t>
            </a:r>
            <a:r>
              <a:rPr lang="en-US" sz="2000" dirty="0"/>
              <a:t> </a:t>
            </a:r>
            <a:r>
              <a:rPr lang="en-US" sz="2000" dirty="0" err="1"/>
              <a:t>beretningen</a:t>
            </a:r>
            <a:r>
              <a:rPr lang="en-US" sz="2000" dirty="0"/>
              <a:t> med dine </a:t>
            </a:r>
            <a:r>
              <a:rPr lang="en-US" sz="2000" dirty="0" err="1"/>
              <a:t>egne</a:t>
            </a:r>
            <a:r>
              <a:rPr lang="en-US" sz="2000" dirty="0"/>
              <a:t> ord.</a:t>
            </a:r>
          </a:p>
          <a:p>
            <a:pPr marL="742950" indent="-457200">
              <a:buFont typeface="+mj-lt"/>
              <a:buAutoNum type="arabicParenR"/>
            </a:pPr>
            <a:r>
              <a:rPr lang="en-US" sz="2000" dirty="0" err="1"/>
              <a:t>Hvornår</a:t>
            </a:r>
            <a:r>
              <a:rPr lang="en-US" sz="2000" dirty="0"/>
              <a:t> </a:t>
            </a:r>
            <a:r>
              <a:rPr lang="en-US" sz="2000" dirty="0" err="1"/>
              <a:t>synes</a:t>
            </a:r>
            <a:r>
              <a:rPr lang="en-US" sz="2000" dirty="0"/>
              <a:t> du, Orestes </a:t>
            </a:r>
            <a:r>
              <a:rPr lang="en-US" sz="2000" dirty="0" err="1"/>
              <a:t>opfører</a:t>
            </a:r>
            <a:r>
              <a:rPr lang="en-US" sz="2000" dirty="0"/>
              <a:t> sig </a:t>
            </a:r>
            <a:r>
              <a:rPr lang="en-US" sz="2000" dirty="0" err="1"/>
              <a:t>helteagtigt</a:t>
            </a:r>
            <a:r>
              <a:rPr lang="en-US" sz="2000" dirty="0"/>
              <a:t>?</a:t>
            </a:r>
          </a:p>
          <a:p>
            <a:pPr marL="742950" indent="-457200">
              <a:buFont typeface="+mj-lt"/>
              <a:buAutoNum type="arabicParenR"/>
            </a:pPr>
            <a:r>
              <a:rPr lang="en-US" sz="2000" dirty="0" err="1"/>
              <a:t>Hvornår</a:t>
            </a:r>
            <a:r>
              <a:rPr lang="en-US" sz="2000" dirty="0"/>
              <a:t> </a:t>
            </a:r>
            <a:r>
              <a:rPr lang="en-US" sz="2000" dirty="0" err="1"/>
              <a:t>synes</a:t>
            </a:r>
            <a:r>
              <a:rPr lang="en-US" sz="2000" dirty="0"/>
              <a:t> du, </a:t>
            </a:r>
            <a:r>
              <a:rPr lang="en-US" sz="2000" dirty="0" err="1"/>
              <a:t>han</a:t>
            </a:r>
            <a:r>
              <a:rPr lang="en-US" sz="2000" dirty="0"/>
              <a:t> </a:t>
            </a:r>
            <a:r>
              <a:rPr lang="en-US" sz="2000" dirty="0" err="1"/>
              <a:t>ikke</a:t>
            </a:r>
            <a:r>
              <a:rPr lang="en-US" sz="2000" dirty="0"/>
              <a:t> </a:t>
            </a:r>
            <a:r>
              <a:rPr lang="en-US" sz="2000" dirty="0" err="1"/>
              <a:t>opfører</a:t>
            </a:r>
            <a:r>
              <a:rPr lang="en-US" sz="2000" dirty="0"/>
              <a:t> sig </a:t>
            </a:r>
            <a:r>
              <a:rPr lang="en-US" sz="2000" dirty="0" err="1"/>
              <a:t>helteagtigt</a:t>
            </a:r>
            <a:r>
              <a:rPr lang="en-US" sz="2000" dirty="0"/>
              <a:t>?</a:t>
            </a:r>
          </a:p>
          <a:p>
            <a:pPr marL="742950" indent="-457200">
              <a:buFont typeface="+mj-lt"/>
              <a:buAutoNum type="arabicParenR"/>
            </a:pPr>
            <a:r>
              <a:rPr lang="en-US" sz="2000" dirty="0"/>
              <a:t>BONUS: </a:t>
            </a:r>
            <a:r>
              <a:rPr lang="en-US" sz="2000" dirty="0" err="1"/>
              <a:t>Hvordan</a:t>
            </a:r>
            <a:r>
              <a:rPr lang="en-US" sz="2000" dirty="0"/>
              <a:t> </a:t>
            </a:r>
            <a:r>
              <a:rPr lang="en-US" sz="2000" dirty="0" err="1"/>
              <a:t>reagerer</a:t>
            </a:r>
            <a:r>
              <a:rPr lang="en-US" sz="2000" dirty="0"/>
              <a:t> </a:t>
            </a:r>
            <a:r>
              <a:rPr lang="en-US" sz="2000" dirty="0" err="1"/>
              <a:t>koret</a:t>
            </a:r>
            <a:r>
              <a:rPr lang="en-US" sz="2000" dirty="0"/>
              <a:t> (vv. 857-879)</a:t>
            </a:r>
          </a:p>
        </p:txBody>
      </p:sp>
      <p:pic>
        <p:nvPicPr>
          <p:cNvPr id="2050" name="Picture 2" descr="RELIEF, gips, &quot;Det saakaldte Aigisthos/Aigisthos død&quot;, Carlsberg  Glyptoteket, Danmark. Kunst - Skulpturer - Auctionet">
            <a:extLst>
              <a:ext uri="{FF2B5EF4-FFF2-40B4-BE49-F238E27FC236}">
                <a16:creationId xmlns:a16="http://schemas.microsoft.com/office/drawing/2014/main" id="{E003529B-B9FF-C74A-41AD-A99A093D2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2"/>
          <a:stretch/>
        </p:blipFill>
        <p:spPr bwMode="auto">
          <a:xfrm>
            <a:off x="5650992" y="10"/>
            <a:ext cx="6541008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11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1C100-E66D-5ADD-811B-BE89106F1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3663776" cy="161620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vv. 880-956 </a:t>
            </a:r>
            <a:br>
              <a:rPr lang="en-US" sz="3200" dirty="0"/>
            </a:b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epeisódion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del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A72677-5AA7-65EB-1270-0750BC0B3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693" y="2533476"/>
            <a:ext cx="3455821" cy="34478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/>
            <a:r>
              <a:rPr lang="en-US" sz="2000"/>
              <a:t>Hvem mener hhv. Elektra og Orestes er ansvarlig for, at det er lykkedes Orestes at dræbe Aigisthos?</a:t>
            </a:r>
          </a:p>
          <a:p>
            <a:pPr marL="514350"/>
            <a:r>
              <a:rPr lang="en-US" sz="2000"/>
              <a:t>Lav en liste over de kritikpunkter, som Elektra fremsætter mod Aigisthos’ hoved.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A9FA91E-490D-F473-2A78-041E30CFB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97040" y="741391"/>
            <a:ext cx="6370610" cy="538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6258F736-B256-8039-9DC6-F4E49A5C5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3080" name="Rectangle 3079">
              <a:extLst>
                <a:ext uri="{FF2B5EF4-FFF2-40B4-BE49-F238E27FC236}">
                  <a16:creationId xmlns:a16="http://schemas.microsoft.com/office/drawing/2014/main" id="{10B4520A-996E-330C-99DA-69CA4D89E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1" name="Rectangle 3080">
              <a:extLst>
                <a:ext uri="{FF2B5EF4-FFF2-40B4-BE49-F238E27FC236}">
                  <a16:creationId xmlns:a16="http://schemas.microsoft.com/office/drawing/2014/main" id="{EC8FA945-E356-695F-18D6-CAD4EF34F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035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5D8CE-CEC3-25DE-35BC-3EFE12F5F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47FA60-541A-0CF4-D482-C439DE18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vv</a:t>
            </a:r>
            <a:r>
              <a:rPr lang="da-DK" dirty="0"/>
              <a:t>. 957-987 – Elektra og </a:t>
            </a:r>
            <a:r>
              <a:rPr lang="da-DK" dirty="0" err="1"/>
              <a:t>Orestes</a:t>
            </a:r>
            <a:r>
              <a:rPr lang="da-DK" dirty="0"/>
              <a:t>’ </a:t>
            </a:r>
            <a:r>
              <a:rPr lang="da-DK" i="1" dirty="0" err="1"/>
              <a:t>agon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79B035-E30B-F0A9-ADEA-2039BBB79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493171"/>
            <a:ext cx="5181600" cy="1683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Opgave</a:t>
            </a:r>
          </a:p>
          <a:p>
            <a:pPr marL="0" indent="0">
              <a:buNone/>
            </a:pPr>
            <a:r>
              <a:rPr lang="da-DK" sz="2400" dirty="0"/>
              <a:t>Lav en liste over Elektras argumenter </a:t>
            </a:r>
            <a:r>
              <a:rPr lang="da-DK" sz="2400" u="sng" dirty="0"/>
              <a:t>for</a:t>
            </a:r>
            <a:r>
              <a:rPr lang="da-DK" sz="2400" dirty="0"/>
              <a:t> at slå </a:t>
            </a:r>
            <a:r>
              <a:rPr lang="da-DK" sz="2400" dirty="0" err="1"/>
              <a:t>Klytaimnestra</a:t>
            </a:r>
            <a:r>
              <a:rPr lang="da-DK" sz="2400" dirty="0"/>
              <a:t> ihjel og en liste med </a:t>
            </a:r>
            <a:r>
              <a:rPr lang="da-DK" sz="2400" dirty="0" err="1"/>
              <a:t>Orestes</a:t>
            </a:r>
            <a:r>
              <a:rPr lang="da-DK" sz="2400" dirty="0"/>
              <a:t>’ modargumenter.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0AD0D71-3059-E412-ED47-34A69D48D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800" y="1811514"/>
            <a:ext cx="5181599" cy="437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373C4BBB-DA7A-C543-4519-4D7D6DB4259C}"/>
              </a:ext>
            </a:extLst>
          </p:cNvPr>
          <p:cNvSpPr txBox="1"/>
          <p:nvPr/>
        </p:nvSpPr>
        <p:spPr>
          <a:xfrm>
            <a:off x="838200" y="1811514"/>
            <a:ext cx="4790090" cy="25853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b="1" dirty="0"/>
              <a:t>Begreb: </a:t>
            </a:r>
            <a:r>
              <a:rPr lang="da-DK" b="1" dirty="0" err="1"/>
              <a:t>Agōn</a:t>
            </a:r>
            <a:r>
              <a:rPr lang="da-DK" b="1" dirty="0"/>
              <a:t> (da. kappestrid/konkurrence)</a:t>
            </a:r>
          </a:p>
          <a:p>
            <a:endParaRPr lang="da-DK" dirty="0"/>
          </a:p>
          <a:p>
            <a:r>
              <a:rPr lang="da-DK" dirty="0"/>
              <a:t>Grækerne elskede konkurrencer (gr. </a:t>
            </a:r>
            <a:r>
              <a:rPr lang="da-DK" i="1" dirty="0" err="1"/>
              <a:t>agōn</a:t>
            </a:r>
            <a:r>
              <a:rPr lang="da-DK" dirty="0"/>
              <a:t>), både i idræt, kultur og i retorik, så det var kun naturligt, at der også skulle være små dueller på ord i deres tragedier. En </a:t>
            </a:r>
            <a:r>
              <a:rPr lang="da-DK" i="1" dirty="0" err="1"/>
              <a:t>agōn</a:t>
            </a:r>
            <a:r>
              <a:rPr lang="da-DK" i="1" dirty="0"/>
              <a:t> </a:t>
            </a:r>
            <a:r>
              <a:rPr lang="da-DK" dirty="0"/>
              <a:t>opstår, når to karakterer debatterer et emne og kommer med hver deres indlæg, og publikum skal så selv afgøre, hvem der har vundet. </a:t>
            </a:r>
          </a:p>
        </p:txBody>
      </p:sp>
    </p:spTree>
    <p:extLst>
      <p:ext uri="{BB962C8B-B14F-4D97-AF65-F5344CB8AC3E}">
        <p14:creationId xmlns:p14="http://schemas.microsoft.com/office/powerpoint/2010/main" val="1892933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196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Euripides’ Elektra</vt:lpstr>
      <vt:lpstr>PowerPoint-præsentation</vt:lpstr>
      <vt:lpstr>vv. 774-856 Sendebuddets beretning</vt:lpstr>
      <vt:lpstr>vv. 880-956  4. epeisódion, del 1</vt:lpstr>
      <vt:lpstr>vv. 957-987 – Elektra og Orestes’ agon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Esben Harboe Odgaard EHO</dc:creator>
  <cp:lastModifiedBy>Esben Harboe Odgaard EHO</cp:lastModifiedBy>
  <cp:revision>3</cp:revision>
  <dcterms:created xsi:type="dcterms:W3CDTF">2024-11-13T10:12:12Z</dcterms:created>
  <dcterms:modified xsi:type="dcterms:W3CDTF">2025-11-21T11:44:59Z</dcterms:modified>
</cp:coreProperties>
</file>