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9"/>
    <p:restoredTop sz="94681"/>
  </p:normalViewPr>
  <p:slideViewPr>
    <p:cSldViewPr snapToGrid="0">
      <p:cViewPr varScale="1">
        <p:scale>
          <a:sx n="81" d="100"/>
          <a:sy n="81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F2DEC-1567-5B09-CA2D-AC380D00D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E3DBA5-03E5-2308-4463-FC50FA8C4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CA802-734D-27F6-51FD-E5DF1C17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DA0025-2737-DD42-FFE3-BEE1B459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E9E97B-432E-1E2D-2E9B-658582EB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66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95BD6-1CF1-CAF5-76C5-6EF4B830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E2D7B8-0B4A-F445-FAC7-7C5C88AFD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3AEC6C-5F91-A033-2A6A-5008FD93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54476F-8A59-24B5-66E1-8986533F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B6746C-51FD-2EE6-AFFE-DE3C392A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48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F3844E3-933C-DE32-4858-FBD3606F5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00C90A-ABED-5DEC-3AA4-19B43145B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546AFA-8657-7C07-691A-1CA703C7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E53A75-34F0-B03E-696C-F7F7FB09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483594-3DAE-4137-9813-32A2388B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52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21615-42FB-D8E9-B518-ABCBFF3A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33B38-FE84-FC15-FE05-3E9C3AEF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844FF8-E705-72CC-F682-B1493437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8AFBC2-9B63-FE90-99B1-7F670265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D2E760-EEBE-40E3-FE1B-101D8CE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09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AB63-59CC-BE2C-74AE-087FAA4D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87ED16-3363-12C0-CBB5-A9EE9351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CE7AB2-2B8A-84DD-0C7F-6746BDEC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A66087-E59A-1412-E005-E43E4528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689841-A63E-DE72-54CF-1F593CF9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44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06BC8-6ECA-00B3-D620-860BFA84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9D3DF5-6338-66E5-D870-D7A2A9D26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858578-BC94-C40C-D38F-24731C216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D69504F-4276-F6D8-E89E-38B36BFA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9C7CB1-E716-6206-28EC-63C5DF0E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27272D-2408-9A8A-087F-DD13F43E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79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98E94-4DAC-0B66-638C-72853914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7B6FCB-F22F-52FC-69B6-8F9D7D7C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393644-9C8F-85C4-2F1B-89F5C4F5C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04F8AD-48E2-C783-91C6-217BA2B9B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3372461-9CA2-BE5B-E83D-C7DF927B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FBE738-7E2A-3D94-10DA-D8A935CB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2379356-7FDD-2675-E068-0F8299BE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4200EAA-A81B-2128-1F16-E011F946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8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5BE93-6863-4693-7459-63B909AA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A7FE75-5BEF-8C7E-97E5-DB218B41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3E4283-E139-C561-CF47-838BC1F4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A6629C5-D0CC-5A98-06C9-4594ED12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64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ED53E38-F39C-262F-BB6D-8543000A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1EC254E-B6DC-0C0C-B264-EC49FFEA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4E2AFB-D354-772F-03A1-CF2AD506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30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B9FC7-0F4D-F6E2-63FF-00C0D6AE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6D039C-1BDC-DCE0-CA48-DD0385A0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4F51B6-99FA-C1A1-16EB-C5F1F4C52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42FD19-2E03-DA41-A255-EC170803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A05FFC-958D-FB61-E3F2-F277D977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513838-0670-F3D1-790D-8DA489A1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75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F2FDE-7BB5-301E-9ECB-7B9D8223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4910FF3-C12C-DD05-EFE1-CAFDFA8C8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22AC27-BFB7-49FD-D1E1-A5FEEA8AD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D2D555-2753-4B34-AAB8-3E804D21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69D846-84EA-00A6-21E9-2D227C54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970F95-B83C-500C-96CD-292E0F60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39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AD0199C-ACE8-910A-61B6-A20F6765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A44B88-42D1-04E2-D68B-DCCE39B78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F65C8-F43F-9768-E0A5-5CBF2943C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9C34B-C384-2844-B823-59FB30A977F5}" type="datetimeFigureOut">
              <a:rPr lang="da-DK" smtClean="0"/>
              <a:t>17.11.2025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77744B-1ABF-A3BC-BBC1-D3199E74E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AD160C-EFF5-00A6-58DA-8EA7F16F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D0666A-2B75-FE4B-92AA-BD7332F74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Ødipus og Antigone på Det Kongelige Teater.">
            <a:extLst>
              <a:ext uri="{FF2B5EF4-FFF2-40B4-BE49-F238E27FC236}">
                <a16:creationId xmlns:a16="http://schemas.microsoft.com/office/drawing/2014/main" id="{1DFBC5F8-9E85-26C6-F403-38D24F69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D0CAFB-B465-FF3B-3765-8EFED063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Sofokles’ </a:t>
            </a:r>
            <a:r>
              <a:rPr lang="da-DK" i="1">
                <a:solidFill>
                  <a:srgbClr val="FFFFFF"/>
                </a:solidFill>
              </a:rPr>
              <a:t>Ødipus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5F2439-D13F-E1E2-E9E4-6220D9AD8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799962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2. </a:t>
            </a:r>
            <a:r>
              <a:rPr lang="da-DK" b="1" dirty="0" err="1">
                <a:solidFill>
                  <a:srgbClr val="FFFFFF"/>
                </a:solidFill>
              </a:rPr>
              <a:t>stásimon</a:t>
            </a:r>
            <a:r>
              <a:rPr lang="da-DK" b="1" dirty="0">
                <a:solidFill>
                  <a:srgbClr val="FFFFFF"/>
                </a:solidFill>
              </a:rPr>
              <a:t> + 3. episode</a:t>
            </a:r>
          </a:p>
          <a:p>
            <a:r>
              <a:rPr lang="da-DK" dirty="0">
                <a:solidFill>
                  <a:srgbClr val="FFFFFF"/>
                </a:solidFill>
              </a:rPr>
              <a:t>2. </a:t>
            </a:r>
            <a:r>
              <a:rPr lang="da-DK" dirty="0" err="1">
                <a:solidFill>
                  <a:srgbClr val="FFFFFF"/>
                </a:solidFill>
              </a:rPr>
              <a:t>stásimon</a:t>
            </a:r>
            <a:r>
              <a:rPr lang="da-DK" dirty="0">
                <a:solidFill>
                  <a:srgbClr val="FFFFFF"/>
                </a:solidFill>
              </a:rPr>
              <a:t> – </a:t>
            </a:r>
            <a:r>
              <a:rPr lang="da-DK" dirty="0" err="1">
                <a:solidFill>
                  <a:srgbClr val="FFFFFF"/>
                </a:solidFill>
              </a:rPr>
              <a:t>belægjagt</a:t>
            </a:r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3. episode  - Tragisk ironi og </a:t>
            </a:r>
            <a:r>
              <a:rPr lang="da-DK" dirty="0" err="1">
                <a:solidFill>
                  <a:srgbClr val="FFFFFF"/>
                </a:solidFill>
              </a:rPr>
              <a:t>anagnorisis</a:t>
            </a:r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216B7-794D-1CD6-F1E4-7F210DFA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2. stásimon – belægjagt</a:t>
            </a: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DEE60A-1027-661A-568A-F5A6C2B36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Find belæg i teksten for følgende udsagn:</a:t>
            </a:r>
          </a:p>
          <a:p>
            <a:pPr marL="514350"/>
            <a:r>
              <a:rPr lang="en-US" sz="2000"/>
              <a:t>Koret hylder de guddommelige loves hellighed.</a:t>
            </a:r>
          </a:p>
          <a:p>
            <a:pPr marL="514350"/>
            <a:r>
              <a:rPr lang="en-US" sz="2000"/>
              <a:t>Tyrannen, der ignorerer retfærdighed og ærbødighed for guderne, vil falde. </a:t>
            </a:r>
          </a:p>
          <a:p>
            <a:pPr marL="514350"/>
            <a:r>
              <a:rPr lang="en-US" sz="2000"/>
              <a:t>Oraklerne må være sande - ellers er der ingen grund til at hylde guderne. </a:t>
            </a:r>
            <a:endParaRPr lang="en-US" sz="2000">
              <a:effectLst/>
            </a:endParaRPr>
          </a:p>
          <a:p>
            <a:pPr marL="0"/>
            <a:endParaRPr lang="en-US" sz="2000"/>
          </a:p>
        </p:txBody>
      </p:sp>
      <p:pic>
        <p:nvPicPr>
          <p:cNvPr id="1026" name="Picture 2" descr="greek theatre Archives - Ringwood Waldorf School">
            <a:extLst>
              <a:ext uri="{FF2B5EF4-FFF2-40B4-BE49-F238E27FC236}">
                <a16:creationId xmlns:a16="http://schemas.microsoft.com/office/drawing/2014/main" id="{564E91D5-CF4F-74A3-8078-98C221ACCF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/>
          <a:stretch>
            <a:fillRect/>
          </a:stretch>
        </p:blipFill>
        <p:spPr bwMode="auto">
          <a:xfrm>
            <a:off x="5650992" y="10"/>
            <a:ext cx="6541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000C0-DED1-BDAF-6326-D2E78763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episode  - </a:t>
            </a:r>
            <a:r>
              <a:rPr lang="da-DK" dirty="0" err="1"/>
              <a:t>Anagnorisis</a:t>
            </a:r>
            <a:r>
              <a:rPr lang="da-DK" dirty="0"/>
              <a:t> og tragisk ironi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1741A2-DC70-7399-35DA-23EDCD3D9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Nyt begreb: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7D3CA5-AEE4-10EF-5EDF-6E41ECD76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 err="1"/>
              <a:t>Anagnorisis</a:t>
            </a:r>
            <a:r>
              <a:rPr lang="da-DK" b="1" dirty="0"/>
              <a:t> (erkendelse)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Når en karakter i tragedien går fra uvidende til vidende. Det kan være, når de genkender en person, eller lærer noget nyt om deres ophav. En </a:t>
            </a:r>
            <a:r>
              <a:rPr lang="da-DK" i="1" dirty="0" err="1"/>
              <a:t>anagnorisis</a:t>
            </a:r>
            <a:r>
              <a:rPr lang="da-DK" dirty="0"/>
              <a:t> fungerer bedst, hvis karakteren erkender noget, som publikum allerede ved.</a:t>
            </a:r>
            <a:endParaRPr lang="da-DK" i="1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3918787-FE7D-F79D-5677-FE811BF93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Opgaver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293F377-A2C2-5D0A-EEF9-80159B9602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Karakteriser budbringeren (analyserende)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Lav et kort referat af dialogen mellem Iokaste, budbringeren og Ødipus, så man kan se, hvordan samtalen udvikler sig fra positiv til negativ for Iokaste (redegørende)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Find eksempler på tragisk ironi og udpeg tidspunktet for Iokastes </a:t>
            </a:r>
            <a:r>
              <a:rPr lang="da-DK" i="1" dirty="0" err="1"/>
              <a:t>anagnorisis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2050" name="Picture 2" descr="Star Wars Villains — samuelljackson: The Empire Strikes Back (1980)...">
            <a:extLst>
              <a:ext uri="{FF2B5EF4-FFF2-40B4-BE49-F238E27FC236}">
                <a16:creationId xmlns:a16="http://schemas.microsoft.com/office/drawing/2014/main" id="{60023628-DA65-42A9-66C3-319ACDB0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81163"/>
            <a:ext cx="6858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180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Sofokles’ Ødipus</vt:lpstr>
      <vt:lpstr>2. stásimon – belægjagt</vt:lpstr>
      <vt:lpstr>3. episode  - Anagnorisis og tragisk ironi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2025-11-17T08:00:30Z</dcterms:created>
  <dcterms:modified xsi:type="dcterms:W3CDTF">2025-11-17T08:26:31Z</dcterms:modified>
</cp:coreProperties>
</file>