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68" r:id="rId3"/>
    <p:sldId id="269" r:id="rId4"/>
    <p:sldId id="273" r:id="rId5"/>
    <p:sldId id="272" r:id="rId6"/>
    <p:sldId id="27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1"/>
  </p:normalViewPr>
  <p:slideViewPr>
    <p:cSldViewPr snapToGrid="0">
      <p:cViewPr varScale="1">
        <p:scale>
          <a:sx n="112" d="100"/>
          <a:sy n="112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C42CC-A5E1-7164-F9EA-83C4B9111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84653FB-EDA5-94E9-7B63-EE96BDEFB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8BEAD7-0036-8527-22D7-29D96B29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BAC55E-4041-DEC6-2A9A-A1BBEEA6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A19248-C3A9-34FF-4F5D-55978E2D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16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B66C7-F724-53FC-01C4-3A111A17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FBF99F0-2CD1-81C3-1767-C652DFCE9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D640E9F-365C-C494-1BF6-FE75AA0B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4BAC06-0216-544F-E198-E7F92C19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2602A3-0C7F-44C5-8B19-BF02795C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227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1BE20F6-7DDD-95F7-B9F2-DC43AF89C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82D2650-2B58-5ABC-F033-3EE0ACADF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82707F-17ED-925C-21F9-CBC832D8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9FF260-7FF7-3EBB-1130-F7540197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2C7136-0B3D-1F91-7676-33C9D6A8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54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D1CA6-6E16-6384-DB55-73FCA3CD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2E1975-EAFF-C6FB-CFCC-C7DC986D3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EB4283-DCA9-DA11-22F5-F25DEF9D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753C15-7F3A-034A-B5E7-E6BA571D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87B0F5-DBEC-D78B-76ED-D15D8CD2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773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8BD25-3AAA-2277-28E9-F4C399D9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3E9445E-2F6B-0348-6D46-3CFE2C679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1A66AB-5387-34A3-E53A-0375FE4B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27D20E-685D-02B2-4AD1-387303E9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B158A6-01A2-E1DD-0D95-C120DCAA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3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94C62-6154-4F01-2F97-BC55789F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FB1A14-D39D-3386-2CE3-6376E01DF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760D628-5337-1051-7767-57DB46900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3A212B3-7511-E2DF-D216-84E97EF5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940EB9-65C1-5ADB-CA0D-78DD90E3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B11BA1-440B-AF8C-00FB-192EFC4E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987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58F96-BDFD-5A28-C7B9-A2937F3B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4F366A-BD0B-2935-B834-CE4548E5D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8EA9391-123D-3609-D3C3-2514AB73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AF4DE37-62D8-35EE-6B0F-5A9549322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E31F7ED-6816-09A0-CE99-C35B14B7B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2566132-E195-03AB-CEB2-BE78E8E8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D8008F6-1E87-1C32-8738-5E2B7B9F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446888E-A6F6-BD14-0A91-F41D71D3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8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EB0A3-B035-1BD9-1ACB-872E094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A28C2F4-E3DF-7AEC-97A1-26903DB9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6FFDC7-6FD5-DD6A-EB5C-352FDDC6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8ACA29E-67AF-1942-5113-57A16ED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6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99140EC-A9D4-D015-E3A3-AADFA98C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BFEA86F-B60F-4B69-9673-9A2D4D00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28FC7AD-5E7E-8306-45DA-5EDE38B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31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725A9-1626-D054-3F8D-0DF6CE3F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326D4B-81A8-BABE-880D-72320979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E1F3EEE-FE0A-95FC-DF67-CC2E6913E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6936B7D-9AF7-BD44-F5EE-D53B6F05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A6DDCD4-4C99-85B8-08C3-D56B230C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10BAB38-7F22-9CA6-85BD-344323C8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879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A177E-F0D9-A568-0C67-C6F617D9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F00B43B-ECD5-865F-6FEA-C4A64A37B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698004-D617-3D9E-E118-F15AD597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CAA08D1-6744-5E20-1801-314FD18B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E13A47-25B5-AB8A-67AF-D0D57923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1F17381-4F82-338E-ED0A-2F2FC160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43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1423C80-019C-BB92-8467-B552196D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A6C129F-A563-3260-5BFF-6ECEE91CC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F59557-DE8C-F09E-7B93-ED3EFC4F5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DCD1FA-6EF9-2042-BAAE-0EBB422603F2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ABA8FA-5C44-690B-26B2-DA507F2ED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47323A3-790D-FA3C-D90B-466541F1E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97D021-7AF3-6748-8EA0-7DD8F65D46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35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E41492A-83D9-BB01-E56A-C1CFAA2D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6" y="559778"/>
            <a:ext cx="11789921" cy="12884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a-DK" sz="2400" dirty="0"/>
              <a:t>PARARBJDE: </a:t>
            </a:r>
            <a:br>
              <a:rPr lang="da-DK" sz="2400" dirty="0"/>
            </a:br>
            <a:r>
              <a:rPr lang="da-DK" sz="2400" dirty="0"/>
              <a:t>Genfortæl handlingen i 6. sang </a:t>
            </a:r>
            <a:r>
              <a:rPr lang="da-DK" sz="2400" dirty="0" err="1"/>
              <a:t>vv</a:t>
            </a:r>
            <a:r>
              <a:rPr lang="da-DK" sz="2400" dirty="0"/>
              <a:t>. 1-185 for hinanden, mens I kigger på de efterfølgende billeder. Husk at bruge hovedpersonernes </a:t>
            </a:r>
            <a:r>
              <a:rPr lang="da-DK" sz="2400" u="sng" dirty="0"/>
              <a:t>navne</a:t>
            </a:r>
            <a:r>
              <a:rPr lang="da-DK" sz="2400" dirty="0"/>
              <a:t>, mens I genfortæller:</a:t>
            </a:r>
          </a:p>
        </p:txBody>
      </p:sp>
      <p:pic>
        <p:nvPicPr>
          <p:cNvPr id="1026" name="Picture 2" descr="The Lykaon Painter – Odysseus Meets Elpenor in the Underworld – c450-425BC  – Personal Interpretations">
            <a:extLst>
              <a:ext uri="{FF2B5EF4-FFF2-40B4-BE49-F238E27FC236}">
                <a16:creationId xmlns:a16="http://schemas.microsoft.com/office/drawing/2014/main" id="{F0CD9CFE-78DA-B925-00EB-CE968EB1D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1" r="24628"/>
          <a:stretch/>
        </p:blipFill>
        <p:spPr bwMode="auto">
          <a:xfrm>
            <a:off x="2068821" y="2270298"/>
            <a:ext cx="2122714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ausicaa - Wikipedia">
            <a:extLst>
              <a:ext uri="{FF2B5EF4-FFF2-40B4-BE49-F238E27FC236}">
                <a16:creationId xmlns:a16="http://schemas.microsoft.com/office/drawing/2014/main" id="{2C21536C-E3A2-0802-7995-5AE41B50C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7" r="14509"/>
          <a:stretch/>
        </p:blipFill>
        <p:spPr bwMode="auto">
          <a:xfrm>
            <a:off x="6213230" y="2270298"/>
            <a:ext cx="1830171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hena - Ancient Greek Vase Painting">
            <a:extLst>
              <a:ext uri="{FF2B5EF4-FFF2-40B4-BE49-F238E27FC236}">
                <a16:creationId xmlns:a16="http://schemas.microsoft.com/office/drawing/2014/main" id="{1C27DA37-6B85-572F-283F-A46398422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" r="12815" b="6190"/>
          <a:stretch/>
        </p:blipFill>
        <p:spPr bwMode="auto">
          <a:xfrm>
            <a:off x="10077214" y="2270298"/>
            <a:ext cx="1935446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1E5E34D-1C35-39A6-9680-717E175C0409}"/>
              </a:ext>
            </a:extLst>
          </p:cNvPr>
          <p:cNvSpPr txBox="1"/>
          <p:nvPr/>
        </p:nvSpPr>
        <p:spPr>
          <a:xfrm>
            <a:off x="222739" y="2270298"/>
            <a:ext cx="1846082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ODÝSSEUS</a:t>
            </a:r>
          </a:p>
          <a:p>
            <a:endParaRPr lang="da-DK" dirty="0"/>
          </a:p>
          <a:p>
            <a:r>
              <a:rPr lang="da-DK" dirty="0" err="1"/>
              <a:t>Ithakas</a:t>
            </a:r>
            <a:r>
              <a:rPr lang="da-DK" dirty="0"/>
              <a:t> konge og digtets </a:t>
            </a:r>
            <a:r>
              <a:rPr lang="da-DK" dirty="0" err="1"/>
              <a:t>hoved-person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Har været væk hjemmefra i 20 år.</a:t>
            </a:r>
          </a:p>
          <a:p>
            <a:endParaRPr lang="da-DK" dirty="0"/>
          </a:p>
          <a:p>
            <a:r>
              <a:rPr lang="da-DK" dirty="0"/>
              <a:t>Kendt for sin snilde og kløgt.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FA7C13B-2716-AB77-C453-6FC37F3DEBF9}"/>
              </a:ext>
            </a:extLst>
          </p:cNvPr>
          <p:cNvSpPr txBox="1"/>
          <p:nvPr/>
        </p:nvSpPr>
        <p:spPr>
          <a:xfrm>
            <a:off x="4367148" y="2270298"/>
            <a:ext cx="1846082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NAUSÍKAA</a:t>
            </a:r>
          </a:p>
          <a:p>
            <a:endParaRPr lang="da-DK" dirty="0"/>
          </a:p>
          <a:p>
            <a:r>
              <a:rPr lang="da-DK" dirty="0"/>
              <a:t>Datter af </a:t>
            </a:r>
            <a:r>
              <a:rPr lang="da-DK" dirty="0" err="1"/>
              <a:t>Alkínoos</a:t>
            </a:r>
            <a:r>
              <a:rPr lang="da-DK" dirty="0"/>
              <a:t>, </a:t>
            </a:r>
            <a:r>
              <a:rPr lang="da-DK" dirty="0" err="1"/>
              <a:t>faiakernes</a:t>
            </a:r>
            <a:r>
              <a:rPr lang="da-DK" dirty="0"/>
              <a:t> konge.</a:t>
            </a:r>
          </a:p>
          <a:p>
            <a:endParaRPr lang="da-DK" dirty="0"/>
          </a:p>
          <a:p>
            <a:r>
              <a:rPr lang="da-DK" dirty="0"/>
              <a:t>Er således en </a:t>
            </a:r>
            <a:r>
              <a:rPr lang="da-DK" dirty="0" err="1"/>
              <a:t>faiakernes</a:t>
            </a:r>
            <a:r>
              <a:rPr lang="da-DK" dirty="0"/>
              <a:t> prinsesse.</a:t>
            </a:r>
          </a:p>
          <a:p>
            <a:endParaRPr lang="da-DK" dirty="0"/>
          </a:p>
          <a:p>
            <a:r>
              <a:rPr lang="da-DK" dirty="0"/>
              <a:t>Er ca. 15-16 år og i den giftefærdige alder.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9DDBDD2-9072-554A-AC80-17534EB3BB42}"/>
              </a:ext>
            </a:extLst>
          </p:cNvPr>
          <p:cNvSpPr txBox="1"/>
          <p:nvPr/>
        </p:nvSpPr>
        <p:spPr>
          <a:xfrm>
            <a:off x="8231132" y="2270298"/>
            <a:ext cx="1846082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ATHÉNE</a:t>
            </a:r>
          </a:p>
          <a:p>
            <a:endParaRPr lang="da-DK" dirty="0"/>
          </a:p>
          <a:p>
            <a:r>
              <a:rPr lang="da-DK" dirty="0"/>
              <a:t>Visdommens, krigens og </a:t>
            </a:r>
            <a:r>
              <a:rPr lang="da-DK" dirty="0" err="1"/>
              <a:t>hånd-værkets</a:t>
            </a:r>
            <a:r>
              <a:rPr lang="da-DK" dirty="0"/>
              <a:t> gudinde.</a:t>
            </a:r>
          </a:p>
          <a:p>
            <a:endParaRPr lang="da-DK" dirty="0"/>
          </a:p>
          <a:p>
            <a:r>
              <a:rPr lang="da-DK" dirty="0"/>
              <a:t>Odysseus’ hjælper på hans rejser.</a:t>
            </a:r>
          </a:p>
          <a:p>
            <a:endParaRPr lang="da-DK" dirty="0"/>
          </a:p>
          <a:p>
            <a:r>
              <a:rPr lang="da-DK" dirty="0"/>
              <a:t>Kaldes også ”gudinden med lynende øjne” og ”Pallas Athene”</a:t>
            </a:r>
          </a:p>
        </p:txBody>
      </p:sp>
    </p:spTree>
    <p:extLst>
      <p:ext uri="{BB962C8B-B14F-4D97-AF65-F5344CB8AC3E}">
        <p14:creationId xmlns:p14="http://schemas.microsoft.com/office/powerpoint/2010/main" val="214314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thena appeared in a dream to Nausicaa in the disguise of a friend and  advised Nausicaa to go to the river the next morning Stock Photo - Alamy">
            <a:extLst>
              <a:ext uri="{FF2B5EF4-FFF2-40B4-BE49-F238E27FC236}">
                <a16:creationId xmlns:a16="http://schemas.microsoft.com/office/drawing/2014/main" id="{3AAE2327-DD53-F54A-152E-E51BE420A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6769" b="5443"/>
          <a:stretch/>
        </p:blipFill>
        <p:spPr bwMode="auto">
          <a:xfrm>
            <a:off x="1915396" y="432953"/>
            <a:ext cx="8361207" cy="59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9A55C46-119D-A25D-2FCD-49B91C51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93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ausicaa - Greek Mythology Link">
            <a:extLst>
              <a:ext uri="{FF2B5EF4-FFF2-40B4-BE49-F238E27FC236}">
                <a16:creationId xmlns:a16="http://schemas.microsoft.com/office/drawing/2014/main" id="{22FF2612-4E0F-F6BC-678E-5B3B979E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7150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6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ausicaa - Wikidata">
            <a:extLst>
              <a:ext uri="{FF2B5EF4-FFF2-40B4-BE49-F238E27FC236}">
                <a16:creationId xmlns:a16="http://schemas.microsoft.com/office/drawing/2014/main" id="{57D5467A-BB56-BFDC-6436-89179E08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46" y="131636"/>
            <a:ext cx="9663108" cy="65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AEDB3-99F6-16B0-F624-5591308AE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ausicaa - Greek Mythology Link">
            <a:extLst>
              <a:ext uri="{FF2B5EF4-FFF2-40B4-BE49-F238E27FC236}">
                <a16:creationId xmlns:a16="http://schemas.microsoft.com/office/drawing/2014/main" id="{0FD5805F-4776-BC27-193B-97128291C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27" y="1012736"/>
            <a:ext cx="8384146" cy="48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5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D9C8-3116-B7CC-20C0-8E2933EF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s painting, Odysseus and Nausicaa, attributed to Salvator Rosa and his studio, depicts a scene from The Odyssey. Nausicaa, a princess, offers clothing to the shipwrecked Odysseus, who stands nude and vulnerable, his body partially covered by leaves. The gesture symbolizes hospitality and aid to a stranger in need. Nausicaa and her maidens appear compassionate and cautious, while Odysseus reaches out gratefully. The background suggests a coastal landscape at dusk, capturing the moment when Odysseus, having washed ashore, is rescued by Nausicaa. The painting highlights themes of kindness, vulnerability, and human connection.">
            <a:extLst>
              <a:ext uri="{FF2B5EF4-FFF2-40B4-BE49-F238E27FC236}">
                <a16:creationId xmlns:a16="http://schemas.microsoft.com/office/drawing/2014/main" id="{C14B107E-C34A-B503-71DA-F6E39FB26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89" y="103517"/>
            <a:ext cx="5431622" cy="66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0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PARARBJDE:  Genfortæl handlingen i 6. sang vv. 1-185 for hinanden, mens I kigger på de efterfølgende billeder. Husk at bruge hovedpersonernes navne, mens I genfortæller: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1</cp:revision>
  <dcterms:created xsi:type="dcterms:W3CDTF">2025-12-08T10:27:37Z</dcterms:created>
  <dcterms:modified xsi:type="dcterms:W3CDTF">2025-12-08T10:28:02Z</dcterms:modified>
</cp:coreProperties>
</file>