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68" r:id="rId3"/>
    <p:sldId id="266" r:id="rId4"/>
    <p:sldId id="267" r:id="rId5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8"/>
    <p:restoredTop sz="94681"/>
  </p:normalViewPr>
  <p:slideViewPr>
    <p:cSldViewPr snapToGrid="0" snapToObjects="1">
      <p:cViewPr varScale="1">
        <p:scale>
          <a:sx n="116" d="100"/>
          <a:sy n="116" d="100"/>
        </p:scale>
        <p:origin x="122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E4346-550F-5C41-AC1A-0F9624044DB9}" type="datetimeFigureOut">
              <a:rPr lang="da-DK" smtClean="0"/>
              <a:t>16.12.2025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3CD25-DFBE-404B-AACF-F95D0801D7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01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Samnitersportspladsen</a:t>
            </a:r>
            <a:r>
              <a:rPr lang="da-DK" dirty="0"/>
              <a:t> i Pompeji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3CD25-DFBE-404B-AACF-F95D0801D728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7651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cs typeface="Arial" charset="0"/>
              </a:defRPr>
            </a:lvl9pPr>
          </a:lstStyle>
          <a:p>
            <a:pPr eaLnBrk="1" hangingPunct="1"/>
            <a:fld id="{6473ACB8-B702-4F58-87EA-508D75D062ED}" type="slidenum">
              <a:rPr lang="da-DK">
                <a:latin typeface="Arial" charset="0"/>
              </a:rPr>
              <a:pPr eaLnBrk="1" hangingPunct="1"/>
              <a:t>3</a:t>
            </a:fld>
            <a:endParaRPr lang="da-DK">
              <a:latin typeface="Arial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a-DK"/>
              <a:t>Proportioner er beskrevet hos Vitruv III,1. Om målene (og målepindene se: </a:t>
            </a:r>
            <a:r>
              <a:rPr lang="da-DK" i="1"/>
              <a:t>Polyklet. Der Bildhauer der griechischen Klassik</a:t>
            </a:r>
            <a:r>
              <a:rPr lang="da-DK"/>
              <a:t>, Mainz 1990, s. 156-184)</a:t>
            </a:r>
          </a:p>
        </p:txBody>
      </p:sp>
    </p:spTree>
    <p:extLst>
      <p:ext uri="{BB962C8B-B14F-4D97-AF65-F5344CB8AC3E}">
        <p14:creationId xmlns:p14="http://schemas.microsoft.com/office/powerpoint/2010/main" val="1519434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Leonardo da Vinci – Den </a:t>
            </a:r>
            <a:r>
              <a:rPr lang="da-DK" dirty="0" err="1"/>
              <a:t>vitruvianske</a:t>
            </a:r>
            <a:r>
              <a:rPr lang="da-DK" dirty="0"/>
              <a:t> mand (1490)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53CD25-DFBE-404B-AACF-F95D0801D728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2824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730E-64F6-5A4E-AE42-4D3D04FEEE86}" type="datetimeFigureOut">
              <a:rPr lang="da-DK" smtClean="0"/>
              <a:t>16.12.2025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C7B0-D905-A740-A50A-DF96901870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9824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730E-64F6-5A4E-AE42-4D3D04FEEE86}" type="datetimeFigureOut">
              <a:rPr lang="da-DK" smtClean="0"/>
              <a:t>16.12.2025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C7B0-D905-A740-A50A-DF96901870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323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730E-64F6-5A4E-AE42-4D3D04FEEE86}" type="datetimeFigureOut">
              <a:rPr lang="da-DK" smtClean="0"/>
              <a:t>16.12.2025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C7B0-D905-A740-A50A-DF96901870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923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730E-64F6-5A4E-AE42-4D3D04FEEE86}" type="datetimeFigureOut">
              <a:rPr lang="da-DK" smtClean="0"/>
              <a:t>16.12.2025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C7B0-D905-A740-A50A-DF96901870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9353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730E-64F6-5A4E-AE42-4D3D04FEEE86}" type="datetimeFigureOut">
              <a:rPr lang="da-DK" smtClean="0"/>
              <a:t>16.12.2025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C7B0-D905-A740-A50A-DF96901870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260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730E-64F6-5A4E-AE42-4D3D04FEEE86}" type="datetimeFigureOut">
              <a:rPr lang="da-DK" smtClean="0"/>
              <a:t>16.12.2025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C7B0-D905-A740-A50A-DF96901870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798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730E-64F6-5A4E-AE42-4D3D04FEEE86}" type="datetimeFigureOut">
              <a:rPr lang="da-DK" smtClean="0"/>
              <a:t>16.12.2025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C7B0-D905-A740-A50A-DF96901870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9997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730E-64F6-5A4E-AE42-4D3D04FEEE86}" type="datetimeFigureOut">
              <a:rPr lang="da-DK" smtClean="0"/>
              <a:t>16.12.2025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C7B0-D905-A740-A50A-DF96901870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8748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730E-64F6-5A4E-AE42-4D3D04FEEE86}" type="datetimeFigureOut">
              <a:rPr lang="da-DK" smtClean="0"/>
              <a:t>16.12.2025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C7B0-D905-A740-A50A-DF96901870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4543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730E-64F6-5A4E-AE42-4D3D04FEEE86}" type="datetimeFigureOut">
              <a:rPr lang="da-DK" smtClean="0"/>
              <a:t>16.12.2025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C7B0-D905-A740-A50A-DF96901870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6019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730E-64F6-5A4E-AE42-4D3D04FEEE86}" type="datetimeFigureOut">
              <a:rPr lang="da-DK" smtClean="0"/>
              <a:t>16.12.2025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5C7B0-D905-A740-A50A-DF96901870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202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9730E-64F6-5A4E-AE42-4D3D04FEEE86}" type="datetimeFigureOut">
              <a:rPr lang="da-DK" smtClean="0"/>
              <a:t>16.12.2025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5C7B0-D905-A740-A50A-DF96901870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5879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Spydbæreren (</a:t>
            </a:r>
            <a:r>
              <a:rPr lang="da-DK" dirty="0" err="1"/>
              <a:t>Doryphoros</a:t>
            </a:r>
            <a:r>
              <a:rPr lang="da-DK" dirty="0"/>
              <a:t>)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564951"/>
            <a:ext cx="3008313" cy="4561212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da-DK" dirty="0"/>
              <a:t>Romersk marmorkopi efter græsk bronzeoriginal. ca. 440</a:t>
            </a:r>
          </a:p>
          <a:p>
            <a:pPr marL="285750" indent="-285750">
              <a:buFontTx/>
              <a:buChar char="-"/>
            </a:pPr>
            <a:r>
              <a:rPr lang="da-DK" dirty="0"/>
              <a:t>Lavet af </a:t>
            </a:r>
            <a:r>
              <a:rPr lang="da-DK" dirty="0" err="1"/>
              <a:t>Polykleitos</a:t>
            </a:r>
            <a:endParaRPr lang="da-DK" dirty="0"/>
          </a:p>
          <a:p>
            <a:pPr marL="285750" indent="-285750">
              <a:buFontTx/>
              <a:buChar char="-"/>
            </a:pPr>
            <a:r>
              <a:rPr lang="da-DK" dirty="0"/>
              <a:t>Højde: 212 cm</a:t>
            </a:r>
          </a:p>
          <a:p>
            <a:pPr marL="285750" indent="-285750">
              <a:buFontTx/>
              <a:buChar char="-"/>
            </a:pPr>
            <a:r>
              <a:rPr lang="da-DK" dirty="0"/>
              <a:t>Fundet på </a:t>
            </a:r>
            <a:r>
              <a:rPr lang="da-DK" dirty="0" err="1"/>
              <a:t>samnitersportspladsen</a:t>
            </a:r>
            <a:r>
              <a:rPr lang="da-DK" dirty="0"/>
              <a:t> </a:t>
            </a:r>
            <a:r>
              <a:rPr lang="da-DK"/>
              <a:t>i Pompeji</a:t>
            </a:r>
            <a:endParaRPr lang="da-DK" dirty="0"/>
          </a:p>
          <a:p>
            <a:pPr marL="285750" indent="-285750">
              <a:buFontTx/>
              <a:buChar char="-"/>
            </a:pPr>
            <a:r>
              <a:rPr lang="da-DK" dirty="0"/>
              <a:t>Det arkæologiske museum i Napoli, Italien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602" y="0"/>
            <a:ext cx="36896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99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mpeji: Guidet gåtur med entrébillet">
            <a:extLst>
              <a:ext uri="{FF2B5EF4-FFF2-40B4-BE49-F238E27FC236}">
                <a16:creationId xmlns:a16="http://schemas.microsoft.com/office/drawing/2014/main" id="{B57B2713-EB96-B581-15FF-A8B2BD3C7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4C723BEA-277D-6BDD-1FF0-3414AA5D6331}"/>
              </a:ext>
            </a:extLst>
          </p:cNvPr>
          <p:cNvSpPr/>
          <p:nvPr/>
        </p:nvSpPr>
        <p:spPr>
          <a:xfrm>
            <a:off x="1828800" y="1399142"/>
            <a:ext cx="1024568" cy="9694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052" name="Picture 4" descr="VIII.7.29 Pompeii. Samnite Palaestra or Palestra Sannitica.">
            <a:extLst>
              <a:ext uri="{FF2B5EF4-FFF2-40B4-BE49-F238E27FC236}">
                <a16:creationId xmlns:a16="http://schemas.microsoft.com/office/drawing/2014/main" id="{242BFB00-4947-C51B-9B45-205BB5BC4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275" y="3175612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Lige forbindelse 3">
            <a:extLst>
              <a:ext uri="{FF2B5EF4-FFF2-40B4-BE49-F238E27FC236}">
                <a16:creationId xmlns:a16="http://schemas.microsoft.com/office/drawing/2014/main" id="{060A62A8-01E0-BC4A-C80E-CBA510F989F6}"/>
              </a:ext>
            </a:extLst>
          </p:cNvPr>
          <p:cNvCxnSpPr>
            <a:stCxn id="2" idx="3"/>
          </p:cNvCxnSpPr>
          <p:nvPr/>
        </p:nvCxnSpPr>
        <p:spPr>
          <a:xfrm>
            <a:off x="1978845" y="2226648"/>
            <a:ext cx="2119430" cy="43779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D0EE6F70-41BC-635D-C8C2-A3E5E2A95332}"/>
              </a:ext>
            </a:extLst>
          </p:cNvPr>
          <p:cNvCxnSpPr>
            <a:stCxn id="2" idx="7"/>
          </p:cNvCxnSpPr>
          <p:nvPr/>
        </p:nvCxnSpPr>
        <p:spPr>
          <a:xfrm>
            <a:off x="2703323" y="1541120"/>
            <a:ext cx="5966952" cy="163449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867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Doryphoros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3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5" descr="Polykl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0"/>
            <a:ext cx="2420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boks 1"/>
          <p:cNvSpPr txBox="1"/>
          <p:nvPr/>
        </p:nvSpPr>
        <p:spPr>
          <a:xfrm>
            <a:off x="3801081" y="58846"/>
            <a:ext cx="2808312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Polyklets</a:t>
            </a:r>
            <a:r>
              <a:rPr lang="da-DK" dirty="0"/>
              <a:t> ”Kanon” eksemplificeret ved </a:t>
            </a:r>
            <a:r>
              <a:rPr lang="da-DK" dirty="0" err="1"/>
              <a:t>Doryphoros</a:t>
            </a:r>
            <a:r>
              <a:rPr lang="da-DK" dirty="0"/>
              <a:t>:</a:t>
            </a:r>
          </a:p>
          <a:p>
            <a:endParaRPr lang="da-DK" dirty="0"/>
          </a:p>
          <a:p>
            <a:r>
              <a:rPr lang="da-DK" dirty="0"/>
              <a:t>Proportionerne relateres til hinanden:</a:t>
            </a:r>
          </a:p>
          <a:p>
            <a:endParaRPr lang="da-DK" dirty="0"/>
          </a:p>
          <a:p>
            <a:r>
              <a:rPr lang="da-DK" dirty="0" err="1"/>
              <a:t>Doryphoros</a:t>
            </a:r>
            <a:r>
              <a:rPr lang="da-DK" dirty="0"/>
              <a:t>’ hoved = 1/7 af kroppens længde</a:t>
            </a:r>
          </a:p>
          <a:p>
            <a:r>
              <a:rPr lang="da-DK" dirty="0"/>
              <a:t>Ansigtet indtil hårgrænsen = 1/10</a:t>
            </a:r>
          </a:p>
          <a:p>
            <a:r>
              <a:rPr lang="da-DK" dirty="0"/>
              <a:t>Afstanden fra hårgrænsen til nøglebenet = 1/6</a:t>
            </a:r>
          </a:p>
          <a:p>
            <a:r>
              <a:rPr lang="da-DK" dirty="0"/>
              <a:t>Brystets bredde = ¼</a:t>
            </a:r>
          </a:p>
          <a:p>
            <a:r>
              <a:rPr lang="da-DK" dirty="0"/>
              <a:t>Underbenet = ¼</a:t>
            </a:r>
          </a:p>
          <a:p>
            <a:r>
              <a:rPr lang="da-DK" dirty="0"/>
              <a:t>En fod = 1/6</a:t>
            </a:r>
          </a:p>
          <a:p>
            <a:r>
              <a:rPr lang="da-DK" dirty="0"/>
              <a:t>En hånd = 1/10</a:t>
            </a:r>
          </a:p>
          <a:p>
            <a:endParaRPr lang="da-DK" dirty="0"/>
          </a:p>
          <a:p>
            <a:r>
              <a:rPr lang="da-DK" dirty="0"/>
              <a:t>Desuden kan skulpturen indskrives i en cirkel med navlen som centrum. Hvis skulpturens arme er udstrakte, kan den omskrives af et kvadrat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90160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truvian Man - Wikipedia">
            <a:extLst>
              <a:ext uri="{FF2B5EF4-FFF2-40B4-BE49-F238E27FC236}">
                <a16:creationId xmlns:a16="http://schemas.microsoft.com/office/drawing/2014/main" id="{D1902E1C-8136-D224-53B5-657B01492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256" y="0"/>
            <a:ext cx="5043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61447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151</Words>
  <Application>Microsoft Macintosh PowerPoint</Application>
  <PresentationFormat>Skærmshow (4:3)</PresentationFormat>
  <Paragraphs>26</Paragraphs>
  <Slides>4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8" baseType="lpstr">
      <vt:lpstr>Aptos</vt:lpstr>
      <vt:lpstr>Arial</vt:lpstr>
      <vt:lpstr>Calibri</vt:lpstr>
      <vt:lpstr>Kontortema</vt:lpstr>
      <vt:lpstr>Spydbæreren (Doryphoros)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Spydbæreren (Doryphoros)</dc:title>
  <dc:creator>sg-lærer</dc:creator>
  <cp:lastModifiedBy>Esben Harboe Odgaard EHO</cp:lastModifiedBy>
  <cp:revision>5</cp:revision>
  <dcterms:created xsi:type="dcterms:W3CDTF">2019-01-24T08:31:18Z</dcterms:created>
  <dcterms:modified xsi:type="dcterms:W3CDTF">2025-12-16T08:41:09Z</dcterms:modified>
</cp:coreProperties>
</file>