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5" r:id="rId2"/>
    <p:sldId id="286" r:id="rId3"/>
    <p:sldId id="287" r:id="rId4"/>
    <p:sldId id="288" r:id="rId5"/>
    <p:sldId id="289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1"/>
  </p:normalViewPr>
  <p:slideViewPr>
    <p:cSldViewPr snapToGrid="0">
      <p:cViewPr varScale="1">
        <p:scale>
          <a:sx n="112" d="100"/>
          <a:sy n="112" d="100"/>
        </p:scale>
        <p:origin x="23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385785-06FB-6A3C-5B6E-A7A3D3299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36A0A93-FC2F-6B5E-A55E-E20AF73FF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21465C8-7098-7DC4-A071-E68F7A9A4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9A45-D93D-624C-804B-D56684A36981}" type="datetimeFigureOut">
              <a:rPr lang="da-DK" smtClean="0"/>
              <a:t>17.12.2025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A5DC7C5-DC0D-46CA-97C1-69159C4C8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D249902-4473-B965-0379-58B34A54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DC10-9E64-EA4B-A53F-02C7C7BD7D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935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732502-658E-F429-0D35-82AE08A0F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A655472-8C1B-EB84-7740-7FC916BAA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662584B-E9C2-CAA3-9666-8A1ECFE30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9A45-D93D-624C-804B-D56684A36981}" type="datetimeFigureOut">
              <a:rPr lang="da-DK" smtClean="0"/>
              <a:t>17.12.2025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EA089FF-2486-5026-3AEE-51EA0B291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30F9DC9-AF51-2F12-7FCA-D9D0A422D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DC10-9E64-EA4B-A53F-02C7C7BD7D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329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D6FABE5-E789-E384-580C-45FE101B1F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78F5BFC-8F1F-736C-B3B0-7512EF91A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93D0CC8-49C8-DB6C-E820-931A5AFDC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9A45-D93D-624C-804B-D56684A36981}" type="datetimeFigureOut">
              <a:rPr lang="da-DK" smtClean="0"/>
              <a:t>17.12.2025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4B7DC2E-F1BF-4569-BD4A-7F6F6D705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E61937D-4A6F-1E4C-41FC-315A99CD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DC10-9E64-EA4B-A53F-02C7C7BD7D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673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F4962F-B047-76EF-4FEF-B2C126647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C4A2AF-AEB9-D045-4E17-64C73236D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3A1EB7B-F726-CFB1-4C9F-9B7FD9B22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9A45-D93D-624C-804B-D56684A36981}" type="datetimeFigureOut">
              <a:rPr lang="da-DK" smtClean="0"/>
              <a:t>17.12.2025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2F8B78-07E9-F49D-58B4-D0C940751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B205CDD-6638-E8E4-3A4D-0FD28A7D9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DC10-9E64-EA4B-A53F-02C7C7BD7D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070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7E7860-BC8B-2685-C8E2-9D2D89851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2DE9943-9AE7-8CAB-B388-43BB919B9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27EC2C3-37F9-3778-CE05-AA6332E3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9A45-D93D-624C-804B-D56684A36981}" type="datetimeFigureOut">
              <a:rPr lang="da-DK" smtClean="0"/>
              <a:t>17.12.2025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FFB097E-E0D5-A335-2D78-32489070F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42C2C8D-2092-4089-182D-2EF5E602A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DC10-9E64-EA4B-A53F-02C7C7BD7D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9311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37B7DB-D9E0-CC79-ACD9-8D29370B6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C704AD3-2A44-716B-9464-E50985CC25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5D4BE66-00CA-EDC8-8C7B-DDC72F93F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30B82BC-5ED0-9FB9-F8CD-5BFBE6090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9A45-D93D-624C-804B-D56684A36981}" type="datetimeFigureOut">
              <a:rPr lang="da-DK" smtClean="0"/>
              <a:t>17.12.2025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54B07B5-9A12-4FFA-C5D8-9A4CD7095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A77508B-3BDB-0CEE-C492-0A9FD891C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DC10-9E64-EA4B-A53F-02C7C7BD7D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230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8D3509-659D-87B9-A5C8-0A16B69DC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6188E1C-86F5-5C54-2BAA-EEA857FF2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E071502-F035-03F3-B4F6-41514AE57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6EEC09A-1345-0A6E-5168-DD6ADC5B2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EC2B252-F5E6-7358-FF21-B651F76B93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A558E94-74AC-1A67-A033-5A9543B1F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9A45-D93D-624C-804B-D56684A36981}" type="datetimeFigureOut">
              <a:rPr lang="da-DK" smtClean="0"/>
              <a:t>17.12.2025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0BCF3E0-EC5E-1FB7-76B0-C66B3B8E2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3675D96-4B6D-0FCF-4D6A-3FE9B50F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DC10-9E64-EA4B-A53F-02C7C7BD7D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501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37A5DE-101D-CF8D-D64A-6E3018DA0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B8EF1CC-2AB5-A807-4496-016E85E7D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9A45-D93D-624C-804B-D56684A36981}" type="datetimeFigureOut">
              <a:rPr lang="da-DK" smtClean="0"/>
              <a:t>17.12.2025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504BC14-55E0-468F-9197-D2BB4F922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FA4DD2B-4E00-A38A-4187-C0A41DEB4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DC10-9E64-EA4B-A53F-02C7C7BD7D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4306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7C89373-D33F-BCBE-3496-E91B651C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9A45-D93D-624C-804B-D56684A36981}" type="datetimeFigureOut">
              <a:rPr lang="da-DK" smtClean="0"/>
              <a:t>17.12.2025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FC562C8-36A6-C12A-55AD-85395F57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90EE261-E284-C1D3-4032-97F991953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DC10-9E64-EA4B-A53F-02C7C7BD7D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293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9858CA-D81E-1F15-0084-C844D692B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977C82-4EE4-BA71-5461-56DF4367A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85CAF67-517D-3730-B9A4-3683D9881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9C0818E-1A10-AA79-3E4D-2B1D7BE0A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9A45-D93D-624C-804B-D56684A36981}" type="datetimeFigureOut">
              <a:rPr lang="da-DK" smtClean="0"/>
              <a:t>17.12.2025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80514A1-6109-CAF9-04D8-9382B820F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B1156D8-D2B1-C174-2366-29463357B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DC10-9E64-EA4B-A53F-02C7C7BD7D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9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544DD1-A40C-D5C1-9852-98162E416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B6F6A25-BFFE-8F09-2150-826B87A21A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A23A09A-DB53-AF49-E730-2284A4501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E2EE16B-2A73-78C9-164E-F11BE1673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9A45-D93D-624C-804B-D56684A36981}" type="datetimeFigureOut">
              <a:rPr lang="da-DK" smtClean="0"/>
              <a:t>17.12.2025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C24B621-0842-4F69-832B-70B09AF05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4BBCC41-53FA-C5C7-6A6C-483D16F7C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DC10-9E64-EA4B-A53F-02C7C7BD7D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59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5E9672A-74B1-2314-FCB3-9439B1977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48B0B44-E5CC-86E9-1686-54FBD2F3E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D0EC422-38C8-0FD1-8C6F-B12F2B98F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6B9A45-D93D-624C-804B-D56684A36981}" type="datetimeFigureOut">
              <a:rPr lang="da-DK" smtClean="0"/>
              <a:t>17.12.2025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509471-864B-558A-CF09-76F97A0CE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2487CE-4651-535A-67AF-FA35E40FB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E9DC10-9E64-EA4B-A53F-02C7C7BD7D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997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Duel of Achilles and Agamemnon Painting by Giovanni Battista Gaulli">
            <a:extLst>
              <a:ext uri="{FF2B5EF4-FFF2-40B4-BE49-F238E27FC236}">
                <a16:creationId xmlns:a16="http://schemas.microsoft.com/office/drawing/2014/main" id="{9852B980-DC90-047A-1A02-09500E487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3" b="2031"/>
          <a:stretch/>
        </p:blipFill>
        <p:spPr bwMode="auto">
          <a:xfrm>
            <a:off x="-1" y="10"/>
            <a:ext cx="1219200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E1C4970-0D03-7CCD-85A2-F27164D30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5401" y="1066800"/>
            <a:ext cx="7272408" cy="2646795"/>
          </a:xfrm>
        </p:spPr>
        <p:txBody>
          <a:bodyPr anchor="b">
            <a:normAutofit/>
          </a:bodyPr>
          <a:lstStyle/>
          <a:p>
            <a:r>
              <a:rPr lang="da-DK" sz="2400" dirty="0">
                <a:solidFill>
                  <a:srgbClr val="FFFFFF"/>
                </a:solidFill>
              </a:rPr>
              <a:t>Homers </a:t>
            </a:r>
            <a:r>
              <a:rPr lang="da-DK" sz="2400" dirty="0" err="1">
                <a:solidFill>
                  <a:srgbClr val="FFFFFF"/>
                </a:solidFill>
              </a:rPr>
              <a:t>iliade</a:t>
            </a:r>
            <a:br>
              <a:rPr lang="da-DK" dirty="0">
                <a:solidFill>
                  <a:srgbClr val="FFFFFF"/>
                </a:solidFill>
              </a:rPr>
            </a:br>
            <a:r>
              <a:rPr lang="da-DK" sz="3200" dirty="0">
                <a:solidFill>
                  <a:srgbClr val="FFFFFF"/>
                </a:solidFill>
              </a:rPr>
              <a:t>Lektion 4</a:t>
            </a:r>
            <a:br>
              <a:rPr lang="da-DK" dirty="0">
                <a:solidFill>
                  <a:srgbClr val="FFFFFF"/>
                </a:solidFill>
              </a:rPr>
            </a:br>
            <a:r>
              <a:rPr lang="da-DK" sz="2400" dirty="0">
                <a:solidFill>
                  <a:srgbClr val="FFFFFF"/>
                </a:solidFill>
              </a:rPr>
              <a:t>1. sang </a:t>
            </a:r>
            <a:r>
              <a:rPr lang="da-DK" sz="2400" dirty="0" err="1">
                <a:solidFill>
                  <a:srgbClr val="FFFFFF"/>
                </a:solidFill>
              </a:rPr>
              <a:t>vv</a:t>
            </a:r>
            <a:r>
              <a:rPr lang="da-DK" sz="2400" dirty="0">
                <a:solidFill>
                  <a:srgbClr val="FFFFFF"/>
                </a:solidFill>
              </a:rPr>
              <a:t>. 188-317</a:t>
            </a:r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E9EC2B4-C954-0DCD-04B1-C513C32DD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7194" y="4701600"/>
            <a:ext cx="6168821" cy="1742558"/>
          </a:xfrm>
        </p:spPr>
        <p:txBody>
          <a:bodyPr anchor="t">
            <a:norm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arenR"/>
            </a:pPr>
            <a:r>
              <a:rPr lang="da-DK" sz="1800" dirty="0">
                <a:solidFill>
                  <a:srgbClr val="FFFFFF"/>
                </a:solidFill>
              </a:rPr>
              <a:t>Øvelse med begreberne </a:t>
            </a:r>
            <a:r>
              <a:rPr lang="da-DK" sz="1800" i="1" dirty="0" err="1">
                <a:solidFill>
                  <a:srgbClr val="FFFFFF"/>
                </a:solidFill>
              </a:rPr>
              <a:t>timé</a:t>
            </a:r>
            <a:r>
              <a:rPr lang="da-DK" sz="1800" dirty="0">
                <a:solidFill>
                  <a:srgbClr val="FFFFFF"/>
                </a:solidFill>
              </a:rPr>
              <a:t> og </a:t>
            </a:r>
            <a:r>
              <a:rPr lang="da-DK" sz="1800" i="1" dirty="0" err="1">
                <a:solidFill>
                  <a:srgbClr val="FFFFFF"/>
                </a:solidFill>
              </a:rPr>
              <a:t>géras</a:t>
            </a:r>
            <a:endParaRPr lang="da-DK" sz="1800" dirty="0">
              <a:solidFill>
                <a:srgbClr val="FFFFFF"/>
              </a:solidFill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arenR"/>
            </a:pPr>
            <a:r>
              <a:rPr lang="da-DK" sz="1800" dirty="0">
                <a:solidFill>
                  <a:srgbClr val="FFFFFF"/>
                </a:solidFill>
              </a:rPr>
              <a:t>En lille parafrase-øvelse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arenR"/>
            </a:pPr>
            <a:r>
              <a:rPr lang="da-DK" sz="1800" dirty="0">
                <a:solidFill>
                  <a:srgbClr val="FFFFFF"/>
                </a:solidFill>
              </a:rPr>
              <a:t>Nye epos-genretræk: </a:t>
            </a:r>
            <a:r>
              <a:rPr lang="da-DK" sz="1800" i="1" dirty="0" err="1">
                <a:solidFill>
                  <a:srgbClr val="FFFFFF"/>
                </a:solidFill>
              </a:rPr>
              <a:t>Theofani</a:t>
            </a:r>
            <a:r>
              <a:rPr lang="da-DK" sz="1800" dirty="0">
                <a:solidFill>
                  <a:srgbClr val="FFFFFF"/>
                </a:solidFill>
              </a:rPr>
              <a:t>  og </a:t>
            </a:r>
            <a:r>
              <a:rPr lang="da-DK" sz="1800" i="1" dirty="0">
                <a:solidFill>
                  <a:srgbClr val="FFFFFF"/>
                </a:solidFill>
              </a:rPr>
              <a:t>formelvers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arenR"/>
            </a:pPr>
            <a:r>
              <a:rPr lang="da-DK" sz="1800" dirty="0">
                <a:solidFill>
                  <a:srgbClr val="FFFFFF"/>
                </a:solidFill>
              </a:rPr>
              <a:t>Nærlæsning af Nestors intervention, </a:t>
            </a:r>
            <a:r>
              <a:rPr lang="da-DK" sz="1800" dirty="0" err="1">
                <a:solidFill>
                  <a:srgbClr val="FFFFFF"/>
                </a:solidFill>
              </a:rPr>
              <a:t>vv</a:t>
            </a:r>
            <a:r>
              <a:rPr lang="da-DK" sz="1800" dirty="0">
                <a:solidFill>
                  <a:srgbClr val="FFFFFF"/>
                </a:solidFill>
              </a:rPr>
              <a:t>. 245-303</a:t>
            </a:r>
          </a:p>
        </p:txBody>
      </p:sp>
    </p:spTree>
    <p:extLst>
      <p:ext uri="{BB962C8B-B14F-4D97-AF65-F5344CB8AC3E}">
        <p14:creationId xmlns:p14="http://schemas.microsoft.com/office/powerpoint/2010/main" val="2090331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247E67-38EA-BC1D-677C-E652E96F6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011383"/>
            <a:ext cx="10134600" cy="678889"/>
          </a:xfrm>
        </p:spPr>
        <p:txBody>
          <a:bodyPr>
            <a:normAutofit fontScale="90000"/>
          </a:bodyPr>
          <a:lstStyle/>
          <a:p>
            <a:r>
              <a:rPr lang="da-DK"/>
              <a:t>Øvelse med begreberne </a:t>
            </a:r>
            <a:r>
              <a:rPr lang="da-DK" i="1"/>
              <a:t>timé</a:t>
            </a:r>
            <a:r>
              <a:rPr lang="da-DK"/>
              <a:t> og </a:t>
            </a:r>
            <a:r>
              <a:rPr lang="da-DK" i="1"/>
              <a:t>géras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4BAAA8-6674-E451-5F7E-ABF4DCBB3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840339"/>
            <a:ext cx="10134600" cy="1063897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da-DK"/>
              <a:t>PARARBEJDE: Forklar hvad konflikten mellem Agamemnon og Achilleus går ud på. I skal inddrage begreberne </a:t>
            </a:r>
            <a:r>
              <a:rPr lang="da-DK" i="1"/>
              <a:t>timé</a:t>
            </a:r>
            <a:r>
              <a:rPr lang="da-DK"/>
              <a:t> og </a:t>
            </a:r>
            <a:r>
              <a:rPr lang="da-DK" i="1"/>
              <a:t>géras</a:t>
            </a:r>
            <a:r>
              <a:rPr lang="da-DK"/>
              <a:t>, som jeg gennemgik med jer i sidste lektion. Inddrag også karakterernes navne:</a:t>
            </a:r>
            <a:endParaRPr lang="da-DK" dirty="0"/>
          </a:p>
        </p:txBody>
      </p:sp>
      <p:pic>
        <p:nvPicPr>
          <p:cNvPr id="4" name="Picture 6" descr="achilles">
            <a:extLst>
              <a:ext uri="{FF2B5EF4-FFF2-40B4-BE49-F238E27FC236}">
                <a16:creationId xmlns:a16="http://schemas.microsoft.com/office/drawing/2014/main" id="{ECA9DBF9-FA26-1056-DE34-ACCDDF3A89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8" r="12423" b="9699"/>
          <a:stretch/>
        </p:blipFill>
        <p:spPr bwMode="auto">
          <a:xfrm>
            <a:off x="1028700" y="3118373"/>
            <a:ext cx="1401575" cy="22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hryses of Troy - Wikipedia">
            <a:extLst>
              <a:ext uri="{FF2B5EF4-FFF2-40B4-BE49-F238E27FC236}">
                <a16:creationId xmlns:a16="http://schemas.microsoft.com/office/drawing/2014/main" id="{D2489E95-5D9E-C6EE-CF43-25ADE82663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8" t="8372" r="18869" b="18101"/>
          <a:stretch/>
        </p:blipFill>
        <p:spPr bwMode="auto">
          <a:xfrm>
            <a:off x="10039741" y="3118372"/>
            <a:ext cx="1123559" cy="22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hryses of Troy - Wikipedia">
            <a:extLst>
              <a:ext uri="{FF2B5EF4-FFF2-40B4-BE49-F238E27FC236}">
                <a16:creationId xmlns:a16="http://schemas.microsoft.com/office/drawing/2014/main" id="{57E69AC7-E5BF-EAA8-444A-87FAFACB51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6" t="33104" r="51366"/>
          <a:stretch/>
        </p:blipFill>
        <p:spPr bwMode="auto">
          <a:xfrm>
            <a:off x="5487301" y="3118373"/>
            <a:ext cx="1217397" cy="22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A824F767-1CF7-FB1F-CAF6-E4B1826B728C}"/>
              </a:ext>
            </a:extLst>
          </p:cNvPr>
          <p:cNvSpPr txBox="1"/>
          <p:nvPr/>
        </p:nvSpPr>
        <p:spPr>
          <a:xfrm>
            <a:off x="1028699" y="5374307"/>
            <a:ext cx="140157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dirty="0"/>
              <a:t>Achilleus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D15621A-68C1-2F8E-7345-C3A0F42EFF51}"/>
              </a:ext>
            </a:extLst>
          </p:cNvPr>
          <p:cNvSpPr txBox="1"/>
          <p:nvPr/>
        </p:nvSpPr>
        <p:spPr>
          <a:xfrm>
            <a:off x="5487301" y="5374307"/>
            <a:ext cx="121739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dirty="0"/>
              <a:t>Chryses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F5740CF6-0ACB-8CC5-9D56-F40D2DE19A52}"/>
              </a:ext>
            </a:extLst>
          </p:cNvPr>
          <p:cNvSpPr txBox="1"/>
          <p:nvPr/>
        </p:nvSpPr>
        <p:spPr>
          <a:xfrm>
            <a:off x="10039741" y="5374307"/>
            <a:ext cx="112355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1400" dirty="0" err="1"/>
              <a:t>Agememnon</a:t>
            </a:r>
            <a:endParaRPr lang="da-DK" sz="1400" dirty="0"/>
          </a:p>
        </p:txBody>
      </p:sp>
      <p:pic>
        <p:nvPicPr>
          <p:cNvPr id="1026" name="Picture 2" descr="Apulian Red-Figure Volute-Crater, ca. 360-350 BCE by the Painter of Athens depicting Chryses attempting to ransom his daughter Chryseis from Agamemnon.">
            <a:extLst>
              <a:ext uri="{FF2B5EF4-FFF2-40B4-BE49-F238E27FC236}">
                <a16:creationId xmlns:a16="http://schemas.microsoft.com/office/drawing/2014/main" id="{2E64D361-A69A-DD5E-B4A3-883D155B7D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39" b="38755"/>
          <a:stretch/>
        </p:blipFill>
        <p:spPr bwMode="auto">
          <a:xfrm>
            <a:off x="7803507" y="3118372"/>
            <a:ext cx="1135547" cy="22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4449552C-4D14-3FEE-3A17-2D0EC8B708FA}"/>
              </a:ext>
            </a:extLst>
          </p:cNvPr>
          <p:cNvSpPr txBox="1"/>
          <p:nvPr/>
        </p:nvSpPr>
        <p:spPr>
          <a:xfrm>
            <a:off x="7809500" y="5367813"/>
            <a:ext cx="112355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dirty="0" err="1"/>
              <a:t>Chryseïs</a:t>
            </a:r>
            <a:endParaRPr lang="da-DK" dirty="0"/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DDB9DE5A-A703-ED27-EB25-1DF2C0A346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8" t="14403" r="57546" b="37031"/>
          <a:stretch/>
        </p:blipFill>
        <p:spPr bwMode="auto">
          <a:xfrm>
            <a:off x="3332983" y="3118372"/>
            <a:ext cx="1251608" cy="22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47C0271E-E892-A23A-DB80-C1227B54CF56}"/>
              </a:ext>
            </a:extLst>
          </p:cNvPr>
          <p:cNvSpPr txBox="1"/>
          <p:nvPr/>
        </p:nvSpPr>
        <p:spPr>
          <a:xfrm>
            <a:off x="3326988" y="5367813"/>
            <a:ext cx="12576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dirty="0" err="1"/>
              <a:t>Briseïs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03505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D85C9B-1885-B50A-B886-CB5D16045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443" y="916837"/>
            <a:ext cx="5536692" cy="732229"/>
          </a:xfrm>
        </p:spPr>
        <p:txBody>
          <a:bodyPr>
            <a:normAutofit fontScale="90000"/>
          </a:bodyPr>
          <a:lstStyle/>
          <a:p>
            <a:r>
              <a:rPr lang="da-DK" dirty="0"/>
              <a:t>En lille parafrase-øvelse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5890C77-70AE-D0BE-C8A2-2E3AA9BA6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5442" y="4919590"/>
            <a:ext cx="4953000" cy="1021572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r>
              <a:rPr lang="da-DK" dirty="0"/>
              <a:t>INDIVIDUEL LÆSNING + SKRIVEØVELSE (3 min.)</a:t>
            </a:r>
          </a:p>
          <a:p>
            <a:r>
              <a:rPr lang="da-DK" dirty="0"/>
              <a:t>Læs Iliaden </a:t>
            </a:r>
            <a:r>
              <a:rPr lang="da-DK" dirty="0" err="1"/>
              <a:t>vv</a:t>
            </a:r>
            <a:r>
              <a:rPr lang="da-DK" dirty="0"/>
              <a:t>.  188-222 og parafraser Athenes tale til Achilleus </a:t>
            </a:r>
            <a:r>
              <a:rPr lang="da-DK" dirty="0" err="1"/>
              <a:t>vv</a:t>
            </a:r>
            <a:r>
              <a:rPr lang="da-DK" dirty="0"/>
              <a:t>. 207-214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A9DB5013-A32D-3358-F914-58A0A9C1FBDF}"/>
              </a:ext>
            </a:extLst>
          </p:cNvPr>
          <p:cNvSpPr txBox="1"/>
          <p:nvPr/>
        </p:nvSpPr>
        <p:spPr>
          <a:xfrm>
            <a:off x="1075441" y="3135611"/>
            <a:ext cx="4952999" cy="1477328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dirty="0"/>
              <a:t>PARAFRASE</a:t>
            </a:r>
          </a:p>
          <a:p>
            <a:endParaRPr lang="da-DK" dirty="0"/>
          </a:p>
          <a:p>
            <a:r>
              <a:rPr lang="da-DK" dirty="0"/>
              <a:t>En parafrase en omskrivning af en tekst, som gengiver dens indhold, men med den skrivendes egne ord.</a:t>
            </a:r>
          </a:p>
        </p:txBody>
      </p:sp>
      <p:pic>
        <p:nvPicPr>
          <p:cNvPr id="6" name="Picture 6" descr="Athena - Ancient Greek Vase Painting">
            <a:extLst>
              <a:ext uri="{FF2B5EF4-FFF2-40B4-BE49-F238E27FC236}">
                <a16:creationId xmlns:a16="http://schemas.microsoft.com/office/drawing/2014/main" id="{DE5F2645-86FD-0C67-73F4-C72033A1E0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" r="12815" b="6190"/>
          <a:stretch/>
        </p:blipFill>
        <p:spPr bwMode="auto">
          <a:xfrm flipH="1">
            <a:off x="7754638" y="916837"/>
            <a:ext cx="2632946" cy="50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77B1F5BB-37C7-1884-886E-5A809A213C39}"/>
              </a:ext>
            </a:extLst>
          </p:cNvPr>
          <p:cNvSpPr txBox="1"/>
          <p:nvPr/>
        </p:nvSpPr>
        <p:spPr>
          <a:xfrm>
            <a:off x="1075442" y="1905631"/>
            <a:ext cx="495299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b="0" i="1" u="none" strike="noStrike" dirty="0">
                <a:solidFill>
                  <a:srgbClr val="000000"/>
                </a:solidFill>
                <a:effectLst/>
              </a:rPr>
              <a:t>Resume: Achilleus bliver så vred, at han overvejer at dræbe </a:t>
            </a:r>
            <a:r>
              <a:rPr lang="da-DK" b="0" i="1" u="none" strike="noStrike" dirty="0" err="1">
                <a:solidFill>
                  <a:srgbClr val="000000"/>
                </a:solidFill>
                <a:effectLst/>
              </a:rPr>
              <a:t>Agememnon</a:t>
            </a:r>
            <a:r>
              <a:rPr lang="da-DK" b="0" i="1" u="none" strike="noStrike" dirty="0">
                <a:solidFill>
                  <a:srgbClr val="000000"/>
                </a:solidFill>
                <a:effectLst/>
              </a:rPr>
              <a:t>, men visdommens gudinde Athene får ham fra det. </a:t>
            </a:r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49740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7CDFC-1DD6-EB35-EEA6-2363CEE17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77" y="583811"/>
            <a:ext cx="10134600" cy="1135517"/>
          </a:xfrm>
        </p:spPr>
        <p:txBody>
          <a:bodyPr/>
          <a:lstStyle/>
          <a:p>
            <a:r>
              <a:rPr lang="da-DK" dirty="0"/>
              <a:t>Et par epos-genretræk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CB5BEB6-71B4-A3EC-235B-736C5FCF2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277" y="1661200"/>
            <a:ext cx="4849036" cy="814387"/>
          </a:xfrm>
        </p:spPr>
        <p:txBody>
          <a:bodyPr/>
          <a:lstStyle/>
          <a:p>
            <a:r>
              <a:rPr lang="da-DK" dirty="0" err="1"/>
              <a:t>Theofaní</a:t>
            </a:r>
            <a:r>
              <a:rPr lang="da-DK" dirty="0"/>
              <a:t> 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BDAD8C1-E958-92D3-91D4-FC0FDB67C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277" y="2475587"/>
            <a:ext cx="4849036" cy="3514997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Når en guddom viser sig for et menneske.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Ordet kommer af de græske ord </a:t>
            </a:r>
            <a:r>
              <a:rPr lang="da-DK" i="1" dirty="0" err="1"/>
              <a:t>theos</a:t>
            </a:r>
            <a:r>
              <a:rPr lang="da-DK" dirty="0"/>
              <a:t> (gud) og </a:t>
            </a:r>
            <a:r>
              <a:rPr lang="da-DK" i="1" dirty="0" err="1"/>
              <a:t>phanein</a:t>
            </a:r>
            <a:r>
              <a:rPr lang="da-DK" dirty="0"/>
              <a:t> (at komme til syne)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Guderne optræder som regel i forklædning, når de interagerer med menneskene i Iliaden.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Når en gud vælger at vise sig i sin rigtige skikkelse, og mennesket genkender guden som det, den er, kaldes det en </a:t>
            </a:r>
            <a:r>
              <a:rPr lang="da-DK" i="1" dirty="0" err="1"/>
              <a:t>theofaní</a:t>
            </a:r>
            <a:r>
              <a:rPr lang="da-DK" dirty="0"/>
              <a:t>.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2EA790E-728F-6893-B03E-AD4DEEA642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2234" y="1661200"/>
            <a:ext cx="4904585" cy="814387"/>
          </a:xfrm>
        </p:spPr>
        <p:txBody>
          <a:bodyPr/>
          <a:lstStyle/>
          <a:p>
            <a:r>
              <a:rPr lang="da-DK" dirty="0"/>
              <a:t>Formelvers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8B9E065-97D9-73F4-C043-2D770F1E58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2234" y="2475587"/>
            <a:ext cx="6019146" cy="3514997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Homer genbruger ofte halve, hele eller flere af sine vers.</a:t>
            </a:r>
          </a:p>
          <a:p>
            <a:pPr marL="617220" lvl="1" indent="-342900"/>
            <a:r>
              <a:rPr lang="da-DK" dirty="0"/>
              <a:t>1.195-96: ‘sendt af den </a:t>
            </a:r>
            <a:r>
              <a:rPr lang="da-DK" dirty="0" err="1"/>
              <a:t>liljearmede</a:t>
            </a:r>
            <a:r>
              <a:rPr lang="da-DK" dirty="0"/>
              <a:t> Here,</a:t>
            </a:r>
            <a:br>
              <a:rPr lang="da-DK" dirty="0"/>
            </a:br>
            <a:r>
              <a:rPr lang="da-DK" dirty="0"/>
              <a:t>som var dem begge to god og </a:t>
            </a:r>
            <a:r>
              <a:rPr lang="da-DK" dirty="0" err="1"/>
              <a:t>kered</a:t>
            </a:r>
            <a:r>
              <a:rPr lang="da-DK" dirty="0"/>
              <a:t> sig ligeligt om dem.’</a:t>
            </a:r>
          </a:p>
          <a:p>
            <a:pPr marL="617220" lvl="1" indent="-342900"/>
            <a:r>
              <a:rPr lang="da-DK" dirty="0"/>
              <a:t>1.208-9: ‘sendt af den </a:t>
            </a:r>
            <a:r>
              <a:rPr lang="da-DK" dirty="0" err="1"/>
              <a:t>liljearmede</a:t>
            </a:r>
            <a:r>
              <a:rPr lang="da-DK" dirty="0"/>
              <a:t> Here,</a:t>
            </a:r>
            <a:br>
              <a:rPr lang="da-DK" dirty="0"/>
            </a:br>
            <a:r>
              <a:rPr lang="da-DK" dirty="0"/>
              <a:t>som er jer begge to god og kerer sig ligeligt om jer.’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Opstår, når den samme handling sker i teksten, og man ligeså godt kan gentage sig selv.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Ofte kan der i formelversene indsættes andre navne.</a:t>
            </a:r>
          </a:p>
          <a:p>
            <a:pPr lvl="1" indent="0">
              <a:buNone/>
            </a:pPr>
            <a:r>
              <a:rPr lang="da-DK" dirty="0"/>
              <a:t>	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699C316-7561-3DCC-B8A5-7975387E7BF3}"/>
              </a:ext>
            </a:extLst>
          </p:cNvPr>
          <p:cNvSpPr txBox="1"/>
          <p:nvPr/>
        </p:nvSpPr>
        <p:spPr>
          <a:xfrm>
            <a:off x="6019122" y="5820330"/>
            <a:ext cx="5445369" cy="64633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dirty="0"/>
              <a:t>OPGAVE: Find flere eksempler på formelvers i den del af Iliaden, vi har læst indtil videre.</a:t>
            </a:r>
          </a:p>
        </p:txBody>
      </p:sp>
    </p:spTree>
    <p:extLst>
      <p:ext uri="{BB962C8B-B14F-4D97-AF65-F5344CB8AC3E}">
        <p14:creationId xmlns:p14="http://schemas.microsoft.com/office/powerpoint/2010/main" val="416374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entaur &amp; Lapith - Ancient Greek Vase Painting">
            <a:extLst>
              <a:ext uri="{FF2B5EF4-FFF2-40B4-BE49-F238E27FC236}">
                <a16:creationId xmlns:a16="http://schemas.microsoft.com/office/drawing/2014/main" id="{266B79E7-2D48-535E-A944-A7C6593866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4"/>
          <a:stretch/>
        </p:blipFill>
        <p:spPr bwMode="auto">
          <a:xfrm>
            <a:off x="164592" y="808757"/>
            <a:ext cx="11911241" cy="588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B546925-C386-A24B-5521-8F85F9FA4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97877"/>
            <a:ext cx="10134600" cy="702564"/>
          </a:xfrm>
        </p:spPr>
        <p:txBody>
          <a:bodyPr anchor="t"/>
          <a:lstStyle/>
          <a:p>
            <a:r>
              <a:rPr lang="da-DK" dirty="0"/>
              <a:t>Nestors intervention, </a:t>
            </a:r>
            <a:r>
              <a:rPr lang="da-DK" dirty="0" err="1"/>
              <a:t>vv</a:t>
            </a:r>
            <a:r>
              <a:rPr lang="da-DK" dirty="0"/>
              <a:t>. 245-303: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54A6686-9F3B-C4D7-F827-84B1C56796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1" y="2157652"/>
            <a:ext cx="6286500" cy="3831116"/>
          </a:xfrm>
        </p:spPr>
        <p:txBody>
          <a:bodyPr>
            <a:normAutofit fontScale="85000" lnSpcReduction="20000"/>
          </a:bodyPr>
          <a:lstStyle/>
          <a:p>
            <a:r>
              <a:rPr lang="da-DK" dirty="0"/>
              <a:t>GRUPPEARBEJDE:</a:t>
            </a:r>
          </a:p>
          <a:p>
            <a:r>
              <a:rPr lang="da-DK" dirty="0"/>
              <a:t>Læs </a:t>
            </a:r>
            <a:r>
              <a:rPr lang="da-DK" dirty="0" err="1"/>
              <a:t>vv</a:t>
            </a:r>
            <a:r>
              <a:rPr lang="da-DK" dirty="0"/>
              <a:t>. 245-303 og besvar følgende spørgsmål: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Hvordan bliver Nestor beskrevet i </a:t>
            </a:r>
            <a:br>
              <a:rPr lang="da-DK" dirty="0"/>
            </a:br>
            <a:r>
              <a:rPr lang="da-DK" dirty="0" err="1"/>
              <a:t>vv</a:t>
            </a:r>
            <a:r>
              <a:rPr lang="da-DK" dirty="0"/>
              <a:t>. 247-252?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Hvorfor mener Nestor, at Achilleus og Agamemnon skal stoppe med at skændes?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Hvilket formål har Nestors fortælling om alle heltene og kentaurerne i </a:t>
            </a:r>
            <a:r>
              <a:rPr lang="da-DK" dirty="0" err="1"/>
              <a:t>vv</a:t>
            </a:r>
            <a:r>
              <a:rPr lang="da-DK" dirty="0"/>
              <a:t>. 262-274?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Har Nestor held til at stoppe konflikten mellem Achilleus og Agamemnon?</a:t>
            </a:r>
          </a:p>
          <a:p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9C87FA30-1C7D-74C5-F9CC-BFFC38A9EF6B}"/>
              </a:ext>
            </a:extLst>
          </p:cNvPr>
          <p:cNvSpPr txBox="1"/>
          <p:nvPr/>
        </p:nvSpPr>
        <p:spPr>
          <a:xfrm>
            <a:off x="1037305" y="1100441"/>
            <a:ext cx="10125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000000"/>
                </a:solidFill>
              </a:rPr>
              <a:t>Resume: </a:t>
            </a:r>
            <a:r>
              <a:rPr lang="da-DK" b="0" i="1" u="none" strike="noStrike" dirty="0">
                <a:solidFill>
                  <a:srgbClr val="000000"/>
                </a:solidFill>
                <a:effectLst/>
              </a:rPr>
              <a:t>Achilleus sværger, at der vil komme en dag, hvor Agamemnon vil komme til at savne ham. Nestor, den ældste af </a:t>
            </a:r>
            <a:r>
              <a:rPr lang="da-DK" b="0" i="1" u="none" strike="noStrike" dirty="0" err="1">
                <a:solidFill>
                  <a:srgbClr val="000000"/>
                </a:solidFill>
                <a:effectLst/>
              </a:rPr>
              <a:t>achaierne</a:t>
            </a:r>
            <a:r>
              <a:rPr lang="da-DK" b="0" i="1" u="none" strike="noStrike" dirty="0">
                <a:solidFill>
                  <a:srgbClr val="000000"/>
                </a:solidFill>
                <a:effectLst/>
              </a:rPr>
              <a:t> forsøger at berolige de to, men uden held. </a:t>
            </a:r>
            <a:endParaRPr lang="da-DK" i="1" dirty="0"/>
          </a:p>
        </p:txBody>
      </p:sp>
      <p:pic>
        <p:nvPicPr>
          <p:cNvPr id="3074" name="Picture 2" descr="Telemachos and Nestor.">
            <a:extLst>
              <a:ext uri="{FF2B5EF4-FFF2-40B4-BE49-F238E27FC236}">
                <a16:creationId xmlns:a16="http://schemas.microsoft.com/office/drawing/2014/main" id="{1D854E66-2126-4BFD-2B21-29ACBC0617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3" t="21709" r="27174" b="15037"/>
          <a:stretch/>
        </p:blipFill>
        <p:spPr bwMode="auto">
          <a:xfrm>
            <a:off x="7959854" y="1746772"/>
            <a:ext cx="2756914" cy="444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542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</Words>
  <Application>Microsoft Macintosh PowerPoint</Application>
  <PresentationFormat>Widescreen</PresentationFormat>
  <Paragraphs>41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Office-tema</vt:lpstr>
      <vt:lpstr>Homers iliade Lektion 4 1. sang vv. 188-317</vt:lpstr>
      <vt:lpstr>Øvelse med begreberne timé og géras</vt:lpstr>
      <vt:lpstr>En lille parafrase-øvelse</vt:lpstr>
      <vt:lpstr>Et par epos-genretræk</vt:lpstr>
      <vt:lpstr>Nestors intervention, vv. 245-303: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Esben Harboe Odgaard EHO</dc:creator>
  <cp:lastModifiedBy>Esben Harboe Odgaard EHO</cp:lastModifiedBy>
  <cp:revision>1</cp:revision>
  <dcterms:created xsi:type="dcterms:W3CDTF">2025-12-17T08:31:37Z</dcterms:created>
  <dcterms:modified xsi:type="dcterms:W3CDTF">2025-12-17T08:32:05Z</dcterms:modified>
</cp:coreProperties>
</file>