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91" r:id="rId3"/>
    <p:sldId id="292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1"/>
  </p:normalViewPr>
  <p:slideViewPr>
    <p:cSldViewPr snapToGrid="0">
      <p:cViewPr varScale="1">
        <p:scale>
          <a:sx n="116" d="100"/>
          <a:sy n="116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37346-1159-4309-0BBE-AE17C998A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1737609-E245-2D43-EAA9-FE5344216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CEE834-7DD0-00D4-0D80-943BC7F3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919B75-9EC5-5A7D-49DE-B242CDF5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A0B244-D607-1A56-B1B7-33D884EE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70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FA548-24BD-CDE2-A6F3-A7066DAB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0F13FF8-8B3D-2B07-63F2-9C25BEB04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B9DFB3-C182-0D12-AF08-C779396E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1DB204-D686-85BA-E1EF-66E553A5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6FC7E2-04E8-0BB2-6B05-0DA65D93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58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5D7D215-9821-C064-FCF2-E97916A77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3C801B7-1AAD-5FCD-0052-59DE2ED80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ECA3F4-32D8-0C50-BD37-C44261F9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1EE510-914C-55BD-FD7F-4785766F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9E20BB-1E57-53D1-41E9-533B68AE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626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5D1DC-8EB3-1522-EA35-E06873F4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1D1FE9-B551-3133-2A13-B2FE263C2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7CF65E7-D498-35EC-F09B-577C0CE5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F22231-45EC-0043-D2DA-559B8488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F85E218-5900-064F-9A67-5357CD35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CB0C3-81ED-A6B8-638A-CEF39BA4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860B30-6F37-7EAA-2DA4-20C194377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2B2C39-F880-AA22-A616-493CFBD4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54EC73-606C-7E22-2F27-E4092A49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188782-04EC-917D-8BAE-337198DC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50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0E42F-1E14-FC75-217C-5A53F4A5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9FFB19-E5D5-C089-EE44-DCEF1C860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AED48BA-4B5C-EAD8-D7DE-C88000DF5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D3EE223-2C66-6E1C-CFE9-B45C3DD0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1819B0-E816-6BAF-F4AC-F24DFE00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83501B9-9A21-83DE-D9FE-D70C4DCF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702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96CC0-F893-98B1-DF39-ABDC6150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0D75FA-4B2F-D107-6741-E4491141A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C78039-3766-1CDD-10E3-2975AD06B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F6BFBE-A537-C952-6F07-E4D3023B4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9AC1CB8-034B-CFB3-5053-D3D2ACC5A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C9EB00D-B175-FC64-9DA1-7908972C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1972280-50B7-1DD1-F551-D37328FB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2BFC3B3-587E-9DC6-E7F7-A75D9EDD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47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C91C7-B697-6D01-5BD3-772EB6EF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B10EC6F-BDFB-F6DB-4A9D-03D627AF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4CFC54-CB45-9E69-D862-05A0AD7E4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D1B83B-9122-7CFF-EE42-31F64381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040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38917E6-5690-C2CB-6B2A-788D6B61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FC55501-9BC9-CB5F-5E90-E9E59153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8CB308-AC2A-7810-7390-1E2D5049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37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131C4-4F77-769D-B43D-9811D65B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0777F6-5884-C931-96D6-17A910F3A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F7F89FC-AA48-9F94-2B08-FB7F1E697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F97076-0F4A-995E-2AED-67CBEED9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FA5DF30-4089-058D-B62C-C129F43B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959E8AD-5AB4-8430-2E9F-F8F6D6CC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192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51D07-FD98-EDCB-839D-A6992CC5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25BBD88-C82E-C3AD-155B-DBA6FC7D0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34533A4-2082-D352-E85D-A671A0346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001D46C-60BB-92BA-9FF1-E36ABE10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6AC14E-AB0D-28D2-6809-02A3C41A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C314802-24BB-511D-63AE-CA8712BC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774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C5E9E4C-589F-84D0-981A-996BB9CA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49FE6A-ACA2-8576-2CBF-25B2AE47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44AC7E-DE2E-B17B-923A-E91959082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3C802D-EB47-0A43-9A37-15E67EF1EF19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EE1F9D-5DD7-55B1-7107-94D85B7EF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0DDDD2-6FF2-48A5-E200-EC239BC5F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992EC-EE5B-2D4A-875B-2BD8023005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304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t billede, der indeholder maleri, kunst, person, Ansigt&#10;&#10;Automatisk genereret beskrivelse">
            <a:extLst>
              <a:ext uri="{FF2B5EF4-FFF2-40B4-BE49-F238E27FC236}">
                <a16:creationId xmlns:a16="http://schemas.microsoft.com/office/drawing/2014/main" id="{1F473DC4-0B6B-636C-0EC3-E0DBD42C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1" b="34173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93983A-320E-73D2-8DA2-F7CEA483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091" y="2633933"/>
            <a:ext cx="8039818" cy="1643572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FFFFFF"/>
                </a:solidFill>
              </a:rPr>
              <a:t>Homers </a:t>
            </a:r>
            <a:r>
              <a:rPr lang="da-DK" dirty="0" err="1">
                <a:solidFill>
                  <a:srgbClr val="FFFFFF"/>
                </a:solidFill>
              </a:rPr>
              <a:t>iliade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sz="3600" dirty="0">
                <a:solidFill>
                  <a:srgbClr val="FFFFFF"/>
                </a:solidFill>
              </a:rPr>
              <a:t>Lektion 5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1. sang </a:t>
            </a:r>
            <a:r>
              <a:rPr lang="da-DK" dirty="0" err="1">
                <a:solidFill>
                  <a:srgbClr val="FFFFFF"/>
                </a:solidFill>
              </a:rPr>
              <a:t>vv</a:t>
            </a:r>
            <a:r>
              <a:rPr lang="da-DK" dirty="0">
                <a:solidFill>
                  <a:srgbClr val="FFFFFF"/>
                </a:solidFill>
              </a:rPr>
              <a:t>. 488-611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43D126-D561-D467-5272-51D666EF0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556" y="5272809"/>
            <a:ext cx="8442384" cy="725018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arenR"/>
            </a:pPr>
            <a:r>
              <a:rPr lang="da-DK" dirty="0">
                <a:solidFill>
                  <a:srgbClr val="FFFFFF"/>
                </a:solidFill>
              </a:rPr>
              <a:t>Resumé af </a:t>
            </a:r>
            <a:r>
              <a:rPr lang="da-DK" dirty="0" err="1">
                <a:solidFill>
                  <a:srgbClr val="FFFFFF"/>
                </a:solidFill>
              </a:rPr>
              <a:t>vv</a:t>
            </a:r>
            <a:r>
              <a:rPr lang="da-DK" dirty="0">
                <a:solidFill>
                  <a:srgbClr val="FFFFFF"/>
                </a:solidFill>
              </a:rPr>
              <a:t>. 318-487 (ved Esben)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arenR"/>
            </a:pPr>
            <a:r>
              <a:rPr lang="da-DK" dirty="0">
                <a:solidFill>
                  <a:srgbClr val="FFFFFF"/>
                </a:solidFill>
              </a:rPr>
              <a:t>Læsning og arbejdsspørgsmål til </a:t>
            </a:r>
            <a:r>
              <a:rPr lang="da-DK" dirty="0" err="1">
                <a:solidFill>
                  <a:srgbClr val="FFFFFF"/>
                </a:solidFill>
              </a:rPr>
              <a:t>vv</a:t>
            </a:r>
            <a:r>
              <a:rPr lang="da-DK" dirty="0">
                <a:solidFill>
                  <a:srgbClr val="FFFFFF"/>
                </a:solidFill>
              </a:rPr>
              <a:t>. 488-611</a:t>
            </a:r>
          </a:p>
        </p:txBody>
      </p:sp>
    </p:spTree>
    <p:extLst>
      <p:ext uri="{BB962C8B-B14F-4D97-AF65-F5344CB8AC3E}">
        <p14:creationId xmlns:p14="http://schemas.microsoft.com/office/powerpoint/2010/main" val="106823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51786-4FC6-450C-1A6A-BED3180C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117600"/>
          </a:xfrm>
        </p:spPr>
        <p:txBody>
          <a:bodyPr anchor="t"/>
          <a:lstStyle/>
          <a:p>
            <a:r>
              <a:rPr lang="da-DK" sz="2400" dirty="0"/>
              <a:t>Resume af </a:t>
            </a:r>
            <a:br>
              <a:rPr lang="da-DK" dirty="0"/>
            </a:br>
            <a:r>
              <a:rPr lang="da-DK" dirty="0" err="1"/>
              <a:t>vv</a:t>
            </a:r>
            <a:r>
              <a:rPr lang="da-DK" dirty="0"/>
              <a:t>. 318-487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5688F7B-BDFE-3089-678A-7264FA9C8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1574800"/>
            <a:ext cx="3705225" cy="46228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Agamemnon sender to herolder til Achilleus’ lejr for at hente </a:t>
            </a:r>
            <a:r>
              <a:rPr lang="da-DK" dirty="0" err="1"/>
              <a:t>Briseïs</a:t>
            </a:r>
            <a:r>
              <a:rPr lang="da-DK" dirty="0"/>
              <a:t>. Achilleus lader dem hente hende – hans strid er med Agamemnon.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Odysseus ankommer til Chryse med </a:t>
            </a:r>
            <a:r>
              <a:rPr lang="da-DK" dirty="0" err="1"/>
              <a:t>Chryseïs</a:t>
            </a:r>
            <a:r>
              <a:rPr lang="da-DK" dirty="0"/>
              <a:t>. </a:t>
            </a:r>
            <a:r>
              <a:rPr lang="da-DK" dirty="0" err="1"/>
              <a:t>Achaierne</a:t>
            </a:r>
            <a:r>
              <a:rPr lang="da-DK" dirty="0"/>
              <a:t> laver ofringer, og Chryses beder Apollon om at fjerne pesten, hvilket han gør.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Achilleus går ned til stranden og beder sin mor, havnymfen Thetis om hjælp; hun skal overtale Zeus til at hjælpe trojanerne i krigen, så Agamemnon bliver nødt til at søge Achilleus’ hjælp. I mellemtiden vil Achilleus og hans mænd ikke deltage i krigen. Thetis lover at tale med Zeus, når denne om 12 dage vender tilbage til Olympen.</a:t>
            </a:r>
          </a:p>
        </p:txBody>
      </p:sp>
      <p:pic>
        <p:nvPicPr>
          <p:cNvPr id="1026" name="Picture 2" descr="Thetis Consoling Her Son Achilles from the Room of the Iliad in the  Palazzina">
            <a:extLst>
              <a:ext uri="{FF2B5EF4-FFF2-40B4-BE49-F238E27FC236}">
                <a16:creationId xmlns:a16="http://schemas.microsoft.com/office/drawing/2014/main" id="{94D7B0A0-6B3D-D98C-BD0A-D8DE6D35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0"/>
            <a:ext cx="4643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FE1C0-FA50-13F3-B312-0AA88AB1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dirty="0" err="1"/>
              <a:t>Læsning</a:t>
            </a:r>
            <a:r>
              <a:rPr lang="en-US" sz="2700" dirty="0"/>
              <a:t> </a:t>
            </a:r>
            <a:r>
              <a:rPr lang="en-US" sz="2700" dirty="0" err="1"/>
              <a:t>og</a:t>
            </a:r>
            <a:r>
              <a:rPr lang="en-US" sz="2700" dirty="0"/>
              <a:t> </a:t>
            </a:r>
            <a:r>
              <a:rPr lang="en-US" sz="2700" dirty="0" err="1"/>
              <a:t>arbejdsspørgsmål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dirty="0"/>
              <a:t>vv. 488-611</a:t>
            </a:r>
            <a:endParaRPr lang="en-US" sz="30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61D38C9-7852-429F-EBED-10E8E516D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9264" y="2216151"/>
            <a:ext cx="4618835" cy="3390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Læs</a:t>
            </a:r>
            <a:r>
              <a:rPr lang="en-US" sz="2000" dirty="0"/>
              <a:t> </a:t>
            </a:r>
            <a:r>
              <a:rPr lang="en-US" sz="2000" dirty="0" err="1"/>
              <a:t>Iliaden</a:t>
            </a:r>
            <a:r>
              <a:rPr lang="en-US" sz="2000" dirty="0"/>
              <a:t> 1. sang vv. 488-611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besvar</a:t>
            </a:r>
            <a:r>
              <a:rPr lang="en-US" sz="2000" dirty="0"/>
              <a:t> </a:t>
            </a:r>
            <a:r>
              <a:rPr lang="en-US" sz="2000" dirty="0" err="1"/>
              <a:t>arbejdsspørgsmålene</a:t>
            </a:r>
            <a:r>
              <a:rPr lang="en-US" sz="2000" dirty="0"/>
              <a:t>, </a:t>
            </a:r>
            <a:r>
              <a:rPr lang="en-US" sz="2000" dirty="0" err="1"/>
              <a:t>mens</a:t>
            </a:r>
            <a:r>
              <a:rPr lang="en-US" sz="2000" dirty="0"/>
              <a:t> du </a:t>
            </a:r>
            <a:r>
              <a:rPr lang="en-US" sz="2000" dirty="0" err="1"/>
              <a:t>læser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Husk at </a:t>
            </a:r>
            <a:r>
              <a:rPr lang="en-US" sz="2000" dirty="0" err="1"/>
              <a:t>notere</a:t>
            </a:r>
            <a:r>
              <a:rPr lang="en-US" sz="2000" dirty="0"/>
              <a:t> </a:t>
            </a:r>
            <a:r>
              <a:rPr lang="en-US" sz="2000" dirty="0" err="1"/>
              <a:t>stikord</a:t>
            </a:r>
            <a:r>
              <a:rPr lang="en-US" sz="2000" dirty="0"/>
              <a:t>, </a:t>
            </a:r>
            <a:r>
              <a:rPr lang="en-US" sz="2000" dirty="0" err="1"/>
              <a:t>versnumre</a:t>
            </a:r>
            <a:r>
              <a:rPr lang="en-US" sz="2000" dirty="0"/>
              <a:t> </a:t>
            </a:r>
            <a:r>
              <a:rPr lang="en-US" sz="2000" dirty="0" err="1"/>
              <a:t>o.lign</a:t>
            </a:r>
            <a:r>
              <a:rPr lang="en-US" sz="2000" dirty="0"/>
              <a:t>., </a:t>
            </a:r>
            <a:r>
              <a:rPr lang="en-US" sz="2000" dirty="0" err="1"/>
              <a:t>hvor</a:t>
            </a:r>
            <a:r>
              <a:rPr lang="en-US" sz="2000"/>
              <a:t> det er relevant.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 </a:t>
            </a:r>
            <a:r>
              <a:rPr lang="en-US" sz="2000" dirty="0" err="1"/>
              <a:t>gennemgår</a:t>
            </a:r>
            <a:r>
              <a:rPr lang="en-US" sz="2000" dirty="0"/>
              <a:t> </a:t>
            </a:r>
            <a:r>
              <a:rPr lang="en-US" sz="2000" dirty="0" err="1"/>
              <a:t>spørgsmålene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klassen</a:t>
            </a:r>
            <a:r>
              <a:rPr lang="en-US" sz="2000" dirty="0"/>
              <a:t>.</a:t>
            </a:r>
          </a:p>
        </p:txBody>
      </p:sp>
      <p:pic>
        <p:nvPicPr>
          <p:cNvPr id="3074" name="Picture 2" descr="Zeus and Thetis, 1769 by Anton Pavlovich Losenko">
            <a:extLst>
              <a:ext uri="{FF2B5EF4-FFF2-40B4-BE49-F238E27FC236}">
                <a16:creationId xmlns:a16="http://schemas.microsoft.com/office/drawing/2014/main" id="{F5117841-F744-E45A-2AF1-B99C0C7E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9" r="-2" b="5153"/>
          <a:stretch/>
        </p:blipFill>
        <p:spPr bwMode="auto">
          <a:xfrm>
            <a:off x="1682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40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Macintosh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Office-tema</vt:lpstr>
      <vt:lpstr>Homers iliade Lektion 5 1. sang vv. 488-611</vt:lpstr>
      <vt:lpstr>Resume af  vv. 318-487</vt:lpstr>
      <vt:lpstr>Læsning og arbejdsspørgsmål, vv. 488-611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Esben Harboe Odgaard EHO</dc:creator>
  <cp:lastModifiedBy>Esben Harboe Odgaard EHO</cp:lastModifiedBy>
  <cp:revision>1</cp:revision>
  <dcterms:created xsi:type="dcterms:W3CDTF">2025-12-18T10:27:54Z</dcterms:created>
  <dcterms:modified xsi:type="dcterms:W3CDTF">2025-12-18T10:28:23Z</dcterms:modified>
</cp:coreProperties>
</file>