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6" r:id="rId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1"/>
  </p:normalViewPr>
  <p:slideViewPr>
    <p:cSldViewPr snapToGrid="0">
      <p:cViewPr varScale="1">
        <p:scale>
          <a:sx n="116" d="100"/>
          <a:sy n="116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2AE92-44DB-FA91-E3EB-1621392B1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E22FB18-2F0A-B55D-7C19-988A51AA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8B0CC7-5140-8B4F-1EFE-661CB63B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3EA-D0F4-7B43-A77B-2B2E88A606B2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2290ED-099F-A0D3-1B61-92354DBD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685A7EA-15A8-C8B2-DA95-1B79FEDE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3EC6-53E3-2448-9726-D3204F4CAC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87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AE8B1-DCA9-0DBE-90C1-6594D830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11FE2DA-3028-86FC-6EF9-93896F028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5096F6-5E84-56FB-36FC-E875CFD0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3EA-D0F4-7B43-A77B-2B2E88A606B2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9049B8-DC9C-A6DB-C1E3-719995D5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8B13F1-2FFB-0B85-F715-829CFE8C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3EC6-53E3-2448-9726-D3204F4CAC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41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A1D36AD-D902-CAF4-DA24-7E737FEE2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3D0C6F1-1988-3C6C-3EBA-30A95E9C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6CDA3D-0B0B-3971-0E7B-BAF341FB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3EA-D0F4-7B43-A77B-2B2E88A606B2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10D766-A9E4-7427-0ED1-68896141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F2C80A-8B86-79DB-3692-AE5F11BD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3EC6-53E3-2448-9726-D3204F4CAC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305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45F05-B7E4-28CA-7F34-8E585BFF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8BAC42-7DCF-865E-97A2-01223E05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3AA48A-7EB7-10CC-D654-DAA0FFFD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3EA-D0F4-7B43-A77B-2B2E88A606B2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07DFD4-5634-33A2-11CF-2851C7F1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149C5A-07A8-6CC9-D252-D066311E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3EC6-53E3-2448-9726-D3204F4CAC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67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9ADF6-F342-AEB0-EE41-A9FA7678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0EDD77-F465-9379-F6DA-802975619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8FEE4A-436C-F8E8-9D14-8B8D0B0D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3EA-D0F4-7B43-A77B-2B2E88A606B2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C758-C248-195C-7E98-9E5CAE3E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2160DD-27D7-2124-B160-B0B38C85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3EC6-53E3-2448-9726-D3204F4CAC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63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6188F-2FA5-6753-3161-40E2FAF4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77077A-133F-ACF6-5D50-EB631A69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7A12299-F64B-5393-F20B-8115219FC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9941C78-09A5-3D85-5CBD-220ED817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3EA-D0F4-7B43-A77B-2B2E88A606B2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55CCCFA-194F-768E-E972-F6889298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D14CC2C-C229-6B89-035D-A6A7C862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3EC6-53E3-2448-9726-D3204F4CAC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689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C59CC-4B2F-E9E0-ED4A-49CBC95A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4D91D3-B106-BED0-E6EE-890CB0F91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88AF584-047D-51F1-F9FD-9999741FE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1171F86-BC1B-E27F-B57D-62EADD828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0A18D3B-9CE6-522F-70E0-9CC660835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2536AC9-84E7-4EAE-3542-B0B07A8A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3EA-D0F4-7B43-A77B-2B2E88A606B2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6C1F099-B7EB-6008-5B18-8BDC3D7C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C226D66-BC18-D941-FB0D-4D56CA1C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3EC6-53E3-2448-9726-D3204F4CAC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37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A1730-72B3-12EF-A230-A7C36331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E96D0D9-D717-8DB5-A036-47BD163B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3EA-D0F4-7B43-A77B-2B2E88A606B2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6F1E708-4B6E-FD25-D5F2-A747D1A5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63F1D9-B174-150A-93DF-864002A1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3EC6-53E3-2448-9726-D3204F4CAC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979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26CF714-7EC1-00C0-FEA0-417FCBFF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3EA-D0F4-7B43-A77B-2B2E88A606B2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E3619B1-63CA-CD69-FDB2-1D14B9F1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5E1622D-FC26-2393-FEDE-582C1989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3EC6-53E3-2448-9726-D3204F4CAC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30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219D6-01BA-ADC4-EEF2-3A2BC8B3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FC1EE2-0EAD-A484-977A-47E27823C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9FE962C-2330-8C3F-762A-B1E80B787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F928E1-B119-4929-32E9-F794DF9C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3EA-D0F4-7B43-A77B-2B2E88A606B2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31CB497-FC49-F6E5-A83E-BB0EAC00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F3BFEF1-6C8A-0264-7C66-CCD4E54F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3EC6-53E3-2448-9726-D3204F4CAC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873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377D4-6B34-C112-9A20-638EE6BC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3C36C1D-821B-248F-1788-1C2961636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3F85FEC-2289-2559-BE9E-1A9803913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241F692-D55E-483B-2BEC-89AE9C3B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B3EA-D0F4-7B43-A77B-2B2E88A606B2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AB412AD-EDA4-9C5A-1059-4D54F5D4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A63A8F-76A2-DC96-9DE0-2AADF3D3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3EC6-53E3-2448-9726-D3204F4CAC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5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C35375C-9336-57C5-66B6-AA36C16F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B20945-7D68-976E-246B-7348FDFA5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D1DF42-F2BC-EA1C-6B78-2DAD8CEEC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8B3EA-D0F4-7B43-A77B-2B2E88A606B2}" type="datetimeFigureOut">
              <a:rPr lang="da-DK" smtClean="0"/>
              <a:t>18.12.2025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788386-5C68-87A4-B0DD-A0CA7D123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F5F522-6751-5EAE-126F-D1005B140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A83EC6-53E3-2448-9726-D3204F4CAC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686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0F856AE7-7ACA-AF83-B853-8C377D24D8FF}"/>
              </a:ext>
            </a:extLst>
          </p:cNvPr>
          <p:cNvCxnSpPr>
            <a:cxnSpLocks/>
          </p:cNvCxnSpPr>
          <p:nvPr/>
        </p:nvCxnSpPr>
        <p:spPr>
          <a:xfrm>
            <a:off x="9868051" y="1118491"/>
            <a:ext cx="0" cy="4504583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0B05E0A3-DD69-D7AD-D4BE-445E2C15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20" y="253797"/>
            <a:ext cx="10134600" cy="657116"/>
          </a:xfrm>
        </p:spPr>
        <p:txBody>
          <a:bodyPr>
            <a:normAutofit fontScale="90000"/>
          </a:bodyPr>
          <a:lstStyle/>
          <a:p>
            <a:r>
              <a:rPr lang="da-D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 trojanske krig - tidslinje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3D31735A-01F5-994C-85C6-FE1A9494271C}"/>
              </a:ext>
            </a:extLst>
          </p:cNvPr>
          <p:cNvCxnSpPr>
            <a:cxnSpLocks/>
          </p:cNvCxnSpPr>
          <p:nvPr/>
        </p:nvCxnSpPr>
        <p:spPr>
          <a:xfrm>
            <a:off x="925285" y="3429000"/>
            <a:ext cx="1032510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7738C62B-129C-CDB7-8EFF-62C7257893CD}"/>
              </a:ext>
            </a:extLst>
          </p:cNvPr>
          <p:cNvSpPr/>
          <p:nvPr/>
        </p:nvSpPr>
        <p:spPr>
          <a:xfrm>
            <a:off x="835285" y="333900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BFB0853-7B8D-5E7F-FA29-919CCC8DD8BC}"/>
              </a:ext>
            </a:extLst>
          </p:cNvPr>
          <p:cNvSpPr/>
          <p:nvPr/>
        </p:nvSpPr>
        <p:spPr>
          <a:xfrm>
            <a:off x="10512471" y="335750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074" name="Picture 2" descr="Judgement of Paris - Wikipedia">
            <a:extLst>
              <a:ext uri="{FF2B5EF4-FFF2-40B4-BE49-F238E27FC236}">
                <a16:creationId xmlns:a16="http://schemas.microsoft.com/office/drawing/2014/main" id="{8EFE2E05-6594-472E-35A9-4BC3F1E3C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0" y="3850831"/>
            <a:ext cx="1185330" cy="12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CA2AFD62-AB99-191E-BA3A-4692DC116935}"/>
              </a:ext>
            </a:extLst>
          </p:cNvPr>
          <p:cNvSpPr txBox="1"/>
          <p:nvPr/>
        </p:nvSpPr>
        <p:spPr>
          <a:xfrm>
            <a:off x="332620" y="5072063"/>
            <a:ext cx="118533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400" dirty="0"/>
              <a:t>Æblestriden og </a:t>
            </a:r>
            <a:r>
              <a:rPr lang="da-DK" sz="1400" dirty="0" err="1"/>
              <a:t>Páris</a:t>
            </a:r>
            <a:r>
              <a:rPr lang="da-DK" sz="1400" dirty="0"/>
              <a:t>’ dom</a:t>
            </a:r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33686982-D44A-2CCF-7B36-68D891910B2F}"/>
              </a:ext>
            </a:extLst>
          </p:cNvPr>
          <p:cNvCxnSpPr>
            <a:cxnSpLocks/>
            <a:stCxn id="3074" idx="0"/>
            <a:endCxn id="7" idx="4"/>
          </p:cNvCxnSpPr>
          <p:nvPr/>
        </p:nvCxnSpPr>
        <p:spPr>
          <a:xfrm flipV="1">
            <a:off x="925285" y="3519000"/>
            <a:ext cx="0" cy="331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Euripides' Iphigenia at Aulis - The Paideia Institute">
            <a:extLst>
              <a:ext uri="{FF2B5EF4-FFF2-40B4-BE49-F238E27FC236}">
                <a16:creationId xmlns:a16="http://schemas.microsoft.com/office/drawing/2014/main" id="{95502FA1-A03F-B397-1ACA-61B02683E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92" y="1824146"/>
            <a:ext cx="1184400" cy="12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50B36054-D1D3-925F-3E45-5A7169B99AE4}"/>
              </a:ext>
            </a:extLst>
          </p:cNvPr>
          <p:cNvSpPr/>
          <p:nvPr/>
        </p:nvSpPr>
        <p:spPr>
          <a:xfrm>
            <a:off x="1537949" y="333900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8CC4D457-3EB2-B483-0189-566C1CBCE75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26565" y="3025669"/>
            <a:ext cx="0" cy="331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1F166A4E-FD5F-EBEE-FAAC-0373719E1D96}"/>
              </a:ext>
            </a:extLst>
          </p:cNvPr>
          <p:cNvSpPr txBox="1"/>
          <p:nvPr/>
        </p:nvSpPr>
        <p:spPr>
          <a:xfrm>
            <a:off x="1037491" y="1287758"/>
            <a:ext cx="118533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400" dirty="0" err="1"/>
              <a:t>Hélena</a:t>
            </a:r>
            <a:r>
              <a:rPr lang="da-DK" sz="1400" dirty="0"/>
              <a:t> bortføres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A666B12-21FD-49CA-F798-17FF32B34799}"/>
              </a:ext>
            </a:extLst>
          </p:cNvPr>
          <p:cNvSpPr/>
          <p:nvPr/>
        </p:nvSpPr>
        <p:spPr>
          <a:xfrm>
            <a:off x="3031893" y="333900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078" name="Picture 6" descr="undefined">
            <a:extLst>
              <a:ext uri="{FF2B5EF4-FFF2-40B4-BE49-F238E27FC236}">
                <a16:creationId xmlns:a16="http://schemas.microsoft.com/office/drawing/2014/main" id="{EFAE2800-BF73-B37C-3E03-8F915D815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6" b="32763"/>
          <a:stretch/>
        </p:blipFill>
        <p:spPr bwMode="auto">
          <a:xfrm>
            <a:off x="1037491" y="1810978"/>
            <a:ext cx="1184400" cy="12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276A517F-DDE9-77C6-5E60-03F9C6816CE3}"/>
              </a:ext>
            </a:extLst>
          </p:cNvPr>
          <p:cNvCxnSpPr>
            <a:cxnSpLocks/>
          </p:cNvCxnSpPr>
          <p:nvPr/>
        </p:nvCxnSpPr>
        <p:spPr>
          <a:xfrm flipV="1">
            <a:off x="2420613" y="3519000"/>
            <a:ext cx="0" cy="331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4C347BAA-7A35-9D13-2B93-F5815B75E796}"/>
              </a:ext>
            </a:extLst>
          </p:cNvPr>
          <p:cNvSpPr/>
          <p:nvPr/>
        </p:nvSpPr>
        <p:spPr>
          <a:xfrm>
            <a:off x="2330613" y="333900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6852085-650D-07E3-C8E1-6495090263F2}"/>
              </a:ext>
            </a:extLst>
          </p:cNvPr>
          <p:cNvSpPr txBox="1"/>
          <p:nvPr/>
        </p:nvSpPr>
        <p:spPr>
          <a:xfrm>
            <a:off x="2526792" y="1090700"/>
            <a:ext cx="118440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400" dirty="0" err="1"/>
              <a:t>Ifigénia</a:t>
            </a:r>
            <a:r>
              <a:rPr lang="da-DK" sz="1400" dirty="0"/>
              <a:t> ofres af </a:t>
            </a:r>
            <a:r>
              <a:rPr lang="da-DK" sz="1400" dirty="0" err="1"/>
              <a:t>Agamem-non</a:t>
            </a:r>
            <a:endParaRPr lang="da-DK" sz="1400" dirty="0"/>
          </a:p>
        </p:txBody>
      </p:sp>
      <p:pic>
        <p:nvPicPr>
          <p:cNvPr id="3080" name="Picture 8" descr="undefined">
            <a:extLst>
              <a:ext uri="{FF2B5EF4-FFF2-40B4-BE49-F238E27FC236}">
                <a16:creationId xmlns:a16="http://schemas.microsoft.com/office/drawing/2014/main" id="{191EDFF3-D7B9-AD57-5268-4EE746C3B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1" b="16994"/>
          <a:stretch/>
        </p:blipFill>
        <p:spPr bwMode="auto">
          <a:xfrm>
            <a:off x="1828833" y="3850831"/>
            <a:ext cx="1184400" cy="12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9ABF1F91-B76E-6DFC-F6BA-CAB11FB6D5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20981" y="3025669"/>
            <a:ext cx="0" cy="331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470CBE35-52B1-DF64-F07D-DC769F0BC410}"/>
              </a:ext>
            </a:extLst>
          </p:cNvPr>
          <p:cNvSpPr txBox="1"/>
          <p:nvPr/>
        </p:nvSpPr>
        <p:spPr>
          <a:xfrm>
            <a:off x="1827903" y="5072063"/>
            <a:ext cx="11853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200" dirty="0"/>
              <a:t>De arkaiske helte indkaldes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2350815-BFEC-7483-6D32-4EB56015EB8F}"/>
              </a:ext>
            </a:extLst>
          </p:cNvPr>
          <p:cNvSpPr/>
          <p:nvPr/>
        </p:nvSpPr>
        <p:spPr>
          <a:xfrm>
            <a:off x="9545094" y="3332103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082" name="Picture 10" descr="Ancient rome, Horse oil painting, Roman painting">
            <a:extLst>
              <a:ext uri="{FF2B5EF4-FFF2-40B4-BE49-F238E27FC236}">
                <a16:creationId xmlns:a16="http://schemas.microsoft.com/office/drawing/2014/main" id="{D78CD7F7-7C72-AB5F-8DFE-37C0123FF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42036" y="1799086"/>
            <a:ext cx="1184389" cy="12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54512E72-4FE8-39FC-F4FC-74691E04610F}"/>
              </a:ext>
            </a:extLst>
          </p:cNvPr>
          <p:cNvSpPr txBox="1"/>
          <p:nvPr/>
        </p:nvSpPr>
        <p:spPr>
          <a:xfrm>
            <a:off x="9042036" y="1055736"/>
            <a:ext cx="118440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400" dirty="0"/>
              <a:t>Den trojanske hest og Trojas fald</a:t>
            </a:r>
          </a:p>
        </p:txBody>
      </p: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213E5634-04C0-7295-F049-3226A0095805}"/>
              </a:ext>
            </a:extLst>
          </p:cNvPr>
          <p:cNvCxnSpPr>
            <a:cxnSpLocks/>
          </p:cNvCxnSpPr>
          <p:nvPr/>
        </p:nvCxnSpPr>
        <p:spPr>
          <a:xfrm>
            <a:off x="4027535" y="1068600"/>
            <a:ext cx="0" cy="4504583"/>
          </a:xfrm>
          <a:prstGeom prst="lin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84" name="Picture 12">
            <a:extLst>
              <a:ext uri="{FF2B5EF4-FFF2-40B4-BE49-F238E27FC236}">
                <a16:creationId xmlns:a16="http://schemas.microsoft.com/office/drawing/2014/main" id="{52D7761F-F159-2B8E-4A09-0BC647B61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71" y="3832773"/>
            <a:ext cx="1184400" cy="124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FDF81A81-DF41-8B29-A0B1-F051BB462EAF}"/>
              </a:ext>
            </a:extLst>
          </p:cNvPr>
          <p:cNvSpPr txBox="1"/>
          <p:nvPr/>
        </p:nvSpPr>
        <p:spPr>
          <a:xfrm>
            <a:off x="10100271" y="5075518"/>
            <a:ext cx="1184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1200" dirty="0"/>
              <a:t>Heltenes hjemkomster -</a:t>
            </a:r>
          </a:p>
          <a:p>
            <a:r>
              <a:rPr lang="da-DK" sz="1200" dirty="0"/>
              <a:t>Agamemnons død</a:t>
            </a:r>
          </a:p>
        </p:txBody>
      </p: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98E342E7-BD2D-139B-346F-507D2AE81803}"/>
              </a:ext>
            </a:extLst>
          </p:cNvPr>
          <p:cNvCxnSpPr>
            <a:cxnSpLocks/>
          </p:cNvCxnSpPr>
          <p:nvPr/>
        </p:nvCxnSpPr>
        <p:spPr>
          <a:xfrm flipV="1">
            <a:off x="10601691" y="3537500"/>
            <a:ext cx="0" cy="331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55B65B7D-979B-B105-1B62-2DBF1DBEDCC7}"/>
              </a:ext>
            </a:extLst>
          </p:cNvPr>
          <p:cNvSpPr/>
          <p:nvPr/>
        </p:nvSpPr>
        <p:spPr>
          <a:xfrm>
            <a:off x="9140086" y="333460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3" name="Lige pilforbindelse 32">
            <a:extLst>
              <a:ext uri="{FF2B5EF4-FFF2-40B4-BE49-F238E27FC236}">
                <a16:creationId xmlns:a16="http://schemas.microsoft.com/office/drawing/2014/main" id="{8C6DC17D-983A-9328-BAFA-BF9002FB889D}"/>
              </a:ext>
            </a:extLst>
          </p:cNvPr>
          <p:cNvCxnSpPr>
            <a:cxnSpLocks/>
          </p:cNvCxnSpPr>
          <p:nvPr/>
        </p:nvCxnSpPr>
        <p:spPr>
          <a:xfrm rot="10800000" flipV="1">
            <a:off x="9634230" y="3000272"/>
            <a:ext cx="0" cy="331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kstfelt 33">
            <a:extLst>
              <a:ext uri="{FF2B5EF4-FFF2-40B4-BE49-F238E27FC236}">
                <a16:creationId xmlns:a16="http://schemas.microsoft.com/office/drawing/2014/main" id="{29DBD9CE-D59C-5D8B-F1BD-BAD1138C0C52}"/>
              </a:ext>
            </a:extLst>
          </p:cNvPr>
          <p:cNvSpPr txBox="1"/>
          <p:nvPr/>
        </p:nvSpPr>
        <p:spPr>
          <a:xfrm>
            <a:off x="332620" y="5995686"/>
            <a:ext cx="3591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Optakt til krigen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779AE73B-8DF4-DB1B-A5CB-A1CB773CE2EC}"/>
              </a:ext>
            </a:extLst>
          </p:cNvPr>
          <p:cNvSpPr txBox="1"/>
          <p:nvPr/>
        </p:nvSpPr>
        <p:spPr>
          <a:xfrm>
            <a:off x="5310549" y="5995687"/>
            <a:ext cx="3591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Den trojanske krig – 10 år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3C4FEA76-AEED-6048-7FF7-230ECECDE039}"/>
              </a:ext>
            </a:extLst>
          </p:cNvPr>
          <p:cNvSpPr txBox="1"/>
          <p:nvPr/>
        </p:nvSpPr>
        <p:spPr>
          <a:xfrm>
            <a:off x="9087455" y="5995686"/>
            <a:ext cx="3591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Efter krigen</a:t>
            </a:r>
          </a:p>
        </p:txBody>
      </p:sp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D03E7EF1-537D-172B-3AF7-5D958B9CEF83}"/>
              </a:ext>
            </a:extLst>
          </p:cNvPr>
          <p:cNvCxnSpPr>
            <a:cxnSpLocks/>
          </p:cNvCxnSpPr>
          <p:nvPr/>
        </p:nvCxnSpPr>
        <p:spPr>
          <a:xfrm flipV="1">
            <a:off x="9634230" y="3526694"/>
            <a:ext cx="0" cy="331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0CC5CA86-1CA1-E926-4B0F-72FDD93D0314}"/>
              </a:ext>
            </a:extLst>
          </p:cNvPr>
          <p:cNvSpPr txBox="1"/>
          <p:nvPr/>
        </p:nvSpPr>
        <p:spPr>
          <a:xfrm>
            <a:off x="7675983" y="1414100"/>
            <a:ext cx="127524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1200" dirty="0"/>
              <a:t>Iliadens handling – </a:t>
            </a:r>
          </a:p>
          <a:p>
            <a:pPr algn="ctr"/>
            <a:r>
              <a:rPr lang="da-DK" sz="1200" dirty="0"/>
              <a:t>7 uger i krigens 10. år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1749061-08B3-FB99-CBFC-2BE586F264BB}"/>
              </a:ext>
            </a:extLst>
          </p:cNvPr>
          <p:cNvSpPr/>
          <p:nvPr/>
        </p:nvSpPr>
        <p:spPr>
          <a:xfrm>
            <a:off x="5335803" y="408027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8784D90-318F-26B0-879A-F650C7690AC5}"/>
              </a:ext>
            </a:extLst>
          </p:cNvPr>
          <p:cNvSpPr/>
          <p:nvPr/>
        </p:nvSpPr>
        <p:spPr>
          <a:xfrm>
            <a:off x="4236344" y="3346694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3008E90D-1B81-0439-DF99-156A8265E813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8393700" y="2997248"/>
            <a:ext cx="772746" cy="3637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9DFFB190-E287-521E-B56B-173F455F7B78}"/>
              </a:ext>
            </a:extLst>
          </p:cNvPr>
          <p:cNvCxnSpPr>
            <a:cxnSpLocks/>
          </p:cNvCxnSpPr>
          <p:nvPr/>
        </p:nvCxnSpPr>
        <p:spPr>
          <a:xfrm flipV="1">
            <a:off x="4336072" y="3519000"/>
            <a:ext cx="0" cy="331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kstfelt 38">
            <a:extLst>
              <a:ext uri="{FF2B5EF4-FFF2-40B4-BE49-F238E27FC236}">
                <a16:creationId xmlns:a16="http://schemas.microsoft.com/office/drawing/2014/main" id="{823D259C-3DB9-ABB5-C3BE-BA16DB3CFD7F}"/>
              </a:ext>
            </a:extLst>
          </p:cNvPr>
          <p:cNvSpPr txBox="1"/>
          <p:nvPr/>
        </p:nvSpPr>
        <p:spPr>
          <a:xfrm>
            <a:off x="4336071" y="3844498"/>
            <a:ext cx="529815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1200" dirty="0"/>
              <a:t>Belejringen af Troja, kampe udenfor bymuren og grækernes udplyndring af Trojas opland.</a:t>
            </a:r>
          </a:p>
        </p:txBody>
      </p:sp>
      <p:pic>
        <p:nvPicPr>
          <p:cNvPr id="40" name="Picture 2" descr="Et billede, der indeholder maleri, hest, Tøjle, hovedtøj&#10;&#10;Automatisk genereret beskrivelse">
            <a:extLst>
              <a:ext uri="{FF2B5EF4-FFF2-40B4-BE49-F238E27FC236}">
                <a16:creationId xmlns:a16="http://schemas.microsoft.com/office/drawing/2014/main" id="{7433D63A-09D9-0BDA-0D9B-6684FDB4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r="19433" b="1"/>
          <a:stretch/>
        </p:blipFill>
        <p:spPr bwMode="auto">
          <a:xfrm>
            <a:off x="7675416" y="2256813"/>
            <a:ext cx="1275241" cy="7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Siege of Troy, c.1460-80 by Florentine School">
            <a:extLst>
              <a:ext uri="{FF2B5EF4-FFF2-40B4-BE49-F238E27FC236}">
                <a16:creationId xmlns:a16="http://schemas.microsoft.com/office/drawing/2014/main" id="{BF181EB2-9629-E296-FAD4-C1C225158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71" y="4312789"/>
            <a:ext cx="5300975" cy="14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7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Iliad, Book XII – Digital Maps of the Ancient World">
            <a:extLst>
              <a:ext uri="{FF2B5EF4-FFF2-40B4-BE49-F238E27FC236}">
                <a16:creationId xmlns:a16="http://schemas.microsoft.com/office/drawing/2014/main" id="{0C24AE07-17BA-BF19-1778-03F3184F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0"/>
            <a:ext cx="5394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1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Macintosh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Office-tema</vt:lpstr>
      <vt:lpstr>Den trojanske krig - tidslinje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1</cp:revision>
  <dcterms:created xsi:type="dcterms:W3CDTF">2025-12-18T10:28:57Z</dcterms:created>
  <dcterms:modified xsi:type="dcterms:W3CDTF">2025-12-18T10:29:19Z</dcterms:modified>
</cp:coreProperties>
</file>