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48"/>
  </p:normalViewPr>
  <p:slideViewPr>
    <p:cSldViewPr snapToGrid="0">
      <p:cViewPr varScale="1">
        <p:scale>
          <a:sx n="116" d="100"/>
          <a:sy n="116" d="100"/>
        </p:scale>
        <p:origin x="2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0C503-AFC2-806E-45AD-82072D11EE1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32D2317-FE87-ECEA-7456-413CB2669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A26E77A-7A21-D7EF-2FE2-A37ACB61239B}"/>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5" name="Pladsholder til sidefod 4">
            <a:extLst>
              <a:ext uri="{FF2B5EF4-FFF2-40B4-BE49-F238E27FC236}">
                <a16:creationId xmlns:a16="http://schemas.microsoft.com/office/drawing/2014/main" id="{90B51009-45DA-868C-99FE-97CE26670B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EB9346-D2B9-C8BF-3BD0-9E7D99277FCC}"/>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349895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B41E2-038E-2D47-42D2-B5B785976EC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333D324-47AD-AF02-85D0-9D461342B3C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F3F875-1FE1-2AA5-B0B2-91FD1318808C}"/>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5" name="Pladsholder til sidefod 4">
            <a:extLst>
              <a:ext uri="{FF2B5EF4-FFF2-40B4-BE49-F238E27FC236}">
                <a16:creationId xmlns:a16="http://schemas.microsoft.com/office/drawing/2014/main" id="{B84834F2-13BA-EC70-1D57-3E0615D4A3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326698-51B1-7DCA-8818-FACE612DFF8F}"/>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73969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EB72C0B-B479-73CA-3FC6-1ACECD918D9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8EF5C2F-D74C-0799-6FF7-0824E5E8702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DD8A9C-A217-7511-8757-3F6FAB7D7F48}"/>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5" name="Pladsholder til sidefod 4">
            <a:extLst>
              <a:ext uri="{FF2B5EF4-FFF2-40B4-BE49-F238E27FC236}">
                <a16:creationId xmlns:a16="http://schemas.microsoft.com/office/drawing/2014/main" id="{FDC11F0F-7B5A-9C40-04B5-50DA842FABF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40EAB2-273C-0EE0-0466-106EE94BF06B}"/>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199401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8F8B4-2635-3D82-E423-5F61183F4A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3EF9CE0-EEAE-8110-CDA3-A92DA5267DB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ACCCAB6-A8E7-33E3-1DE8-C370006C086B}"/>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5" name="Pladsholder til sidefod 4">
            <a:extLst>
              <a:ext uri="{FF2B5EF4-FFF2-40B4-BE49-F238E27FC236}">
                <a16:creationId xmlns:a16="http://schemas.microsoft.com/office/drawing/2014/main" id="{D9E9324C-AF5F-5846-CB75-55994B87048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8FB8340-28CA-C01B-484D-69E0A49F186E}"/>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124041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73618-0152-4DCA-5671-730F5F9C349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CE2B37D-CC20-E0B4-629E-B23565F64B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4315E38-54D4-328B-02CD-92C49F20D0CE}"/>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5" name="Pladsholder til sidefod 4">
            <a:extLst>
              <a:ext uri="{FF2B5EF4-FFF2-40B4-BE49-F238E27FC236}">
                <a16:creationId xmlns:a16="http://schemas.microsoft.com/office/drawing/2014/main" id="{FAE760B0-F7AF-3D0E-12A2-607A671A90A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7C06D-BC81-AC5F-D636-AD1D8704446C}"/>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428364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BCE05-5053-461E-F84E-04A1F207F55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6208619-9DCC-FB1E-3578-D0BB2CAECDE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7C8CC67-3C09-0237-5446-D955EAB0A96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AE2B84C-A70D-731F-FCA6-6EDC4F852071}"/>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6" name="Pladsholder til sidefod 5">
            <a:extLst>
              <a:ext uri="{FF2B5EF4-FFF2-40B4-BE49-F238E27FC236}">
                <a16:creationId xmlns:a16="http://schemas.microsoft.com/office/drawing/2014/main" id="{3008C7EF-8E1F-7B6F-4CAA-8C7E93C5275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4B6FD9F-BF94-3649-555B-4E7D618B0B28}"/>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286850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DFB9D-65F7-22BC-FEC7-2FC5B0A7925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3F36C73-B43D-35F9-3E1E-E8E4D7128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24170C1-9643-B685-E461-E34AAB7030D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F10A826-6D96-EE2B-623C-39B0B14FE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43B52B9-17B2-E5C9-8169-FA7BD25D014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F9D41D6-C8DC-60D9-3F4A-990DF888A040}"/>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8" name="Pladsholder til sidefod 7">
            <a:extLst>
              <a:ext uri="{FF2B5EF4-FFF2-40B4-BE49-F238E27FC236}">
                <a16:creationId xmlns:a16="http://schemas.microsoft.com/office/drawing/2014/main" id="{A66E559F-7305-F785-24B5-80C2DC9CADA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3EF77B7-2202-084F-AAD2-23033F4FF937}"/>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264633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249D3-3826-FB69-2250-7AD24CCD149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62066C7-550E-4ACC-68F3-F5C21AC4FEEA}"/>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4" name="Pladsholder til sidefod 3">
            <a:extLst>
              <a:ext uri="{FF2B5EF4-FFF2-40B4-BE49-F238E27FC236}">
                <a16:creationId xmlns:a16="http://schemas.microsoft.com/office/drawing/2014/main" id="{FE8D36DF-828A-9836-78CB-C407B77DA1A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6B23F93-FA3A-4166-B112-9BFB6D00D63F}"/>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387813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517452C-37F8-F674-D1B7-5844779FD472}"/>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3" name="Pladsholder til sidefod 2">
            <a:extLst>
              <a:ext uri="{FF2B5EF4-FFF2-40B4-BE49-F238E27FC236}">
                <a16:creationId xmlns:a16="http://schemas.microsoft.com/office/drawing/2014/main" id="{8EED8D8C-AA7F-A060-BA4B-2787FBDA7B9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9F59BAF-E01F-ACAD-D097-9A3ACA92CCDE}"/>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224628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7FE51-6084-9CE5-8C45-C39D4E75744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4B60C3A-4EA3-ED58-877A-0EF8889E2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E900869-275D-81EA-5237-98D80D8DF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A72D4D8-4D6F-1AD4-482C-B5F1D8D9E256}"/>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6" name="Pladsholder til sidefod 5">
            <a:extLst>
              <a:ext uri="{FF2B5EF4-FFF2-40B4-BE49-F238E27FC236}">
                <a16:creationId xmlns:a16="http://schemas.microsoft.com/office/drawing/2014/main" id="{D4C80177-5376-C56E-5302-5CBD5F41FE2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D81033D-8DF5-D5C4-8D1F-8CEF7CD7F1EC}"/>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82496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07D34-FE82-0A0F-523B-A64E4EEC3B5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667B898-0409-7EE3-F48C-8DB9BB69A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34256BB-7119-E647-390A-AA4D59A1F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D62DCDA-6BEF-AB00-6640-04C1F292C553}"/>
              </a:ext>
            </a:extLst>
          </p:cNvPr>
          <p:cNvSpPr>
            <a:spLocks noGrp="1"/>
          </p:cNvSpPr>
          <p:nvPr>
            <p:ph type="dt" sz="half" idx="10"/>
          </p:nvPr>
        </p:nvSpPr>
        <p:spPr/>
        <p:txBody>
          <a:bodyPr/>
          <a:lstStyle/>
          <a:p>
            <a:fld id="{198B50B6-520D-1844-8EA3-C4F4C94EA450}" type="datetimeFigureOut">
              <a:rPr lang="da-DK" smtClean="0"/>
              <a:t>11.09.2024</a:t>
            </a:fld>
            <a:endParaRPr lang="da-DK"/>
          </a:p>
        </p:txBody>
      </p:sp>
      <p:sp>
        <p:nvSpPr>
          <p:cNvPr id="6" name="Pladsholder til sidefod 5">
            <a:extLst>
              <a:ext uri="{FF2B5EF4-FFF2-40B4-BE49-F238E27FC236}">
                <a16:creationId xmlns:a16="http://schemas.microsoft.com/office/drawing/2014/main" id="{4653C47D-1254-3712-D678-26DCEE79AC9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7A8623A-6B5B-B770-0136-9005298BCB73}"/>
              </a:ext>
            </a:extLst>
          </p:cNvPr>
          <p:cNvSpPr>
            <a:spLocks noGrp="1"/>
          </p:cNvSpPr>
          <p:nvPr>
            <p:ph type="sldNum" sz="quarter" idx="12"/>
          </p:nvPr>
        </p:nvSpPr>
        <p:spPr/>
        <p:txBody>
          <a:bodyPr/>
          <a:lstStyle/>
          <a:p>
            <a:fld id="{E15AF227-3459-6F40-A867-CB5BB80FF585}" type="slidenum">
              <a:rPr lang="da-DK" smtClean="0"/>
              <a:t>‹nr.›</a:t>
            </a:fld>
            <a:endParaRPr lang="da-DK"/>
          </a:p>
        </p:txBody>
      </p:sp>
    </p:spTree>
    <p:extLst>
      <p:ext uri="{BB962C8B-B14F-4D97-AF65-F5344CB8AC3E}">
        <p14:creationId xmlns:p14="http://schemas.microsoft.com/office/powerpoint/2010/main" val="26925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9B5BD81-A070-ADED-777E-46C8160F5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B41487B-0891-E78A-63B0-F106B243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75F28BA-2EAE-75B6-8650-9C5A2502E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8B50B6-520D-1844-8EA3-C4F4C94EA450}" type="datetimeFigureOut">
              <a:rPr lang="da-DK" smtClean="0"/>
              <a:t>11.09.2024</a:t>
            </a:fld>
            <a:endParaRPr lang="da-DK"/>
          </a:p>
        </p:txBody>
      </p:sp>
      <p:sp>
        <p:nvSpPr>
          <p:cNvPr id="5" name="Pladsholder til sidefod 4">
            <a:extLst>
              <a:ext uri="{FF2B5EF4-FFF2-40B4-BE49-F238E27FC236}">
                <a16:creationId xmlns:a16="http://schemas.microsoft.com/office/drawing/2014/main" id="{6E309E3C-1E52-90BB-5295-9868586FF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4CA1B9D-3AC4-7093-1047-418A5A631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5AF227-3459-6F40-A867-CB5BB80FF585}" type="slidenum">
              <a:rPr lang="da-DK" smtClean="0"/>
              <a:t>‹nr.›</a:t>
            </a:fld>
            <a:endParaRPr lang="da-DK"/>
          </a:p>
        </p:txBody>
      </p:sp>
    </p:spTree>
    <p:extLst>
      <p:ext uri="{BB962C8B-B14F-4D97-AF65-F5344CB8AC3E}">
        <p14:creationId xmlns:p14="http://schemas.microsoft.com/office/powerpoint/2010/main" val="235493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L: It would've taken Homer 50 hours to sing the entirety of the Iliad and  Odyssey : r/todayilearned">
            <a:extLst>
              <a:ext uri="{FF2B5EF4-FFF2-40B4-BE49-F238E27FC236}">
                <a16:creationId xmlns:a16="http://schemas.microsoft.com/office/drawing/2014/main" id="{15D99EA6-A031-E05B-B9E1-B600EBCDB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6" r="23985"/>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3A503FB-66FF-5185-740E-C9B968A0C3F1}"/>
              </a:ext>
            </a:extLst>
          </p:cNvPr>
          <p:cNvSpPr>
            <a:spLocks noGrp="1"/>
          </p:cNvSpPr>
          <p:nvPr>
            <p:ph type="ctrTitle"/>
          </p:nvPr>
        </p:nvSpPr>
        <p:spPr>
          <a:xfrm>
            <a:off x="7935402" y="743447"/>
            <a:ext cx="3445765" cy="3692028"/>
          </a:xfrm>
          <a:noFill/>
        </p:spPr>
        <p:txBody>
          <a:bodyPr>
            <a:normAutofit/>
          </a:bodyPr>
          <a:lstStyle/>
          <a:p>
            <a:pPr algn="l"/>
            <a:r>
              <a:rPr lang="da-DK" sz="5200"/>
              <a:t>Homers Iliade</a:t>
            </a:r>
          </a:p>
        </p:txBody>
      </p:sp>
      <p:sp>
        <p:nvSpPr>
          <p:cNvPr id="3" name="Undertitel 2">
            <a:extLst>
              <a:ext uri="{FF2B5EF4-FFF2-40B4-BE49-F238E27FC236}">
                <a16:creationId xmlns:a16="http://schemas.microsoft.com/office/drawing/2014/main" id="{D13589A6-AD97-9A0B-AEB0-7D4A91F3AB64}"/>
              </a:ext>
            </a:extLst>
          </p:cNvPr>
          <p:cNvSpPr>
            <a:spLocks noGrp="1"/>
          </p:cNvSpPr>
          <p:nvPr>
            <p:ph type="subTitle" idx="1"/>
          </p:nvPr>
        </p:nvSpPr>
        <p:spPr>
          <a:xfrm>
            <a:off x="7935403" y="4629234"/>
            <a:ext cx="3445766" cy="1485319"/>
          </a:xfrm>
          <a:noFill/>
        </p:spPr>
        <p:txBody>
          <a:bodyPr>
            <a:normAutofit/>
          </a:bodyPr>
          <a:lstStyle/>
          <a:p>
            <a:pPr algn="l"/>
            <a:r>
              <a:rPr lang="da-DK" dirty="0"/>
              <a:t>Sang 2-5 – et resumé</a:t>
            </a:r>
            <a:endParaRPr lang="da-DK"/>
          </a:p>
        </p:txBody>
      </p:sp>
    </p:spTree>
    <p:extLst>
      <p:ext uri="{BB962C8B-B14F-4D97-AF65-F5344CB8AC3E}">
        <p14:creationId xmlns:p14="http://schemas.microsoft.com/office/powerpoint/2010/main" val="201998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0D061C-DB18-14C1-97D8-B3B907F160F9}"/>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2. sang</a:t>
            </a:r>
          </a:p>
        </p:txBody>
      </p:sp>
      <p:sp>
        <p:nvSpPr>
          <p:cNvPr id="4" name="Pladsholder til tekst 3">
            <a:extLst>
              <a:ext uri="{FF2B5EF4-FFF2-40B4-BE49-F238E27FC236}">
                <a16:creationId xmlns:a16="http://schemas.microsoft.com/office/drawing/2014/main" id="{96C3A203-03C2-CE1C-F13B-75A8DE90821D}"/>
              </a:ext>
            </a:extLst>
          </p:cNvPr>
          <p:cNvSpPr>
            <a:spLocks noGrp="1"/>
          </p:cNvSpPr>
          <p:nvPr>
            <p:ph type="body" sz="half" idx="2"/>
          </p:nvPr>
        </p:nvSpPr>
        <p:spPr>
          <a:xfrm>
            <a:off x="836680" y="2405067"/>
            <a:ext cx="6002110" cy="3729034"/>
          </a:xfrm>
        </p:spPr>
        <p:txBody>
          <a:bodyPr vert="horz" lIns="91440" tIns="45720" rIns="91440" bIns="45720" rtlCol="0">
            <a:normAutofit/>
          </a:bodyPr>
          <a:lstStyle/>
          <a:p>
            <a:pPr marL="285750" indent="-228600">
              <a:buFont typeface="Arial" panose="020B0604020202020204" pitchFamily="34" charset="0"/>
              <a:buChar char="•"/>
            </a:pPr>
            <a:r>
              <a:rPr lang="en-US" sz="2000"/>
              <a:t>Zeus sender en drøm ti Agamemnon, vori han fortæller ham, at han nu kan indtage Troja.</a:t>
            </a:r>
          </a:p>
          <a:p>
            <a:pPr marL="285750" indent="-228600">
              <a:buFont typeface="Arial" panose="020B0604020202020204" pitchFamily="34" charset="0"/>
              <a:buChar char="•"/>
            </a:pPr>
            <a:r>
              <a:rPr lang="en-US" sz="2000"/>
              <a:t>Agamemnon vælger at sætte achaierne på prøve, og beder dem om at sejle hjem igen.</a:t>
            </a:r>
          </a:p>
          <a:p>
            <a:pPr marL="285750" indent="-228600">
              <a:buFont typeface="Arial" panose="020B0604020202020204" pitchFamily="34" charset="0"/>
              <a:buChar char="•"/>
            </a:pPr>
            <a:r>
              <a:rPr lang="en-US" sz="2000"/>
              <a:t>Odysseus og Nestor får samling på achaierne og gjort dem klar til kamp.</a:t>
            </a:r>
          </a:p>
          <a:p>
            <a:pPr marL="285750" indent="-228600">
              <a:buFont typeface="Arial" panose="020B0604020202020204" pitchFamily="34" charset="0"/>
              <a:buChar char="•"/>
            </a:pPr>
            <a:r>
              <a:rPr lang="en-US" sz="2000"/>
              <a:t>Homer afslutter sangen med en lang liste over alle de achaiske helte, deres mandskab og skibe (1186 i alt) – kaldet </a:t>
            </a:r>
            <a:r>
              <a:rPr lang="en-US" sz="2000" i="1"/>
              <a:t>skibskatalogen</a:t>
            </a:r>
            <a:r>
              <a:rPr lang="en-US" sz="2000"/>
              <a:t>.</a:t>
            </a:r>
          </a:p>
        </p:txBody>
      </p:sp>
      <p:pic>
        <p:nvPicPr>
          <p:cNvPr id="2050" name="Picture 2" descr="Across The Wine-dark Sea - Ancient Warfare Magazine | Everand">
            <a:extLst>
              <a:ext uri="{FF2B5EF4-FFF2-40B4-BE49-F238E27FC236}">
                <a16:creationId xmlns:a16="http://schemas.microsoft.com/office/drawing/2014/main" id="{9A5991CC-A7E9-287E-0607-A74B8E549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13" r="2077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6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2E60C0-CF38-BF41-DA13-A361F04201A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3. sang</a:t>
            </a:r>
          </a:p>
        </p:txBody>
      </p:sp>
      <p:sp>
        <p:nvSpPr>
          <p:cNvPr id="4" name="Pladsholder til tekst 3">
            <a:extLst>
              <a:ext uri="{FF2B5EF4-FFF2-40B4-BE49-F238E27FC236}">
                <a16:creationId xmlns:a16="http://schemas.microsoft.com/office/drawing/2014/main" id="{A8D0DF91-7F72-A097-2289-7465D5E9F536}"/>
              </a:ext>
            </a:extLst>
          </p:cNvPr>
          <p:cNvSpPr>
            <a:spLocks noGrp="1"/>
          </p:cNvSpPr>
          <p:nvPr>
            <p:ph type="body" sz="half" idx="2"/>
          </p:nvPr>
        </p:nvSpPr>
        <p:spPr>
          <a:xfrm>
            <a:off x="836680" y="2405067"/>
            <a:ext cx="6002110" cy="3729034"/>
          </a:xfrm>
        </p:spPr>
        <p:txBody>
          <a:bodyPr vert="horz" lIns="91440" tIns="45720" rIns="91440" bIns="45720" rtlCol="0">
            <a:normAutofit/>
          </a:bodyPr>
          <a:lstStyle/>
          <a:p>
            <a:pPr marL="285750" indent="-228600">
              <a:buFont typeface="Arial" panose="020B0604020202020204" pitchFamily="34" charset="0"/>
              <a:buChar char="•"/>
            </a:pPr>
            <a:r>
              <a:rPr lang="en-US" sz="1700"/>
              <a:t>Grækerne marcherer fra deres lejr og imod Trojas bymure. Trojanerne opstiller deres hær udenfor bymuren.</a:t>
            </a:r>
          </a:p>
          <a:p>
            <a:pPr marL="285750" indent="-228600">
              <a:buFont typeface="Arial" panose="020B0604020202020204" pitchFamily="34" charset="0"/>
              <a:buChar char="•"/>
            </a:pPr>
            <a:r>
              <a:rPr lang="en-US" sz="1700"/>
              <a:t>Prins Páris af Troja foreslår en tvekamp mellem ham selv og Menelaos, hvor vinderen får den skønne Helena.</a:t>
            </a:r>
          </a:p>
          <a:p>
            <a:pPr marL="285750" indent="-228600">
              <a:buFont typeface="Arial" panose="020B0604020202020204" pitchFamily="34" charset="0"/>
              <a:buChar char="•"/>
            </a:pPr>
            <a:r>
              <a:rPr lang="en-US" sz="1700"/>
              <a:t>Begge parter går ind på Páris forslag og sværger på at respektere tvekampens udfald.</a:t>
            </a:r>
          </a:p>
          <a:p>
            <a:pPr marL="285750" indent="-228600">
              <a:buFont typeface="Arial" panose="020B0604020202020204" pitchFamily="34" charset="0"/>
              <a:buChar char="•"/>
            </a:pPr>
            <a:r>
              <a:rPr lang="en-US" sz="1700"/>
              <a:t>Under tvekampen presses prins Paris og lige da Menelaos skal til at slå ham ihjel fører gudinden Afrodite ham bort til hans værelse inde i Troja, hvor Helena slutter sig til ham.</a:t>
            </a:r>
          </a:p>
          <a:p>
            <a:pPr marL="285750" indent="-228600">
              <a:buFont typeface="Arial" panose="020B0604020202020204" pitchFamily="34" charset="0"/>
              <a:buChar char="•"/>
            </a:pPr>
            <a:r>
              <a:rPr lang="en-US" sz="1700"/>
              <a:t>Agamemnon kræver, at trojanerne udleverer Helena.</a:t>
            </a:r>
          </a:p>
        </p:txBody>
      </p:sp>
      <p:pic>
        <p:nvPicPr>
          <p:cNvPr id="1026" name="Picture 2">
            <a:extLst>
              <a:ext uri="{FF2B5EF4-FFF2-40B4-BE49-F238E27FC236}">
                <a16:creationId xmlns:a16="http://schemas.microsoft.com/office/drawing/2014/main" id="{51CA4D84-3B18-40B4-E786-9A1AB9C3C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5" r="10947" b="-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3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FA8B95-88E1-39B3-9E04-D96D8CE1A5BA}"/>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4. sang</a:t>
            </a:r>
          </a:p>
        </p:txBody>
      </p:sp>
      <p:sp>
        <p:nvSpPr>
          <p:cNvPr id="4" name="Pladsholder til tekst 3">
            <a:extLst>
              <a:ext uri="{FF2B5EF4-FFF2-40B4-BE49-F238E27FC236}">
                <a16:creationId xmlns:a16="http://schemas.microsoft.com/office/drawing/2014/main" id="{368CDC72-B654-D4D7-DB4F-0939EC46A77F}"/>
              </a:ext>
            </a:extLst>
          </p:cNvPr>
          <p:cNvSpPr>
            <a:spLocks noGrp="1"/>
          </p:cNvSpPr>
          <p:nvPr>
            <p:ph type="body" sz="half" idx="2"/>
          </p:nvPr>
        </p:nvSpPr>
        <p:spPr>
          <a:xfrm>
            <a:off x="836680" y="2405067"/>
            <a:ext cx="6002110" cy="3729034"/>
          </a:xfrm>
        </p:spPr>
        <p:txBody>
          <a:bodyPr vert="horz" lIns="91440" tIns="45720" rIns="91440" bIns="45720" rtlCol="0">
            <a:normAutofit/>
          </a:bodyPr>
          <a:lstStyle/>
          <a:p>
            <a:pPr marL="285750" indent="-228600">
              <a:buFont typeface="Arial" panose="020B0604020202020204" pitchFamily="34" charset="0"/>
              <a:buChar char="•"/>
            </a:pPr>
            <a:r>
              <a:rPr lang="en-US" sz="2000"/>
              <a:t>Athene og Hera ønsker at Troja skal indtages, så de beslutter sig for at få dem til at bryde våbenhvilen. </a:t>
            </a:r>
          </a:p>
          <a:p>
            <a:pPr marL="285750" indent="-228600">
              <a:buFont typeface="Arial" panose="020B0604020202020204" pitchFamily="34" charset="0"/>
              <a:buChar char="•"/>
            </a:pPr>
            <a:r>
              <a:rPr lang="en-US" sz="2000"/>
              <a:t>Athene lokker den trojanske helt Pándaros til at skyde en pil efter Menelaos. Pilen sårer dog kun Menelaos og han modtager behandling fra lægen Machaon.</a:t>
            </a:r>
          </a:p>
          <a:p>
            <a:pPr marL="285750" indent="-228600">
              <a:buFont typeface="Arial" panose="020B0604020202020204" pitchFamily="34" charset="0"/>
              <a:buChar char="•"/>
            </a:pPr>
            <a:r>
              <a:rPr lang="en-US" sz="2000"/>
              <a:t>Agamemnon kalder trojanerne for edsbrydere og blæser til angreb.</a:t>
            </a:r>
          </a:p>
          <a:p>
            <a:pPr marL="285750" indent="-228600">
              <a:buFont typeface="Arial" panose="020B0604020202020204" pitchFamily="34" charset="0"/>
              <a:buChar char="•"/>
            </a:pPr>
            <a:r>
              <a:rPr lang="en-US" sz="2000"/>
              <a:t>Kampene genoptages med flere faldne på begge sider.</a:t>
            </a:r>
          </a:p>
          <a:p>
            <a:pPr marL="285750" indent="-228600">
              <a:buFont typeface="Arial" panose="020B0604020202020204" pitchFamily="34" charset="0"/>
              <a:buChar char="•"/>
            </a:pPr>
            <a:endParaRPr lang="en-US" sz="2000"/>
          </a:p>
        </p:txBody>
      </p:sp>
      <p:pic>
        <p:nvPicPr>
          <p:cNvPr id="3074" name="Picture 2" descr="Fabio Fabbi | The Iliad - Pandarus wounds Menelaus, 1930 (1930) | MutualArt">
            <a:extLst>
              <a:ext uri="{FF2B5EF4-FFF2-40B4-BE49-F238E27FC236}">
                <a16:creationId xmlns:a16="http://schemas.microsoft.com/office/drawing/2014/main" id="{CB842BA3-B0F2-BFFB-640F-80750022D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5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6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iomedes: The Iliad's Second Achilles">
            <a:extLst>
              <a:ext uri="{FF2B5EF4-FFF2-40B4-BE49-F238E27FC236}">
                <a16:creationId xmlns:a16="http://schemas.microsoft.com/office/drawing/2014/main" id="{E0EA63DB-0D52-1F71-9B99-D10C163DF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07" r="243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5E9CF4A-E22A-2186-54E3-67B790BF6205}"/>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5. sang</a:t>
            </a:r>
          </a:p>
        </p:txBody>
      </p:sp>
      <p:sp>
        <p:nvSpPr>
          <p:cNvPr id="4" name="Pladsholder til tekst 3">
            <a:extLst>
              <a:ext uri="{FF2B5EF4-FFF2-40B4-BE49-F238E27FC236}">
                <a16:creationId xmlns:a16="http://schemas.microsoft.com/office/drawing/2014/main" id="{50657409-8BC4-1481-6399-5AA9922DE052}"/>
              </a:ext>
            </a:extLst>
          </p:cNvPr>
          <p:cNvSpPr>
            <a:spLocks noGrp="1"/>
          </p:cNvSpPr>
          <p:nvPr>
            <p:ph type="body" sz="half" idx="2"/>
          </p:nvPr>
        </p:nvSpPr>
        <p:spPr>
          <a:xfrm>
            <a:off x="7531610" y="2434201"/>
            <a:ext cx="3822189" cy="3742762"/>
          </a:xfrm>
        </p:spPr>
        <p:txBody>
          <a:bodyPr vert="horz" lIns="91440" tIns="45720" rIns="91440" bIns="45720" rtlCol="0">
            <a:normAutofit/>
          </a:bodyPr>
          <a:lstStyle/>
          <a:p>
            <a:pPr marL="285750" indent="-228600">
              <a:buFont typeface="Arial" panose="020B0604020202020204" pitchFamily="34" charset="0"/>
              <a:buChar char="•"/>
            </a:pPr>
            <a:r>
              <a:rPr lang="en-US" sz="1400"/>
              <a:t>Athene indgyder den achaiske hærfører Diomédes mod og fortæller ham, at han har muligheden for at ramme selveste Afrodite, hvis han møder hende på slagmarken. Diomedes sårer Afrodite, som må flygte tilbage til Olympen.</a:t>
            </a:r>
          </a:p>
          <a:p>
            <a:pPr marL="285750" indent="-228600">
              <a:buFont typeface="Arial" panose="020B0604020202020204" pitchFamily="34" charset="0"/>
              <a:buChar char="•"/>
            </a:pPr>
            <a:r>
              <a:rPr lang="en-US" sz="1400"/>
              <a:t>Diomedes og de andre achaiske fyrster kæmper bravt og sårer flere trojanere.</a:t>
            </a:r>
          </a:p>
          <a:p>
            <a:pPr marL="285750" indent="-228600">
              <a:buFont typeface="Arial" panose="020B0604020202020204" pitchFamily="34" charset="0"/>
              <a:buChar char="•"/>
            </a:pPr>
            <a:r>
              <a:rPr lang="en-US" sz="1400"/>
              <a:t>Flere guder blander sig direkte i konflikten: Athene og Hera på den achaiske side og Ares og Apollo på den trojanske. Ares såres af Athene.</a:t>
            </a:r>
          </a:p>
          <a:p>
            <a:pPr marL="285750" indent="-228600">
              <a:buFont typeface="Arial" panose="020B0604020202020204" pitchFamily="34" charset="0"/>
              <a:buChar char="•"/>
            </a:pPr>
            <a:r>
              <a:rPr lang="en-US" sz="1400"/>
              <a:t>Trojanernes kronprins Hektor forsøger at få samling på sine tropper, men det holder hårdt.</a:t>
            </a:r>
          </a:p>
        </p:txBody>
      </p:sp>
    </p:spTree>
    <p:extLst>
      <p:ext uri="{BB962C8B-B14F-4D97-AF65-F5344CB8AC3E}">
        <p14:creationId xmlns:p14="http://schemas.microsoft.com/office/powerpoint/2010/main" val="28437119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353</Words>
  <Application>Microsoft Macintosh PowerPoint</Application>
  <PresentationFormat>Widescreen</PresentationFormat>
  <Paragraphs>23</Paragraphs>
  <Slides>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5</vt:i4>
      </vt:variant>
    </vt:vector>
  </HeadingPairs>
  <TitlesOfParts>
    <vt:vector size="9" baseType="lpstr">
      <vt:lpstr>Aptos</vt:lpstr>
      <vt:lpstr>Aptos Display</vt:lpstr>
      <vt:lpstr>Arial</vt:lpstr>
      <vt:lpstr>Office-tema</vt:lpstr>
      <vt:lpstr>Homers Iliade</vt:lpstr>
      <vt:lpstr>2. sang</vt:lpstr>
      <vt:lpstr>3. sang</vt:lpstr>
      <vt:lpstr>4. sang</vt:lpstr>
      <vt:lpstr>5. sang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Esben Harboe Odgaard EHO</dc:creator>
  <cp:lastModifiedBy>Esben Harboe Odgaard EHO</cp:lastModifiedBy>
  <cp:revision>1</cp:revision>
  <dcterms:created xsi:type="dcterms:W3CDTF">2024-09-11T09:25:39Z</dcterms:created>
  <dcterms:modified xsi:type="dcterms:W3CDTF">2024-09-11T10:03:39Z</dcterms:modified>
</cp:coreProperties>
</file>