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9" r:id="rId2"/>
    <p:sldId id="257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2546"/>
  </p:normalViewPr>
  <p:slideViewPr>
    <p:cSldViewPr snapToGrid="0" snapToObjects="1">
      <p:cViewPr varScale="1">
        <p:scale>
          <a:sx n="81" d="100"/>
          <a:sy n="81" d="100"/>
        </p:scale>
        <p:origin x="192" y="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/Users/hpmacbook/Desktop/Den%20Digitale%20Ha&#778;ndbog%204.app/Contents/Resources/assets/excel/2-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da-DK" sz="2400"/>
              <a:t>Ægteskaber opløst ved skilsmisse</a:t>
            </a:r>
          </a:p>
        </c:rich>
      </c:tx>
      <c:layout>
        <c:manualLayout>
          <c:xMode val="edge"/>
          <c:yMode val="edge"/>
          <c:x val="0.319293611920557"/>
          <c:y val="3.163015712902039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141311739257601"/>
          <c:y val="0.138686460914835"/>
          <c:w val="0.82246419605158005"/>
          <c:h val="0.698298496185219"/>
        </c:manualLayout>
      </c:layout>
      <c:lineChart>
        <c:grouping val="standard"/>
        <c:varyColors val="0"/>
        <c:ser>
          <c:idx val="4"/>
          <c:order val="0"/>
          <c:tx>
            <c:strRef>
              <c:f>'[F2-1.xls]Data'!$C$3:$C$5</c:f>
              <c:strCache>
                <c:ptCount val="3"/>
                <c:pt idx="0">
                  <c:v>Gift 1950</c:v>
                </c:pt>
              </c:strCache>
            </c:strRef>
          </c:tx>
          <c:spPr>
            <a:ln w="25400">
              <a:solidFill>
                <a:srgbClr val="33CCCC"/>
              </a:solidFill>
              <a:prstDash val="solid"/>
            </a:ln>
          </c:spPr>
          <c:marker>
            <c:symbol val="none"/>
          </c:marker>
          <c:cat>
            <c:strRef>
              <c:f>[1]Data!$B$6:$B$46</c:f>
              <c:strCache>
                <c:ptCount val="41"/>
                <c:pt idx="0">
                  <c:v>0 år</c:v>
                </c:pt>
                <c:pt idx="5">
                  <c:v>5 år</c:v>
                </c:pt>
                <c:pt idx="10">
                  <c:v>10 år</c:v>
                </c:pt>
                <c:pt idx="15">
                  <c:v>15 år</c:v>
                </c:pt>
                <c:pt idx="20">
                  <c:v>20 år</c:v>
                </c:pt>
                <c:pt idx="25">
                  <c:v>25 år</c:v>
                </c:pt>
                <c:pt idx="30">
                  <c:v>30 år</c:v>
                </c:pt>
                <c:pt idx="35">
                  <c:v>35 år</c:v>
                </c:pt>
                <c:pt idx="40">
                  <c:v>40 år</c:v>
                </c:pt>
              </c:strCache>
            </c:strRef>
          </c:cat>
          <c:val>
            <c:numRef>
              <c:f>[1]Data!$C$7:$C$46</c:f>
              <c:numCache>
                <c:formatCode>0.00</c:formatCode>
                <c:ptCount val="40"/>
                <c:pt idx="0">
                  <c:v>0.27290046856495598</c:v>
                </c:pt>
                <c:pt idx="1">
                  <c:v>1.1208757272098271</c:v>
                </c:pt>
                <c:pt idx="2">
                  <c:v>2.3059168748368788</c:v>
                </c:pt>
                <c:pt idx="3">
                  <c:v>3.8895847792237501</c:v>
                </c:pt>
                <c:pt idx="4">
                  <c:v>5.4240212291097034</c:v>
                </c:pt>
                <c:pt idx="5">
                  <c:v>6.8275458287809849</c:v>
                </c:pt>
                <c:pt idx="6">
                  <c:v>8.007290194806103</c:v>
                </c:pt>
                <c:pt idx="7">
                  <c:v>8.9813133143215804</c:v>
                </c:pt>
                <c:pt idx="8">
                  <c:v>9.8893251822370711</c:v>
                </c:pt>
                <c:pt idx="9">
                  <c:v>10.69107595749248</c:v>
                </c:pt>
                <c:pt idx="10">
                  <c:v>11.39889260665206</c:v>
                </c:pt>
                <c:pt idx="11">
                  <c:v>12.049063423907389</c:v>
                </c:pt>
                <c:pt idx="12">
                  <c:v>12.628890706668949</c:v>
                </c:pt>
                <c:pt idx="13">
                  <c:v>13.148911136300329</c:v>
                </c:pt>
                <c:pt idx="14">
                  <c:v>13.630019826236</c:v>
                </c:pt>
                <c:pt idx="15">
                  <c:v>14.098005255440301</c:v>
                </c:pt>
                <c:pt idx="16">
                  <c:v>14.550255951691479</c:v>
                </c:pt>
                <c:pt idx="17">
                  <c:v>14.9686771429493</c:v>
                </c:pt>
                <c:pt idx="18">
                  <c:v>15.4102655804113</c:v>
                </c:pt>
                <c:pt idx="19">
                  <c:v>15.86209502122788</c:v>
                </c:pt>
                <c:pt idx="20">
                  <c:v>16.352279662291402</c:v>
                </c:pt>
                <c:pt idx="21">
                  <c:v>16.91179364686629</c:v>
                </c:pt>
                <c:pt idx="22">
                  <c:v>17.357637258071222</c:v>
                </c:pt>
                <c:pt idx="23">
                  <c:v>17.870201868307099</c:v>
                </c:pt>
                <c:pt idx="24">
                  <c:v>18.25641390062685</c:v>
                </c:pt>
                <c:pt idx="25">
                  <c:v>18.58344201367462</c:v>
                </c:pt>
                <c:pt idx="26">
                  <c:v>18.928615363080699</c:v>
                </c:pt>
                <c:pt idx="27">
                  <c:v>19.24027261113892</c:v>
                </c:pt>
                <c:pt idx="28">
                  <c:v>19.539017229747991</c:v>
                </c:pt>
                <c:pt idx="29">
                  <c:v>19.770824487630058</c:v>
                </c:pt>
                <c:pt idx="30">
                  <c:v>19.938281040652569</c:v>
                </c:pt>
                <c:pt idx="31">
                  <c:v>20.10579258782559</c:v>
                </c:pt>
                <c:pt idx="32">
                  <c:v>20.278465621378292</c:v>
                </c:pt>
                <c:pt idx="33">
                  <c:v>20.425328269254091</c:v>
                </c:pt>
                <c:pt idx="34">
                  <c:v>20.551538992044119</c:v>
                </c:pt>
                <c:pt idx="35">
                  <c:v>20.664818480978958</c:v>
                </c:pt>
                <c:pt idx="36">
                  <c:v>20.77804616435002</c:v>
                </c:pt>
                <c:pt idx="37">
                  <c:v>20.856781054848401</c:v>
                </c:pt>
                <c:pt idx="38">
                  <c:v>20.94114390028238</c:v>
                </c:pt>
                <c:pt idx="39">
                  <c:v>21.00941249314474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CE2-0040-BBE8-F74C1A9EDC78}"/>
            </c:ext>
          </c:extLst>
        </c:ser>
        <c:ser>
          <c:idx val="5"/>
          <c:order val="1"/>
          <c:tx>
            <c:strRef>
              <c:f>'[F2-1.xls]Data'!$D$3:$D$5</c:f>
              <c:strCache>
                <c:ptCount val="3"/>
                <c:pt idx="0">
                  <c:v>Gift 1960</c:v>
                </c:pt>
              </c:strCache>
            </c:strRef>
          </c:tx>
          <c:spPr>
            <a:ln w="25400">
              <a:solidFill>
                <a:srgbClr val="DD0806"/>
              </a:solidFill>
              <a:prstDash val="solid"/>
            </a:ln>
          </c:spPr>
          <c:marker>
            <c:symbol val="none"/>
          </c:marker>
          <c:val>
            <c:numRef>
              <c:f>[1]Data!$D$7:$D$46</c:f>
              <c:numCache>
                <c:formatCode>0.00</c:formatCode>
                <c:ptCount val="40"/>
                <c:pt idx="0">
                  <c:v>0.27008213838228801</c:v>
                </c:pt>
                <c:pt idx="1">
                  <c:v>1.0072965863547449</c:v>
                </c:pt>
                <c:pt idx="2">
                  <c:v>2.2525362783243321</c:v>
                </c:pt>
                <c:pt idx="3">
                  <c:v>3.8632054890313161</c:v>
                </c:pt>
                <c:pt idx="4">
                  <c:v>5.4117009567657046</c:v>
                </c:pt>
                <c:pt idx="5">
                  <c:v>6.8681454765916081</c:v>
                </c:pt>
                <c:pt idx="6">
                  <c:v>8.1078128856611649</c:v>
                </c:pt>
                <c:pt idx="7">
                  <c:v>9.1722426744639307</c:v>
                </c:pt>
                <c:pt idx="8">
                  <c:v>10.245104377663051</c:v>
                </c:pt>
                <c:pt idx="9">
                  <c:v>11.28192679884256</c:v>
                </c:pt>
                <c:pt idx="10">
                  <c:v>12.453825894301261</c:v>
                </c:pt>
                <c:pt idx="11">
                  <c:v>13.73304981395427</c:v>
                </c:pt>
                <c:pt idx="12">
                  <c:v>14.870313693614531</c:v>
                </c:pt>
                <c:pt idx="13">
                  <c:v>15.86271315572561</c:v>
                </c:pt>
                <c:pt idx="14">
                  <c:v>16.89377852286454</c:v>
                </c:pt>
                <c:pt idx="15">
                  <c:v>17.74045522232495</c:v>
                </c:pt>
                <c:pt idx="16">
                  <c:v>18.65347406542023</c:v>
                </c:pt>
                <c:pt idx="17">
                  <c:v>19.446917460343059</c:v>
                </c:pt>
                <c:pt idx="18">
                  <c:v>20.234334753179311</c:v>
                </c:pt>
                <c:pt idx="19">
                  <c:v>20.996523255708581</c:v>
                </c:pt>
                <c:pt idx="20">
                  <c:v>21.794611941327979</c:v>
                </c:pt>
                <c:pt idx="21">
                  <c:v>22.507214066530111</c:v>
                </c:pt>
                <c:pt idx="22">
                  <c:v>23.335965148612502</c:v>
                </c:pt>
                <c:pt idx="23">
                  <c:v>23.996320611655339</c:v>
                </c:pt>
                <c:pt idx="24">
                  <c:v>24.684209247778771</c:v>
                </c:pt>
                <c:pt idx="25">
                  <c:v>25.2973735342628</c:v>
                </c:pt>
                <c:pt idx="26">
                  <c:v>25.787962707629681</c:v>
                </c:pt>
                <c:pt idx="27">
                  <c:v>26.300867710560901</c:v>
                </c:pt>
                <c:pt idx="28">
                  <c:v>26.710045841203751</c:v>
                </c:pt>
                <c:pt idx="29">
                  <c:v>27.10233071781823</c:v>
                </c:pt>
                <c:pt idx="30">
                  <c:v>27.360548252269449</c:v>
                </c:pt>
                <c:pt idx="31">
                  <c:v>27.596105566331559</c:v>
                </c:pt>
                <c:pt idx="32">
                  <c:v>27.824450679197628</c:v>
                </c:pt>
                <c:pt idx="33">
                  <c:v>28.022406912881429</c:v>
                </c:pt>
                <c:pt idx="34">
                  <c:v>28.15971727902901</c:v>
                </c:pt>
                <c:pt idx="35">
                  <c:v>28.277591207866791</c:v>
                </c:pt>
                <c:pt idx="36">
                  <c:v>28.378920687802982</c:v>
                </c:pt>
                <c:pt idx="37">
                  <c:v>28.46376518946963</c:v>
                </c:pt>
                <c:pt idx="38">
                  <c:v>28.543091936240799</c:v>
                </c:pt>
                <c:pt idx="39">
                  <c:v>28.625140818821979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CE2-0040-BBE8-F74C1A9EDC78}"/>
            </c:ext>
          </c:extLst>
        </c:ser>
        <c:ser>
          <c:idx val="0"/>
          <c:order val="2"/>
          <c:tx>
            <c:strRef>
              <c:f>'[F2-1.xls]Data'!$E$3:$E$5</c:f>
              <c:strCache>
                <c:ptCount val="3"/>
                <c:pt idx="0">
                  <c:v>Gift 1970</c:v>
                </c:pt>
              </c:strCache>
            </c:strRef>
          </c:tx>
          <c:spPr>
            <a:ln w="25400">
              <a:solidFill>
                <a:srgbClr val="1FB714"/>
              </a:solidFill>
              <a:prstDash val="solid"/>
            </a:ln>
          </c:spPr>
          <c:marker>
            <c:symbol val="none"/>
          </c:marker>
          <c:cat>
            <c:strRef>
              <c:f>[1]Data!$B$6:$B$46</c:f>
              <c:strCache>
                <c:ptCount val="41"/>
                <c:pt idx="0">
                  <c:v>0 år</c:v>
                </c:pt>
                <c:pt idx="5">
                  <c:v>5 år</c:v>
                </c:pt>
                <c:pt idx="10">
                  <c:v>10 år</c:v>
                </c:pt>
                <c:pt idx="15">
                  <c:v>15 år</c:v>
                </c:pt>
                <c:pt idx="20">
                  <c:v>20 år</c:v>
                </c:pt>
                <c:pt idx="25">
                  <c:v>25 år</c:v>
                </c:pt>
                <c:pt idx="30">
                  <c:v>30 år</c:v>
                </c:pt>
                <c:pt idx="35">
                  <c:v>35 år</c:v>
                </c:pt>
                <c:pt idx="40">
                  <c:v>40 år</c:v>
                </c:pt>
              </c:strCache>
            </c:strRef>
          </c:cat>
          <c:val>
            <c:numRef>
              <c:f>[1]Data!$E$7:$E$46</c:f>
              <c:numCache>
                <c:formatCode>0.00</c:formatCode>
                <c:ptCount val="40"/>
                <c:pt idx="0">
                  <c:v>0.49</c:v>
                </c:pt>
                <c:pt idx="1">
                  <c:v>1.5</c:v>
                </c:pt>
                <c:pt idx="2">
                  <c:v>3.29</c:v>
                </c:pt>
                <c:pt idx="3">
                  <c:v>5.49</c:v>
                </c:pt>
                <c:pt idx="4">
                  <c:v>7.63</c:v>
                </c:pt>
                <c:pt idx="5">
                  <c:v>9.7100000000000009</c:v>
                </c:pt>
                <c:pt idx="6">
                  <c:v>11.73</c:v>
                </c:pt>
                <c:pt idx="7">
                  <c:v>13.55</c:v>
                </c:pt>
                <c:pt idx="8">
                  <c:v>15.24</c:v>
                </c:pt>
                <c:pt idx="9">
                  <c:v>16.829999999999998</c:v>
                </c:pt>
                <c:pt idx="10">
                  <c:v>18.440000000000001</c:v>
                </c:pt>
                <c:pt idx="11">
                  <c:v>19.79</c:v>
                </c:pt>
                <c:pt idx="12">
                  <c:v>21.15</c:v>
                </c:pt>
                <c:pt idx="13">
                  <c:v>22.49</c:v>
                </c:pt>
                <c:pt idx="14">
                  <c:v>23.67</c:v>
                </c:pt>
                <c:pt idx="15">
                  <c:v>24.82</c:v>
                </c:pt>
                <c:pt idx="16">
                  <c:v>25.88</c:v>
                </c:pt>
                <c:pt idx="17">
                  <c:v>26.88</c:v>
                </c:pt>
                <c:pt idx="18">
                  <c:v>27.88</c:v>
                </c:pt>
                <c:pt idx="19">
                  <c:v>28.81</c:v>
                </c:pt>
                <c:pt idx="20">
                  <c:v>29.65</c:v>
                </c:pt>
                <c:pt idx="21">
                  <c:v>30.42</c:v>
                </c:pt>
                <c:pt idx="22">
                  <c:v>31.01</c:v>
                </c:pt>
                <c:pt idx="23">
                  <c:v>31.67</c:v>
                </c:pt>
                <c:pt idx="24">
                  <c:v>32.25</c:v>
                </c:pt>
                <c:pt idx="25">
                  <c:v>32.76</c:v>
                </c:pt>
                <c:pt idx="26">
                  <c:v>33.15</c:v>
                </c:pt>
                <c:pt idx="27">
                  <c:v>33.56</c:v>
                </c:pt>
                <c:pt idx="28">
                  <c:v>33.86</c:v>
                </c:pt>
                <c:pt idx="29">
                  <c:v>34.18</c:v>
                </c:pt>
                <c:pt idx="30">
                  <c:v>34.43</c:v>
                </c:pt>
                <c:pt idx="31">
                  <c:v>34.700000000000003</c:v>
                </c:pt>
                <c:pt idx="32">
                  <c:v>34.869999999999997</c:v>
                </c:pt>
                <c:pt idx="33">
                  <c:v>35.07</c:v>
                </c:pt>
                <c:pt idx="34">
                  <c:v>35.200000000000003</c:v>
                </c:pt>
                <c:pt idx="35">
                  <c:v>35.39</c:v>
                </c:pt>
                <c:pt idx="36">
                  <c:v>35.5</c:v>
                </c:pt>
                <c:pt idx="37">
                  <c:v>35.6</c:v>
                </c:pt>
                <c:pt idx="38">
                  <c:v>35.72</c:v>
                </c:pt>
                <c:pt idx="39">
                  <c:v>35.799999999999997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CE2-0040-BBE8-F74C1A9EDC78}"/>
            </c:ext>
          </c:extLst>
        </c:ser>
        <c:ser>
          <c:idx val="1"/>
          <c:order val="3"/>
          <c:tx>
            <c:strRef>
              <c:f>'[F2-1.xls]Data'!$F$3:$F$5</c:f>
              <c:strCache>
                <c:ptCount val="3"/>
                <c:pt idx="0">
                  <c:v>Gift 1980</c:v>
                </c:pt>
              </c:strCache>
            </c:strRef>
          </c:tx>
          <c:spPr>
            <a:ln w="25400">
              <a:solidFill>
                <a:srgbClr val="006411"/>
              </a:solidFill>
              <a:prstDash val="solid"/>
            </a:ln>
          </c:spPr>
          <c:marker>
            <c:symbol val="none"/>
          </c:marker>
          <c:cat>
            <c:strRef>
              <c:f>[1]Data!$B$6:$B$46</c:f>
              <c:strCache>
                <c:ptCount val="41"/>
                <c:pt idx="0">
                  <c:v>0 år</c:v>
                </c:pt>
                <c:pt idx="5">
                  <c:v>5 år</c:v>
                </c:pt>
                <c:pt idx="10">
                  <c:v>10 år</c:v>
                </c:pt>
                <c:pt idx="15">
                  <c:v>15 år</c:v>
                </c:pt>
                <c:pt idx="20">
                  <c:v>20 år</c:v>
                </c:pt>
                <c:pt idx="25">
                  <c:v>25 år</c:v>
                </c:pt>
                <c:pt idx="30">
                  <c:v>30 år</c:v>
                </c:pt>
                <c:pt idx="35">
                  <c:v>35 år</c:v>
                </c:pt>
                <c:pt idx="40">
                  <c:v>40 år</c:v>
                </c:pt>
              </c:strCache>
            </c:strRef>
          </c:cat>
          <c:val>
            <c:numRef>
              <c:f>[1]Data!$F$6:$F$39</c:f>
              <c:numCache>
                <c:formatCode>0.00</c:formatCode>
                <c:ptCount val="34"/>
                <c:pt idx="0" formatCode="#,##0.0">
                  <c:v>0</c:v>
                </c:pt>
                <c:pt idx="1">
                  <c:v>1.1200000000000001</c:v>
                </c:pt>
                <c:pt idx="2">
                  <c:v>3.13</c:v>
                </c:pt>
                <c:pt idx="3">
                  <c:v>6.74</c:v>
                </c:pt>
                <c:pt idx="4">
                  <c:v>10.29</c:v>
                </c:pt>
                <c:pt idx="5">
                  <c:v>13.26</c:v>
                </c:pt>
                <c:pt idx="6">
                  <c:v>15.97</c:v>
                </c:pt>
                <c:pt idx="7">
                  <c:v>18.57</c:v>
                </c:pt>
                <c:pt idx="8">
                  <c:v>21.02</c:v>
                </c:pt>
                <c:pt idx="9">
                  <c:v>23.12</c:v>
                </c:pt>
                <c:pt idx="10">
                  <c:v>24.96</c:v>
                </c:pt>
                <c:pt idx="11">
                  <c:v>26.29</c:v>
                </c:pt>
                <c:pt idx="12">
                  <c:v>27.59</c:v>
                </c:pt>
                <c:pt idx="13">
                  <c:v>28.79</c:v>
                </c:pt>
                <c:pt idx="14">
                  <c:v>29.81</c:v>
                </c:pt>
                <c:pt idx="15">
                  <c:v>30.78</c:v>
                </c:pt>
                <c:pt idx="16">
                  <c:v>31.74</c:v>
                </c:pt>
                <c:pt idx="17">
                  <c:v>32.71</c:v>
                </c:pt>
                <c:pt idx="18">
                  <c:v>33.57</c:v>
                </c:pt>
                <c:pt idx="19">
                  <c:v>34.32</c:v>
                </c:pt>
                <c:pt idx="20">
                  <c:v>35.19</c:v>
                </c:pt>
                <c:pt idx="21">
                  <c:v>36</c:v>
                </c:pt>
                <c:pt idx="22">
                  <c:v>36.81</c:v>
                </c:pt>
                <c:pt idx="23">
                  <c:v>37.46</c:v>
                </c:pt>
                <c:pt idx="24">
                  <c:v>38.049999999999997</c:v>
                </c:pt>
                <c:pt idx="25">
                  <c:v>38.53</c:v>
                </c:pt>
                <c:pt idx="26">
                  <c:v>39.06</c:v>
                </c:pt>
                <c:pt idx="27">
                  <c:v>39.42</c:v>
                </c:pt>
                <c:pt idx="28">
                  <c:v>39.799999999999997</c:v>
                </c:pt>
                <c:pt idx="29">
                  <c:v>40.15</c:v>
                </c:pt>
                <c:pt idx="30">
                  <c:v>40.43</c:v>
                </c:pt>
                <c:pt idx="31">
                  <c:v>40.68</c:v>
                </c:pt>
                <c:pt idx="32">
                  <c:v>41.12</c:v>
                </c:pt>
                <c:pt idx="33">
                  <c:v>41.34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CE2-0040-BBE8-F74C1A9EDC78}"/>
            </c:ext>
          </c:extLst>
        </c:ser>
        <c:ser>
          <c:idx val="2"/>
          <c:order val="4"/>
          <c:tx>
            <c:strRef>
              <c:f>'[F2-1.xls]Data'!$G$3:$G$5</c:f>
              <c:strCache>
                <c:ptCount val="3"/>
                <c:pt idx="0">
                  <c:v>Gift 1990</c:v>
                </c:pt>
              </c:strCache>
            </c:strRef>
          </c:tx>
          <c:spPr>
            <a:ln w="25400">
              <a:solidFill>
                <a:srgbClr val="FFCC00"/>
              </a:solidFill>
              <a:prstDash val="solid"/>
            </a:ln>
          </c:spPr>
          <c:marker>
            <c:symbol val="none"/>
          </c:marker>
          <c:cat>
            <c:strRef>
              <c:f>[1]Data!$B$6:$B$46</c:f>
              <c:strCache>
                <c:ptCount val="41"/>
                <c:pt idx="0">
                  <c:v>0 år</c:v>
                </c:pt>
                <c:pt idx="5">
                  <c:v>5 år</c:v>
                </c:pt>
                <c:pt idx="10">
                  <c:v>10 år</c:v>
                </c:pt>
                <c:pt idx="15">
                  <c:v>15 år</c:v>
                </c:pt>
                <c:pt idx="20">
                  <c:v>20 år</c:v>
                </c:pt>
                <c:pt idx="25">
                  <c:v>25 år</c:v>
                </c:pt>
                <c:pt idx="30">
                  <c:v>30 år</c:v>
                </c:pt>
                <c:pt idx="35">
                  <c:v>35 år</c:v>
                </c:pt>
                <c:pt idx="40">
                  <c:v>40 år</c:v>
                </c:pt>
              </c:strCache>
            </c:strRef>
          </c:cat>
          <c:val>
            <c:numRef>
              <c:f>[1]Data!$G$6:$G$29</c:f>
              <c:numCache>
                <c:formatCode>0.00</c:formatCode>
                <c:ptCount val="24"/>
                <c:pt idx="0" formatCode="#,##0.0">
                  <c:v>0</c:v>
                </c:pt>
                <c:pt idx="1">
                  <c:v>0.86</c:v>
                </c:pt>
                <c:pt idx="2">
                  <c:v>2.72</c:v>
                </c:pt>
                <c:pt idx="3">
                  <c:v>6</c:v>
                </c:pt>
                <c:pt idx="4">
                  <c:v>9.5</c:v>
                </c:pt>
                <c:pt idx="5">
                  <c:v>12.46</c:v>
                </c:pt>
                <c:pt idx="6">
                  <c:v>15</c:v>
                </c:pt>
                <c:pt idx="7">
                  <c:v>17.329999999999998</c:v>
                </c:pt>
                <c:pt idx="8">
                  <c:v>19.43</c:v>
                </c:pt>
                <c:pt idx="9">
                  <c:v>21.39</c:v>
                </c:pt>
                <c:pt idx="10">
                  <c:v>23.19</c:v>
                </c:pt>
                <c:pt idx="11">
                  <c:v>25</c:v>
                </c:pt>
                <c:pt idx="12">
                  <c:v>26.51</c:v>
                </c:pt>
                <c:pt idx="13">
                  <c:v>28.07</c:v>
                </c:pt>
                <c:pt idx="14">
                  <c:v>29.4</c:v>
                </c:pt>
                <c:pt idx="15">
                  <c:v>30.79</c:v>
                </c:pt>
                <c:pt idx="16">
                  <c:v>31</c:v>
                </c:pt>
                <c:pt idx="17">
                  <c:v>32.96</c:v>
                </c:pt>
                <c:pt idx="18">
                  <c:v>34.06</c:v>
                </c:pt>
                <c:pt idx="19">
                  <c:v>35</c:v>
                </c:pt>
                <c:pt idx="20">
                  <c:v>35.94</c:v>
                </c:pt>
                <c:pt idx="21">
                  <c:v>36.76</c:v>
                </c:pt>
                <c:pt idx="22">
                  <c:v>37.57</c:v>
                </c:pt>
                <c:pt idx="23">
                  <c:v>38.35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CE2-0040-BBE8-F74C1A9EDC78}"/>
            </c:ext>
          </c:extLst>
        </c:ser>
        <c:ser>
          <c:idx val="3"/>
          <c:order val="5"/>
          <c:tx>
            <c:strRef>
              <c:f>'[F2-1.xls]Data'!$H$3:$H$5</c:f>
              <c:strCache>
                <c:ptCount val="3"/>
                <c:pt idx="0">
                  <c:v>Gift 2000</c:v>
                </c:pt>
              </c:strCache>
            </c:strRef>
          </c:tx>
          <c:spPr>
            <a:ln w="25400">
              <a:solidFill>
                <a:srgbClr val="DD0806"/>
              </a:solidFill>
              <a:prstDash val="solid"/>
            </a:ln>
          </c:spPr>
          <c:marker>
            <c:symbol val="none"/>
          </c:marker>
          <c:cat>
            <c:strRef>
              <c:f>[1]Data!$B$6:$B$46</c:f>
              <c:strCache>
                <c:ptCount val="41"/>
                <c:pt idx="0">
                  <c:v>0 år</c:v>
                </c:pt>
                <c:pt idx="5">
                  <c:v>5 år</c:v>
                </c:pt>
                <c:pt idx="10">
                  <c:v>10 år</c:v>
                </c:pt>
                <c:pt idx="15">
                  <c:v>15 år</c:v>
                </c:pt>
                <c:pt idx="20">
                  <c:v>20 år</c:v>
                </c:pt>
                <c:pt idx="25">
                  <c:v>25 år</c:v>
                </c:pt>
                <c:pt idx="30">
                  <c:v>30 år</c:v>
                </c:pt>
                <c:pt idx="35">
                  <c:v>35 år</c:v>
                </c:pt>
                <c:pt idx="40">
                  <c:v>40 år</c:v>
                </c:pt>
              </c:strCache>
            </c:strRef>
          </c:cat>
          <c:val>
            <c:numRef>
              <c:f>[1]Data!$H$6:$H$19</c:f>
              <c:numCache>
                <c:formatCode>0.00</c:formatCode>
                <c:ptCount val="14"/>
                <c:pt idx="0" formatCode="#,##0.0">
                  <c:v>0</c:v>
                </c:pt>
                <c:pt idx="1">
                  <c:v>0.74</c:v>
                </c:pt>
                <c:pt idx="2">
                  <c:v>2.63</c:v>
                </c:pt>
                <c:pt idx="3">
                  <c:v>5.3199999999999976</c:v>
                </c:pt>
                <c:pt idx="4">
                  <c:v>8.51</c:v>
                </c:pt>
                <c:pt idx="5">
                  <c:v>11.93</c:v>
                </c:pt>
                <c:pt idx="6">
                  <c:v>14.84</c:v>
                </c:pt>
                <c:pt idx="7">
                  <c:v>17.329999999999998</c:v>
                </c:pt>
                <c:pt idx="8">
                  <c:v>19.739999999999998</c:v>
                </c:pt>
                <c:pt idx="9">
                  <c:v>21.83</c:v>
                </c:pt>
                <c:pt idx="10">
                  <c:v>23.75</c:v>
                </c:pt>
                <c:pt idx="11">
                  <c:v>25.64</c:v>
                </c:pt>
                <c:pt idx="12">
                  <c:v>27.31</c:v>
                </c:pt>
                <c:pt idx="13">
                  <c:v>28.9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CE2-0040-BBE8-F74C1A9EDC78}"/>
            </c:ext>
          </c:extLst>
        </c:ser>
        <c:ser>
          <c:idx val="6"/>
          <c:order val="6"/>
          <c:tx>
            <c:strRef>
              <c:f>'[F2-1.xls]Data'!$I$3</c:f>
              <c:strCache>
                <c:ptCount val="1"/>
                <c:pt idx="0">
                  <c:v>Gift 2005</c:v>
                </c:pt>
              </c:strCache>
            </c:strRef>
          </c:tx>
          <c:spPr>
            <a:ln w="25400">
              <a:solidFill>
                <a:srgbClr val="63AAFE"/>
              </a:solidFill>
              <a:prstDash val="solid"/>
            </a:ln>
          </c:spPr>
          <c:marker>
            <c:symbol val="none"/>
          </c:marker>
          <c:val>
            <c:numRef>
              <c:f>[1]Data!$I$7:$I$14</c:f>
              <c:numCache>
                <c:formatCode>0.00</c:formatCode>
                <c:ptCount val="8"/>
                <c:pt idx="0">
                  <c:v>0.44</c:v>
                </c:pt>
                <c:pt idx="1">
                  <c:v>1.82</c:v>
                </c:pt>
                <c:pt idx="2">
                  <c:v>4.0999999999999996</c:v>
                </c:pt>
                <c:pt idx="3">
                  <c:v>6.6199999999999983</c:v>
                </c:pt>
                <c:pt idx="4">
                  <c:v>9.16</c:v>
                </c:pt>
                <c:pt idx="5">
                  <c:v>11.63</c:v>
                </c:pt>
                <c:pt idx="6">
                  <c:v>13.99</c:v>
                </c:pt>
                <c:pt idx="7">
                  <c:v>16.46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FCE2-0040-BBE8-F74C1A9ED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84918288"/>
        <c:axId val="384922320"/>
      </c:lineChart>
      <c:catAx>
        <c:axId val="384918288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da-DK"/>
                  <a:t>Varighed i år</a:t>
                </a:r>
              </a:p>
            </c:rich>
          </c:tx>
          <c:layout>
            <c:manualLayout>
              <c:xMode val="edge"/>
              <c:yMode val="edge"/>
              <c:x val="0.42934806869613701"/>
              <c:y val="0.93430872766143203"/>
            </c:manualLayout>
          </c:layout>
          <c:overlay val="0"/>
          <c:spPr>
            <a:noFill/>
            <a:ln w="25400">
              <a:noFill/>
            </a:ln>
          </c:spPr>
        </c:title>
        <c:numFmt formatCode="@" sourceLinked="0"/>
        <c:majorTickMark val="in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a-DK"/>
          </a:p>
        </c:txPr>
        <c:crossAx val="384922320"/>
        <c:crosses val="autoZero"/>
        <c:auto val="1"/>
        <c:lblAlgn val="ctr"/>
        <c:lblOffset val="100"/>
        <c:tickLblSkip val="1"/>
        <c:tickMarkSkip val="5"/>
        <c:noMultiLvlLbl val="0"/>
      </c:catAx>
      <c:valAx>
        <c:axId val="384922320"/>
        <c:scaling>
          <c:orientation val="minMax"/>
          <c:max val="45"/>
          <c:min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da-DK"/>
                  <a:t>Procent</a:t>
                </a:r>
              </a:p>
            </c:rich>
          </c:tx>
          <c:layout>
            <c:manualLayout>
              <c:xMode val="edge"/>
              <c:yMode val="edge"/>
              <c:x val="2.98912931159196E-2"/>
              <c:y val="0.42822480841902399"/>
            </c:manualLayout>
          </c:layout>
          <c:overlay val="0"/>
          <c:spPr>
            <a:noFill/>
            <a:ln w="25400">
              <a:noFill/>
            </a:ln>
          </c:spPr>
        </c:title>
        <c:numFmt formatCode="0.0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a-DK"/>
          </a:p>
        </c:txPr>
        <c:crossAx val="384918288"/>
        <c:crosses val="autoZero"/>
        <c:crossBetween val="between"/>
        <c:minorUnit val="1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6650180088056499"/>
          <c:y val="0.908399515984189"/>
          <c:w val="0.69018456876471002"/>
          <c:h val="8.6093694101232396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da-DK"/>
        </a:p>
      </c:txPr>
    </c:legend>
    <c:plotVisOnly val="0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da-DK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4E9439-C1EF-443C-BF10-7352693A080F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D68175B-162A-42E6-9F02-B32891A84163}">
      <dgm:prSet/>
      <dgm:spPr/>
      <dgm:t>
        <a:bodyPr/>
        <a:lstStyle/>
        <a:p>
          <a:r>
            <a:rPr lang="da-DK"/>
            <a:t>Søg viden i artikler</a:t>
          </a:r>
          <a:endParaRPr lang="en-US"/>
        </a:p>
      </dgm:t>
    </dgm:pt>
    <dgm:pt modelId="{A0F7F542-250A-458C-B8CF-8CD119D181CA}" type="parTrans" cxnId="{DFCA2CD2-E034-4518-929E-6579294CDD0C}">
      <dgm:prSet/>
      <dgm:spPr/>
      <dgm:t>
        <a:bodyPr/>
        <a:lstStyle/>
        <a:p>
          <a:endParaRPr lang="en-US"/>
        </a:p>
      </dgm:t>
    </dgm:pt>
    <dgm:pt modelId="{8C362C04-0477-4F3C-9309-D8768A582FB2}" type="sibTrans" cxnId="{DFCA2CD2-E034-4518-929E-6579294CDD0C}">
      <dgm:prSet/>
      <dgm:spPr/>
      <dgm:t>
        <a:bodyPr/>
        <a:lstStyle/>
        <a:p>
          <a:endParaRPr lang="en-US"/>
        </a:p>
      </dgm:t>
    </dgm:pt>
    <dgm:pt modelId="{40CDE072-0E54-4BE1-9C80-8622D379209E}">
      <dgm:prSet/>
      <dgm:spPr/>
      <dgm:t>
        <a:bodyPr/>
        <a:lstStyle/>
        <a:p>
          <a:r>
            <a:rPr lang="da-DK"/>
            <a:t>Hos eksperter på nettet</a:t>
          </a:r>
          <a:endParaRPr lang="en-US"/>
        </a:p>
      </dgm:t>
    </dgm:pt>
    <dgm:pt modelId="{43668FC1-9242-4A63-AEA0-87808ECC27E6}" type="parTrans" cxnId="{5740F50A-4926-4EE7-B58E-1B625B170040}">
      <dgm:prSet/>
      <dgm:spPr/>
      <dgm:t>
        <a:bodyPr/>
        <a:lstStyle/>
        <a:p>
          <a:endParaRPr lang="en-US"/>
        </a:p>
      </dgm:t>
    </dgm:pt>
    <dgm:pt modelId="{682BD701-6962-4E2C-A1D9-66EB7F572983}" type="sibTrans" cxnId="{5740F50A-4926-4EE7-B58E-1B625B170040}">
      <dgm:prSet/>
      <dgm:spPr/>
      <dgm:t>
        <a:bodyPr/>
        <a:lstStyle/>
        <a:p>
          <a:endParaRPr lang="en-US"/>
        </a:p>
      </dgm:t>
    </dgm:pt>
    <dgm:pt modelId="{B37F7E23-F432-AC45-8758-C92812F5F27F}" type="pres">
      <dgm:prSet presAssocID="{054E9439-C1EF-443C-BF10-7352693A080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2E946EB-28F2-DC44-A7BB-4BE4C5D23792}" type="pres">
      <dgm:prSet presAssocID="{8D68175B-162A-42E6-9F02-B32891A84163}" presName="hierRoot1" presStyleCnt="0"/>
      <dgm:spPr/>
    </dgm:pt>
    <dgm:pt modelId="{7DE1967A-7928-2E4C-89AB-E3ADE5D93690}" type="pres">
      <dgm:prSet presAssocID="{8D68175B-162A-42E6-9F02-B32891A84163}" presName="composite" presStyleCnt="0"/>
      <dgm:spPr/>
    </dgm:pt>
    <dgm:pt modelId="{04115585-F9F0-3C47-BEA4-6D89842160C1}" type="pres">
      <dgm:prSet presAssocID="{8D68175B-162A-42E6-9F02-B32891A84163}" presName="background" presStyleLbl="node0" presStyleIdx="0" presStyleCnt="2"/>
      <dgm:spPr/>
    </dgm:pt>
    <dgm:pt modelId="{2B47C9E3-93F7-CF49-AF91-0C9137D45104}" type="pres">
      <dgm:prSet presAssocID="{8D68175B-162A-42E6-9F02-B32891A84163}" presName="text" presStyleLbl="fgAcc0" presStyleIdx="0" presStyleCnt="2">
        <dgm:presLayoutVars>
          <dgm:chPref val="3"/>
        </dgm:presLayoutVars>
      </dgm:prSet>
      <dgm:spPr/>
    </dgm:pt>
    <dgm:pt modelId="{BF85FD37-EDFB-F941-B0FB-FF12C150A01E}" type="pres">
      <dgm:prSet presAssocID="{8D68175B-162A-42E6-9F02-B32891A84163}" presName="hierChild2" presStyleCnt="0"/>
      <dgm:spPr/>
    </dgm:pt>
    <dgm:pt modelId="{CB1B51A2-A157-3D4B-A7EB-B3191AD50965}" type="pres">
      <dgm:prSet presAssocID="{40CDE072-0E54-4BE1-9C80-8622D379209E}" presName="hierRoot1" presStyleCnt="0"/>
      <dgm:spPr/>
    </dgm:pt>
    <dgm:pt modelId="{939B353E-6B84-AB47-8B98-AB9FA671BD54}" type="pres">
      <dgm:prSet presAssocID="{40CDE072-0E54-4BE1-9C80-8622D379209E}" presName="composite" presStyleCnt="0"/>
      <dgm:spPr/>
    </dgm:pt>
    <dgm:pt modelId="{E2566512-A8BD-024B-8512-153AE2E199C9}" type="pres">
      <dgm:prSet presAssocID="{40CDE072-0E54-4BE1-9C80-8622D379209E}" presName="background" presStyleLbl="node0" presStyleIdx="1" presStyleCnt="2"/>
      <dgm:spPr/>
    </dgm:pt>
    <dgm:pt modelId="{9DA9DD2D-8A7F-244A-AA94-EFDCC81D2EF2}" type="pres">
      <dgm:prSet presAssocID="{40CDE072-0E54-4BE1-9C80-8622D379209E}" presName="text" presStyleLbl="fgAcc0" presStyleIdx="1" presStyleCnt="2">
        <dgm:presLayoutVars>
          <dgm:chPref val="3"/>
        </dgm:presLayoutVars>
      </dgm:prSet>
      <dgm:spPr/>
    </dgm:pt>
    <dgm:pt modelId="{373264DF-FB10-0D45-8D19-9C1632F10AA0}" type="pres">
      <dgm:prSet presAssocID="{40CDE072-0E54-4BE1-9C80-8622D379209E}" presName="hierChild2" presStyleCnt="0"/>
      <dgm:spPr/>
    </dgm:pt>
  </dgm:ptLst>
  <dgm:cxnLst>
    <dgm:cxn modelId="{5740F50A-4926-4EE7-B58E-1B625B170040}" srcId="{054E9439-C1EF-443C-BF10-7352693A080F}" destId="{40CDE072-0E54-4BE1-9C80-8622D379209E}" srcOrd="1" destOrd="0" parTransId="{43668FC1-9242-4A63-AEA0-87808ECC27E6}" sibTransId="{682BD701-6962-4E2C-A1D9-66EB7F572983}"/>
    <dgm:cxn modelId="{1959F365-948C-6146-8F10-74106BDCFB40}" type="presOf" srcId="{40CDE072-0E54-4BE1-9C80-8622D379209E}" destId="{9DA9DD2D-8A7F-244A-AA94-EFDCC81D2EF2}" srcOrd="0" destOrd="0" presId="urn:microsoft.com/office/officeart/2005/8/layout/hierarchy1"/>
    <dgm:cxn modelId="{DFCA2CD2-E034-4518-929E-6579294CDD0C}" srcId="{054E9439-C1EF-443C-BF10-7352693A080F}" destId="{8D68175B-162A-42E6-9F02-B32891A84163}" srcOrd="0" destOrd="0" parTransId="{A0F7F542-250A-458C-B8CF-8CD119D181CA}" sibTransId="{8C362C04-0477-4F3C-9309-D8768A582FB2}"/>
    <dgm:cxn modelId="{23DE2DF6-8722-454E-8DCD-DAE04FEA34AE}" type="presOf" srcId="{8D68175B-162A-42E6-9F02-B32891A84163}" destId="{2B47C9E3-93F7-CF49-AF91-0C9137D45104}" srcOrd="0" destOrd="0" presId="urn:microsoft.com/office/officeart/2005/8/layout/hierarchy1"/>
    <dgm:cxn modelId="{C0CB36FD-2BB4-044E-BBE9-713400467D0B}" type="presOf" srcId="{054E9439-C1EF-443C-BF10-7352693A080F}" destId="{B37F7E23-F432-AC45-8758-C92812F5F27F}" srcOrd="0" destOrd="0" presId="urn:microsoft.com/office/officeart/2005/8/layout/hierarchy1"/>
    <dgm:cxn modelId="{E9347868-7E36-B543-B710-5B2AE9EC4402}" type="presParOf" srcId="{B37F7E23-F432-AC45-8758-C92812F5F27F}" destId="{32E946EB-28F2-DC44-A7BB-4BE4C5D23792}" srcOrd="0" destOrd="0" presId="urn:microsoft.com/office/officeart/2005/8/layout/hierarchy1"/>
    <dgm:cxn modelId="{5D794FEC-1BA3-6F44-861F-063C6693259B}" type="presParOf" srcId="{32E946EB-28F2-DC44-A7BB-4BE4C5D23792}" destId="{7DE1967A-7928-2E4C-89AB-E3ADE5D93690}" srcOrd="0" destOrd="0" presId="urn:microsoft.com/office/officeart/2005/8/layout/hierarchy1"/>
    <dgm:cxn modelId="{BD3125FB-07EE-C641-BB70-4803E1157F84}" type="presParOf" srcId="{7DE1967A-7928-2E4C-89AB-E3ADE5D93690}" destId="{04115585-F9F0-3C47-BEA4-6D89842160C1}" srcOrd="0" destOrd="0" presId="urn:microsoft.com/office/officeart/2005/8/layout/hierarchy1"/>
    <dgm:cxn modelId="{E72EC83A-99A0-3347-A50B-10AEBA82FFC8}" type="presParOf" srcId="{7DE1967A-7928-2E4C-89AB-E3ADE5D93690}" destId="{2B47C9E3-93F7-CF49-AF91-0C9137D45104}" srcOrd="1" destOrd="0" presId="urn:microsoft.com/office/officeart/2005/8/layout/hierarchy1"/>
    <dgm:cxn modelId="{7284776D-6D6E-4840-B555-234CDEAC2828}" type="presParOf" srcId="{32E946EB-28F2-DC44-A7BB-4BE4C5D23792}" destId="{BF85FD37-EDFB-F941-B0FB-FF12C150A01E}" srcOrd="1" destOrd="0" presId="urn:microsoft.com/office/officeart/2005/8/layout/hierarchy1"/>
    <dgm:cxn modelId="{1F33122E-463F-C74B-A007-C429FA011084}" type="presParOf" srcId="{B37F7E23-F432-AC45-8758-C92812F5F27F}" destId="{CB1B51A2-A157-3D4B-A7EB-B3191AD50965}" srcOrd="1" destOrd="0" presId="urn:microsoft.com/office/officeart/2005/8/layout/hierarchy1"/>
    <dgm:cxn modelId="{8B964908-AE34-384E-AB70-B1DD4C2FF35E}" type="presParOf" srcId="{CB1B51A2-A157-3D4B-A7EB-B3191AD50965}" destId="{939B353E-6B84-AB47-8B98-AB9FA671BD54}" srcOrd="0" destOrd="0" presId="urn:microsoft.com/office/officeart/2005/8/layout/hierarchy1"/>
    <dgm:cxn modelId="{0AF3D647-9FBF-A943-8EF8-2A215FA3AC21}" type="presParOf" srcId="{939B353E-6B84-AB47-8B98-AB9FA671BD54}" destId="{E2566512-A8BD-024B-8512-153AE2E199C9}" srcOrd="0" destOrd="0" presId="urn:microsoft.com/office/officeart/2005/8/layout/hierarchy1"/>
    <dgm:cxn modelId="{F7CABA84-57EC-5344-9B0F-D693F2FE1A3D}" type="presParOf" srcId="{939B353E-6B84-AB47-8B98-AB9FA671BD54}" destId="{9DA9DD2D-8A7F-244A-AA94-EFDCC81D2EF2}" srcOrd="1" destOrd="0" presId="urn:microsoft.com/office/officeart/2005/8/layout/hierarchy1"/>
    <dgm:cxn modelId="{26243D81-1B0E-3648-91FB-7909104A49EB}" type="presParOf" srcId="{CB1B51A2-A157-3D4B-A7EB-B3191AD50965}" destId="{373264DF-FB10-0D45-8D19-9C1632F10AA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115585-F9F0-3C47-BEA4-6D89842160C1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47C9E3-93F7-CF49-AF91-0C9137D45104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5200" kern="1200"/>
            <a:t>Søg viden i artikler</a:t>
          </a:r>
          <a:endParaRPr lang="en-US" sz="5200" kern="1200"/>
        </a:p>
      </dsp:txBody>
      <dsp:txXfrm>
        <a:off x="696297" y="538547"/>
        <a:ext cx="4171627" cy="2590157"/>
      </dsp:txXfrm>
    </dsp:sp>
    <dsp:sp modelId="{E2566512-A8BD-024B-8512-153AE2E199C9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A9DD2D-8A7F-244A-AA94-EFDCC81D2EF2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5200" kern="1200"/>
            <a:t>Hos eksperter på nettet</a:t>
          </a:r>
          <a:endParaRPr lang="en-US" sz="5200" kern="1200"/>
        </a:p>
      </dsp:txBody>
      <dsp:txXfrm>
        <a:off x="5991936" y="538547"/>
        <a:ext cx="4171627" cy="25901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0.54563</cdr:x>
      <cdr:y>0.48168</cdr:y>
    </cdr:from>
    <cdr:to>
      <cdr:x>0.55154</cdr:x>
      <cdr:y>0.50852</cdr:y>
    </cdr:to>
    <cdr:sp macro="" textlink="">
      <cdr:nvSpPr>
        <cdr:cNvPr id="1228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821286" y="1912676"/>
          <a:ext cx="41548" cy="10146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da-DK" sz="875" b="0" i="0" u="none" strike="noStrike" baseline="0">
              <a:solidFill>
                <a:srgbClr val="000000"/>
              </a:solidFill>
              <a:latin typeface="Arial"/>
              <a:cs typeface="Arial"/>
            </a:rPr>
            <a:t>  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9584C-3784-6D4E-AB7F-F1CC140FD530}" type="datetimeFigureOut">
              <a:rPr lang="da-DK" smtClean="0"/>
              <a:t>08.12.2023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171F4-47FF-5B4B-B19B-CEAFC93EC91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2210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Hvordan gik det, det lykkelige par, der indgik ægteskab i 1950, 1960,  1970, 1980, 1990 , 2000 eller 2005. Figuren viser, hvor stor en del af ægteskaberne, der er opløst ved skilsmisse efter et vist antal år.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88AF0-66C8-4234-A2ED-CEAADE6CF59B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3961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9AD1-D646-EC4A-8B6C-062DDD1EBFEA}" type="datetimeFigureOut">
              <a:rPr lang="da-DK" smtClean="0"/>
              <a:t>08.12.2023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5558-9C47-B645-AD71-8977A8E071A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887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9AD1-D646-EC4A-8B6C-062DDD1EBFEA}" type="datetimeFigureOut">
              <a:rPr lang="da-DK" smtClean="0"/>
              <a:t>08.12.2023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5558-9C47-B645-AD71-8977A8E071A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968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9AD1-D646-EC4A-8B6C-062DDD1EBFEA}" type="datetimeFigureOut">
              <a:rPr lang="da-DK" smtClean="0"/>
              <a:t>08.12.2023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5558-9C47-B645-AD71-8977A8E071A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7169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9AD1-D646-EC4A-8B6C-062DDD1EBFEA}" type="datetimeFigureOut">
              <a:rPr lang="da-DK" smtClean="0"/>
              <a:t>08.12.2023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5558-9C47-B645-AD71-8977A8E071A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832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9AD1-D646-EC4A-8B6C-062DDD1EBFEA}" type="datetimeFigureOut">
              <a:rPr lang="da-DK" smtClean="0"/>
              <a:t>08.12.2023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5558-9C47-B645-AD71-8977A8E071A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2128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9AD1-D646-EC4A-8B6C-062DDD1EBFEA}" type="datetimeFigureOut">
              <a:rPr lang="da-DK" smtClean="0"/>
              <a:t>08.12.2023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5558-9C47-B645-AD71-8977A8E071A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3573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9AD1-D646-EC4A-8B6C-062DDD1EBFEA}" type="datetimeFigureOut">
              <a:rPr lang="da-DK" smtClean="0"/>
              <a:t>08.12.2023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5558-9C47-B645-AD71-8977A8E071A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3871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9AD1-D646-EC4A-8B6C-062DDD1EBFEA}" type="datetimeFigureOut">
              <a:rPr lang="da-DK" smtClean="0"/>
              <a:t>08.12.2023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5558-9C47-B645-AD71-8977A8E071A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3967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9AD1-D646-EC4A-8B6C-062DDD1EBFEA}" type="datetimeFigureOut">
              <a:rPr lang="da-DK" smtClean="0"/>
              <a:t>08.12.2023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5558-9C47-B645-AD71-8977A8E071A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41394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9AD1-D646-EC4A-8B6C-062DDD1EBFEA}" type="datetimeFigureOut">
              <a:rPr lang="da-DK" smtClean="0"/>
              <a:t>08.12.2023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5558-9C47-B645-AD71-8977A8E071A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1884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9AD1-D646-EC4A-8B6C-062DDD1EBFEA}" type="datetimeFigureOut">
              <a:rPr lang="da-DK" smtClean="0"/>
              <a:t>08.12.2023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5558-9C47-B645-AD71-8977A8E071A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726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B9AD1-D646-EC4A-8B6C-062DDD1EBFEA}" type="datetimeFigureOut">
              <a:rPr lang="da-DK" smtClean="0"/>
              <a:t>08.12.2023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A5558-9C47-B645-AD71-8977A8E071A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4897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594A9-C729-8546-90F1-4B0FB74A3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Opgaver: Læsning af statistik (Case 1)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42CF6B1-F370-2340-9B61-B600A683E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da-DK" dirty="0"/>
              <a:t>Kig på de to følgende figurer: ”Vielser og skilsmisser” og ”Ægteskab opløst ved skilsmisser”(handout-slides). Redegør for hvad de to figurer forklarer. Diskuter, hvordan de mange skilsmisser i det senmoderne samfund kan forklares. Inddrag gerne teori og andet empiri</a:t>
            </a:r>
          </a:p>
          <a:p>
            <a:pPr marL="514350" lvl="0" indent="-514350">
              <a:buFont typeface="+mj-lt"/>
              <a:buAutoNum type="arabicPeriod"/>
            </a:pPr>
            <a:r>
              <a:rPr lang="da-DK" dirty="0"/>
              <a:t>Gør klar til fremlæggelse for klassen – inddrag forklaring af figur og tabeller</a:t>
            </a:r>
          </a:p>
          <a:p>
            <a:pPr marL="514350" lvl="0" indent="-514350">
              <a:buFont typeface="+mj-lt"/>
              <a:buAutoNum type="arabicPeriod"/>
            </a:pPr>
            <a:r>
              <a:rPr lang="da-DK" dirty="0"/>
              <a:t>Inddrag teori, som kan forklare modellerne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a-DK" dirty="0"/>
              <a:t>Er det individerne, der har ændret sig? Er det samfundet eller familiernes organisering?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a-DK" dirty="0"/>
              <a:t>Kan flere skilsmisser ses som en </a:t>
            </a:r>
            <a:r>
              <a:rPr lang="da-DK"/>
              <a:t>positiv udvikling?</a:t>
            </a: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34923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Vielser og skilsmisser (handout)</a:t>
            </a:r>
            <a:br>
              <a:rPr lang="da-DK" dirty="0"/>
            </a:br>
            <a:endParaRPr lang="da-DK" dirty="0"/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</p:nvPr>
        </p:nvGraphicFramePr>
        <p:xfrm>
          <a:off x="431321" y="2501661"/>
          <a:ext cx="11248844" cy="2965362"/>
        </p:xfrm>
        <a:graphic>
          <a:graphicData uri="http://schemas.openxmlformats.org/drawingml/2006/table">
            <a:tbl>
              <a:tblPr>
                <a:tableStyleId>{0E3FDE45-AF77-4B5C-9715-49D594BDF05E}</a:tableStyleId>
              </a:tblPr>
              <a:tblGrid>
                <a:gridCol w="3252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53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53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53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53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53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104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104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104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6104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65826">
                <a:tc>
                  <a:txBody>
                    <a:bodyPr/>
                    <a:lstStyle/>
                    <a:p>
                      <a:pPr algn="l" fontAlgn="b"/>
                      <a:endParaRPr lang="da-DK" sz="1800" b="1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800" b="1" u="none" strike="noStrike" dirty="0">
                          <a:effectLst/>
                        </a:rPr>
                        <a:t>1980</a:t>
                      </a:r>
                      <a:endParaRPr lang="da-DK" sz="1800" b="1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800" b="1" u="none" strike="noStrike" dirty="0">
                          <a:effectLst/>
                        </a:rPr>
                        <a:t>1985</a:t>
                      </a:r>
                      <a:endParaRPr lang="da-DK" sz="1800" b="1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800" b="1" u="none" strike="noStrike" dirty="0">
                          <a:effectLst/>
                        </a:rPr>
                        <a:t>1990</a:t>
                      </a:r>
                      <a:endParaRPr lang="da-DK" sz="1800" b="1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800" b="1" u="none" strike="noStrike" dirty="0">
                          <a:effectLst/>
                        </a:rPr>
                        <a:t>1995</a:t>
                      </a:r>
                      <a:endParaRPr lang="da-DK" sz="1800" b="1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 dirty="0">
                          <a:effectLst/>
                        </a:rPr>
                        <a:t>2000</a:t>
                      </a:r>
                      <a:endParaRPr lang="is-IS" sz="1800" b="1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 dirty="0">
                          <a:effectLst/>
                        </a:rPr>
                        <a:t>2005</a:t>
                      </a:r>
                      <a:endParaRPr lang="is-IS" sz="1800" b="1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 dirty="0">
                          <a:effectLst/>
                        </a:rPr>
                        <a:t>2010</a:t>
                      </a:r>
                      <a:endParaRPr lang="is-IS" sz="1800" b="1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 dirty="0">
                          <a:effectLst/>
                        </a:rPr>
                        <a:t>2013</a:t>
                      </a:r>
                      <a:endParaRPr lang="is-IS" sz="1800" b="1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 dirty="0">
                          <a:effectLst/>
                        </a:rPr>
                        <a:t>2014</a:t>
                      </a:r>
                      <a:endParaRPr lang="is-IS" sz="1800" b="1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 dirty="0">
                          <a:effectLst/>
                        </a:rPr>
                        <a:t>2015</a:t>
                      </a:r>
                      <a:endParaRPr lang="is-IS" sz="1800" b="1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964">
                <a:tc>
                  <a:txBody>
                    <a:bodyPr/>
                    <a:lstStyle/>
                    <a:p>
                      <a:pPr algn="l" fontAlgn="b"/>
                      <a:r>
                        <a:rPr lang="da-DK" sz="1800" b="1" u="none" strike="noStrike" dirty="0">
                          <a:effectLst/>
                        </a:rPr>
                        <a:t>Vielser</a:t>
                      </a:r>
                      <a:endParaRPr lang="da-DK" sz="1800" b="1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u="none" strike="noStrike" dirty="0">
                          <a:effectLst/>
                        </a:rPr>
                        <a:t>26448</a:t>
                      </a:r>
                      <a:endParaRPr lang="is-IS" sz="1800" b="0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u="none" strike="noStrike">
                          <a:effectLst/>
                        </a:rPr>
                        <a:t>29322</a:t>
                      </a:r>
                      <a:endParaRPr lang="is-IS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u="none" strike="noStrike">
                          <a:effectLst/>
                        </a:rPr>
                        <a:t>31513</a:t>
                      </a:r>
                      <a:endParaRPr lang="is-IS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u="none" strike="noStrike">
                          <a:effectLst/>
                        </a:rPr>
                        <a:t>34736</a:t>
                      </a:r>
                      <a:endParaRPr lang="is-IS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38388</a:t>
                      </a:r>
                      <a:endParaRPr lang="cs-CZ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36148</a:t>
                      </a:r>
                      <a:endParaRPr lang="cs-CZ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30949</a:t>
                      </a:r>
                      <a:endParaRPr lang="cs-CZ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u="none" strike="noStrike">
                          <a:effectLst/>
                        </a:rPr>
                        <a:t>27503</a:t>
                      </a:r>
                      <a:endParaRPr lang="is-IS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28331</a:t>
                      </a:r>
                      <a:endParaRPr lang="cs-CZ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u="none" strike="noStrike">
                          <a:effectLst/>
                        </a:rPr>
                        <a:t>28859</a:t>
                      </a:r>
                      <a:endParaRPr lang="is-IS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654">
                <a:tc>
                  <a:txBody>
                    <a:bodyPr/>
                    <a:lstStyle/>
                    <a:p>
                      <a:pPr algn="l" fontAlgn="b"/>
                      <a:r>
                        <a:rPr lang="da-DK" sz="1800" b="1" u="none" strike="noStrike" dirty="0">
                          <a:effectLst/>
                        </a:rPr>
                        <a:t> Heraf kirkelige i pct.</a:t>
                      </a:r>
                      <a:endParaRPr lang="da-DK" sz="1800" b="1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800" u="none" strike="noStrike" dirty="0">
                          <a:effectLst/>
                        </a:rPr>
                        <a:t>54,7</a:t>
                      </a:r>
                      <a:endParaRPr lang="fi-FI" sz="1800" b="0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54,0</a:t>
                      </a:r>
                      <a:endParaRPr lang="en-US" sz="1800" b="0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u="none" strike="noStrike" dirty="0">
                          <a:effectLst/>
                        </a:rPr>
                        <a:t>53,6</a:t>
                      </a:r>
                      <a:endParaRPr lang="uk-UA" sz="1800" b="0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u="none" strike="noStrike" dirty="0">
                          <a:effectLst/>
                        </a:rPr>
                        <a:t>53,1</a:t>
                      </a:r>
                      <a:endParaRPr lang="uk-UA" sz="1800" b="0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u="none" strike="noStrike">
                          <a:effectLst/>
                        </a:rPr>
                        <a:t>47,3</a:t>
                      </a:r>
                      <a:endParaRPr lang="uk-UA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u="none" strike="noStrike">
                          <a:effectLst/>
                        </a:rPr>
                        <a:t>43,1</a:t>
                      </a:r>
                      <a:endParaRPr lang="uk-UA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u="none" strike="noStrike">
                          <a:effectLst/>
                        </a:rPr>
                        <a:t>35,4</a:t>
                      </a:r>
                      <a:endParaRPr lang="uk-UA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u="none" strike="noStrike">
                          <a:effectLst/>
                        </a:rPr>
                        <a:t>35,1</a:t>
                      </a:r>
                      <a:endParaRPr lang="uk-UA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u="none" strike="noStrike">
                          <a:effectLst/>
                        </a:rPr>
                        <a:t>33,8</a:t>
                      </a:r>
                      <a:endParaRPr lang="uk-UA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800" u="none" strike="noStrike">
                          <a:effectLst/>
                        </a:rPr>
                        <a:t>33,5</a:t>
                      </a:r>
                      <a:endParaRPr lang="da-DK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964">
                <a:tc>
                  <a:txBody>
                    <a:bodyPr/>
                    <a:lstStyle/>
                    <a:p>
                      <a:pPr algn="l" fontAlgn="b"/>
                      <a:r>
                        <a:rPr lang="da-DK" sz="1800" b="1" u="none" strike="noStrike" dirty="0">
                          <a:effectLst/>
                        </a:rPr>
                        <a:t>Skilsmisser</a:t>
                      </a:r>
                      <a:endParaRPr lang="da-DK" sz="1800" b="1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u="none" strike="noStrike">
                          <a:effectLst/>
                        </a:rPr>
                        <a:t>13593</a:t>
                      </a:r>
                      <a:endParaRPr lang="is-IS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u="none" strike="noStrike">
                          <a:effectLst/>
                        </a:rPr>
                        <a:t>14385</a:t>
                      </a:r>
                      <a:endParaRPr lang="is-IS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u="none" strike="noStrike">
                          <a:effectLst/>
                        </a:rPr>
                        <a:t>13731</a:t>
                      </a:r>
                      <a:endParaRPr lang="is-IS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12976</a:t>
                      </a:r>
                      <a:endParaRPr lang="cs-CZ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</a:rPr>
                        <a:t>14474</a:t>
                      </a:r>
                      <a:endParaRPr lang="ru-RU" sz="1800" b="0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15436</a:t>
                      </a:r>
                      <a:endParaRPr lang="cs-CZ" sz="1800" b="0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800" u="none" strike="noStrike">
                          <a:effectLst/>
                        </a:rPr>
                        <a:t>14603</a:t>
                      </a:r>
                      <a:endParaRPr lang="da-DK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u="none" strike="noStrike">
                          <a:effectLst/>
                        </a:rPr>
                        <a:t>19062</a:t>
                      </a:r>
                      <a:endParaRPr lang="is-IS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u="none" strike="noStrike">
                          <a:effectLst/>
                        </a:rPr>
                        <a:t>19639</a:t>
                      </a:r>
                      <a:endParaRPr lang="is-IS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u="none" strike="noStrike">
                          <a:effectLst/>
                        </a:rPr>
                        <a:t>16547</a:t>
                      </a:r>
                      <a:endParaRPr lang="is-IS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6964">
                <a:tc>
                  <a:txBody>
                    <a:bodyPr/>
                    <a:lstStyle/>
                    <a:p>
                      <a:pPr algn="l" fontAlgn="b"/>
                      <a:r>
                        <a:rPr lang="da-DK" sz="1800" b="1" u="none" strike="noStrike" dirty="0">
                          <a:effectLst/>
                        </a:rPr>
                        <a:t>Vielser pr. 1000 ugifte mænd over 18 år</a:t>
                      </a:r>
                      <a:endParaRPr lang="da-DK" sz="1800" b="1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36,7</a:t>
                      </a:r>
                      <a:endParaRPr lang="cs-CZ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u="none" strike="noStrike">
                          <a:effectLst/>
                        </a:rPr>
                        <a:t>34,4</a:t>
                      </a:r>
                      <a:endParaRPr lang="uk-UA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u="none" strike="noStrike">
                          <a:effectLst/>
                        </a:rPr>
                        <a:t>33,3</a:t>
                      </a:r>
                      <a:endParaRPr lang="uk-UA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800" u="none" strike="noStrike">
                          <a:effectLst/>
                        </a:rPr>
                        <a:t>34,9</a:t>
                      </a:r>
                      <a:endParaRPr lang="fi-FI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800" u="none" strike="noStrike">
                          <a:effectLst/>
                        </a:rPr>
                        <a:t>37,9</a:t>
                      </a:r>
                      <a:endParaRPr lang="fi-FI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36,8</a:t>
                      </a:r>
                      <a:endParaRPr lang="cs-CZ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u="none" strike="noStrike" dirty="0">
                          <a:effectLst/>
                        </a:rPr>
                        <a:t>30,2</a:t>
                      </a:r>
                      <a:endParaRPr lang="is-IS" sz="1800" b="0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u="none" strike="noStrike" dirty="0">
                          <a:effectLst/>
                        </a:rPr>
                        <a:t>25,1</a:t>
                      </a:r>
                      <a:endParaRPr lang="is-IS" sz="1800" b="0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u="none" strike="noStrike" dirty="0">
                          <a:effectLst/>
                        </a:rPr>
                        <a:t>25,6</a:t>
                      </a:r>
                      <a:endParaRPr lang="is-IS" sz="1800" b="0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u="none" strike="noStrike">
                          <a:effectLst/>
                        </a:rPr>
                        <a:t>25,1</a:t>
                      </a:r>
                      <a:endParaRPr lang="is-IS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964">
                <a:tc>
                  <a:txBody>
                    <a:bodyPr/>
                    <a:lstStyle/>
                    <a:p>
                      <a:pPr algn="l" fontAlgn="b"/>
                      <a:r>
                        <a:rPr lang="da-DK" sz="1800" b="1" u="none" strike="noStrike" dirty="0">
                          <a:effectLst/>
                        </a:rPr>
                        <a:t>Skilsmisser pr. 1000 gifte mænd</a:t>
                      </a:r>
                      <a:endParaRPr lang="da-DK" sz="1800" b="1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11,2</a:t>
                      </a:r>
                      <a:endParaRPr lang="cs-CZ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800" u="none" strike="noStrike">
                          <a:effectLst/>
                        </a:rPr>
                        <a:t>12,6</a:t>
                      </a:r>
                      <a:endParaRPr lang="fi-FI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800" u="none" strike="noStrike">
                          <a:effectLst/>
                        </a:rPr>
                        <a:t>12,3</a:t>
                      </a:r>
                      <a:endParaRPr lang="fi-FI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800" u="none" strike="noStrike">
                          <a:effectLst/>
                        </a:rPr>
                        <a:t>11,7</a:t>
                      </a:r>
                      <a:endParaRPr lang="fi-FI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u="none" strike="noStrike">
                          <a:effectLst/>
                        </a:rPr>
                        <a:t>13,2</a:t>
                      </a:r>
                      <a:endParaRPr lang="is-IS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>
                          <a:effectLst/>
                        </a:rPr>
                        <a:t>14,2</a:t>
                      </a:r>
                      <a:endParaRPr lang="de-DE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u="none" strike="noStrike">
                          <a:effectLst/>
                        </a:rPr>
                        <a:t>13,2</a:t>
                      </a:r>
                      <a:endParaRPr lang="is-IS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>
                          <a:effectLst/>
                        </a:rPr>
                        <a:t>17,4</a:t>
                      </a:r>
                      <a:endParaRPr lang="nl-NL" sz="1800" b="0" i="0" u="none" strike="noStrike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18,0</a:t>
                      </a:r>
                      <a:endParaRPr lang="en-US" sz="1800" b="0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800" u="none" strike="noStrike" dirty="0">
                          <a:effectLst/>
                        </a:rPr>
                        <a:t>15,5</a:t>
                      </a:r>
                      <a:endParaRPr lang="da-DK" sz="1800" b="0" i="0" u="none" strike="noStrike" dirty="0">
                        <a:effectLst/>
                        <a:latin typeface="Arial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6127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graphicFrame>
        <p:nvGraphicFramePr>
          <p:cNvPr id="4" name="Chart 1"/>
          <p:cNvGraphicFramePr>
            <a:graphicFrameLocks noGrp="1"/>
          </p:cNvGraphicFramePr>
          <p:nvPr>
            <p:ph idx="1"/>
          </p:nvPr>
        </p:nvGraphicFramePr>
        <p:xfrm>
          <a:off x="327804" y="0"/>
          <a:ext cx="11864196" cy="6711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62578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E45B1D5C-0827-4AF0-8186-11FC5A8B8B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FBB6631-0A59-DA56-988C-F1DF797BF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7909" y="2023110"/>
            <a:ext cx="2469624" cy="284607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/>
              <a:t>Opgaver: Læsning af statistik (Case 2)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78E20FC-C266-B070-5BAF-1D9A73761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67908" y="5086350"/>
            <a:ext cx="2446465" cy="117829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1600" dirty="0" err="1"/>
              <a:t>Læs</a:t>
            </a:r>
            <a:r>
              <a:rPr lang="en-US" sz="1600" dirty="0"/>
              <a:t> </a:t>
            </a:r>
            <a:r>
              <a:rPr lang="en-US" sz="1600" dirty="0" err="1"/>
              <a:t>denne</a:t>
            </a:r>
            <a:r>
              <a:rPr lang="en-US" sz="1600" dirty="0"/>
              <a:t> </a:t>
            </a:r>
            <a:r>
              <a:rPr lang="en-US" sz="1600" dirty="0" err="1"/>
              <a:t>figur</a:t>
            </a:r>
            <a:r>
              <a:rPr lang="en-US" sz="1600" dirty="0"/>
              <a:t> </a:t>
            </a:r>
            <a:r>
              <a:rPr lang="en-US" sz="1600" dirty="0" err="1"/>
              <a:t>grundigt</a:t>
            </a:r>
            <a:r>
              <a:rPr lang="en-US" sz="1600" dirty="0"/>
              <a:t> </a:t>
            </a:r>
            <a:r>
              <a:rPr lang="en-US" sz="1600" dirty="0">
                <a:sym typeface="Wingdings" pitchFamily="2" charset="2"/>
              </a:rPr>
              <a:t> </a:t>
            </a:r>
            <a:r>
              <a:rPr lang="en-US" sz="1600" dirty="0" err="1">
                <a:sym typeface="Wingdings" pitchFamily="2" charset="2"/>
              </a:rPr>
              <a:t>kom</a:t>
            </a:r>
            <a:r>
              <a:rPr lang="en-US" sz="1600" dirty="0">
                <a:sym typeface="Wingdings" pitchFamily="2" charset="2"/>
              </a:rPr>
              <a:t> med </a:t>
            </a:r>
            <a:r>
              <a:rPr lang="en-US" sz="1600" dirty="0" err="1">
                <a:sym typeface="Wingdings" pitchFamily="2" charset="2"/>
              </a:rPr>
              <a:t>mulige</a:t>
            </a:r>
            <a:r>
              <a:rPr lang="en-US" sz="1600" dirty="0">
                <a:sym typeface="Wingdings" pitchFamily="2" charset="2"/>
              </a:rPr>
              <a:t> </a:t>
            </a:r>
            <a:r>
              <a:rPr lang="en-US" sz="1600" dirty="0" err="1">
                <a:sym typeface="Wingdings" pitchFamily="2" charset="2"/>
              </a:rPr>
              <a:t>forklaringer</a:t>
            </a:r>
            <a:r>
              <a:rPr lang="en-US" sz="1600" dirty="0">
                <a:sym typeface="Wingdings" pitchFamily="2" charset="2"/>
              </a:rPr>
              <a:t>..</a:t>
            </a:r>
            <a:endParaRPr lang="en-US" sz="16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2AB65664-735D-8CC1-4CC2-079CB76198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745" r="4749" b="1"/>
          <a:stretch/>
        </p:blipFill>
        <p:spPr>
          <a:xfrm>
            <a:off x="545238" y="858525"/>
            <a:ext cx="7608304" cy="5211906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61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EEE2DA4-2A54-9ADC-D13D-5C4B8B070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Hvad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siger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denne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tabel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7598DCA6-F55B-362C-38C1-B80D709D45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0258" y="643466"/>
            <a:ext cx="5554815" cy="556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030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1A1515F-44A8-5469-BA26-7488938E2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da-DK" sz="4800"/>
              <a:t>Mulige forklaringer/grunde til udviklingen i mental helbred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BC64223F-7AC7-C7EF-FBAD-C08628B04D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4397551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1151799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290</Words>
  <Application>Microsoft Macintosh PowerPoint</Application>
  <PresentationFormat>Widescreen</PresentationFormat>
  <Paragraphs>84</Paragraphs>
  <Slides>6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Kontortema</vt:lpstr>
      <vt:lpstr>Opgaver: Læsning af statistik (Case 1)</vt:lpstr>
      <vt:lpstr>Vielser og skilsmisser (handout) </vt:lpstr>
      <vt:lpstr>PowerPoint-præsentation</vt:lpstr>
      <vt:lpstr>Opgaver: Læsning af statistik (Case 2)</vt:lpstr>
      <vt:lpstr>Hvad siger denne tabel?</vt:lpstr>
      <vt:lpstr>Mulige forklaringer/grunde til udviklingen i mental helbred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Vielser og skilsmisser (handout) </dc:title>
  <dc:creator>HP</dc:creator>
  <cp:lastModifiedBy>Hans Peter Søgård Andersen</cp:lastModifiedBy>
  <cp:revision>5</cp:revision>
  <dcterms:created xsi:type="dcterms:W3CDTF">2017-01-31T07:49:05Z</dcterms:created>
  <dcterms:modified xsi:type="dcterms:W3CDTF">2023-12-08T08:27:37Z</dcterms:modified>
</cp:coreProperties>
</file>