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80" r:id="rId13"/>
    <p:sldId id="273" r:id="rId14"/>
    <p:sldId id="279" r:id="rId15"/>
    <p:sldId id="276" r:id="rId16"/>
    <p:sldId id="275" r:id="rId17"/>
    <p:sldId id="277" r:id="rId18"/>
    <p:sldId id="278" r:id="rId1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5"/>
  </p:normalViewPr>
  <p:slideViewPr>
    <p:cSldViewPr>
      <p:cViewPr varScale="1">
        <p:scale>
          <a:sx n="97" d="100"/>
          <a:sy n="97" d="100"/>
        </p:scale>
        <p:origin x="-14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A6C44-8982-4D31-B090-3FEFC5698298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F8228-035D-43B0-AE87-B088712F41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6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480085B5-32C1-441B-A061-913E0A9ABF02}" type="slidenum">
              <a:rPr lang="da-DK" smtClean="0">
                <a:latin typeface="Arial" charset="0"/>
              </a:rPr>
              <a:pPr eaLnBrk="1" hangingPunct="1"/>
              <a:t>10</a:t>
            </a:fld>
            <a:endParaRPr lang="da-DK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smtClean="0"/>
              <a:t>Zeus i gigantomachia</a:t>
            </a:r>
          </a:p>
        </p:txBody>
      </p:sp>
    </p:spTree>
    <p:extLst>
      <p:ext uri="{BB962C8B-B14F-4D97-AF65-F5344CB8AC3E}">
        <p14:creationId xmlns:p14="http://schemas.microsoft.com/office/powerpoint/2010/main" val="173671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3060C41E-BAEE-421F-8B92-4AED34C408A5}" type="slidenum">
              <a:rPr lang="da-DK" smtClean="0">
                <a:latin typeface="Arial" charset="0"/>
              </a:rPr>
              <a:pPr eaLnBrk="1" hangingPunct="1"/>
              <a:t>11</a:t>
            </a:fld>
            <a:endParaRPr lang="da-DK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smtClean="0"/>
              <a:t>Athena </a:t>
            </a:r>
          </a:p>
        </p:txBody>
      </p:sp>
    </p:spTree>
    <p:extLst>
      <p:ext uri="{BB962C8B-B14F-4D97-AF65-F5344CB8AC3E}">
        <p14:creationId xmlns:p14="http://schemas.microsoft.com/office/powerpoint/2010/main" val="34203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3060C41E-BAEE-421F-8B92-4AED34C408A5}" type="slidenum">
              <a:rPr lang="da-DK" smtClean="0">
                <a:latin typeface="Arial" charset="0"/>
              </a:rPr>
              <a:pPr eaLnBrk="1" hangingPunct="1"/>
              <a:t>12</a:t>
            </a:fld>
            <a:endParaRPr lang="da-DK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a-DK" smtClean="0"/>
              <a:t>Athena </a:t>
            </a:r>
          </a:p>
        </p:txBody>
      </p:sp>
    </p:spTree>
    <p:extLst>
      <p:ext uri="{BB962C8B-B14F-4D97-AF65-F5344CB8AC3E}">
        <p14:creationId xmlns:p14="http://schemas.microsoft.com/office/powerpoint/2010/main" val="167398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505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056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4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546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9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404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78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300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997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687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82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EDC69-51DE-477B-ADF5-76C99886785B}" type="datetimeFigureOut">
              <a:rPr lang="da-DK" smtClean="0"/>
              <a:t>18/03/19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8C1E7-E5D5-467F-9FAD-6553A231AE5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2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://denstoredanske.dk/Kunst_og_kultur/Billedkunst/Antik_kunst_og_kunstv%C3%A6rker/Kunstv%C3%A6rker/Pergamonaltere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Hellenistisk tid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Ca. 323-31 f.Kr.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089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466"/>
            <a:ext cx="9144000" cy="60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2660" y="0"/>
            <a:ext cx="11985479" cy="79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466"/>
            <a:ext cx="9144000" cy="60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(Genre)Realisme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smtClean="0"/>
              <a:t>Ikke længere kun smukke unge mænd (og kvinder), men hverdagssituationer </a:t>
            </a:r>
            <a:r>
              <a:rPr lang="da-DK" sz="2200" dirty="0"/>
              <a:t>portrætteres </a:t>
            </a:r>
            <a:r>
              <a:rPr lang="da-DK" sz="2200" dirty="0" smtClean="0"/>
              <a:t>- alt lige fra dværge til fulde kællinger </a:t>
            </a:r>
          </a:p>
          <a:p>
            <a:r>
              <a:rPr lang="da-DK" sz="2200" dirty="0" smtClean="0"/>
              <a:t>Se side 129, IKONER</a:t>
            </a:r>
            <a:endParaRPr lang="da-DK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1492"/>
            <a:ext cx="2815371" cy="448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98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Rokoko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smtClean="0"/>
              <a:t>Fokus på:</a:t>
            </a:r>
          </a:p>
          <a:p>
            <a:pPr lvl="1"/>
            <a:r>
              <a:rPr lang="da-DK" sz="1800" dirty="0"/>
              <a:t>D</a:t>
            </a:r>
            <a:r>
              <a:rPr lang="da-DK" sz="1800" dirty="0" smtClean="0"/>
              <a:t>et sanselige</a:t>
            </a:r>
          </a:p>
          <a:p>
            <a:pPr lvl="1"/>
            <a:r>
              <a:rPr lang="da-DK" sz="1800" dirty="0"/>
              <a:t>D</a:t>
            </a:r>
            <a:r>
              <a:rPr lang="da-DK" sz="1800" dirty="0" smtClean="0"/>
              <a:t>et idylliske </a:t>
            </a:r>
            <a:endParaRPr lang="da-DK" sz="1800" dirty="0"/>
          </a:p>
          <a:p>
            <a:pPr lvl="1"/>
            <a:r>
              <a:rPr lang="da-DK" sz="1800" dirty="0" smtClean="0"/>
              <a:t>Det erotiske</a:t>
            </a:r>
          </a:p>
          <a:p>
            <a:pPr lvl="1"/>
            <a:r>
              <a:rPr lang="da-DK" sz="1800" dirty="0" smtClean="0"/>
              <a:t>Det yndefulde (feminine)</a:t>
            </a:r>
          </a:p>
          <a:p>
            <a:pPr lvl="1"/>
            <a:r>
              <a:rPr lang="da-DK" sz="1800" dirty="0" smtClean="0"/>
              <a:t>Det elegante</a:t>
            </a:r>
          </a:p>
          <a:p>
            <a:r>
              <a:rPr lang="da-DK" sz="2200" dirty="0" smtClean="0"/>
              <a:t>Se side 130 + 199, IKONER</a:t>
            </a:r>
            <a:endParaRPr lang="da-DK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0281"/>
            <a:ext cx="2808312" cy="472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13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Portrætter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lvl="0"/>
            <a:r>
              <a:rPr lang="da-DK" sz="2200" dirty="0" smtClean="0"/>
              <a:t>Stilen </a:t>
            </a:r>
            <a:r>
              <a:rPr lang="da-DK" sz="2200" dirty="0"/>
              <a:t>fortsættes fra senklassisk tid med fokus på det personlige, individuelle </a:t>
            </a:r>
            <a:r>
              <a:rPr lang="da-DK" sz="2200" dirty="0" smtClean="0"/>
              <a:t>portræt</a:t>
            </a:r>
          </a:p>
          <a:p>
            <a:r>
              <a:rPr lang="da-DK" sz="2200" dirty="0"/>
              <a:t>Tidstypisk er de indadvendte indtryk, som hele holdningen giver udtryk for (grækerne udførte portrætter som hele statuer og ikke blot hovedet, buster, som romerne gjorde det senere): ansigtstræk og kropssprog er lige vigtige</a:t>
            </a:r>
            <a:r>
              <a:rPr lang="da-DK" sz="2200" dirty="0" smtClean="0"/>
              <a:t>.</a:t>
            </a:r>
          </a:p>
          <a:p>
            <a:pPr lvl="0"/>
            <a:r>
              <a:rPr lang="da-DK" sz="2200" dirty="0" err="1"/>
              <a:t>Demosthenes</a:t>
            </a:r>
            <a:r>
              <a:rPr lang="da-DK" sz="2200" dirty="0"/>
              <a:t> opstillet i 280 f. Kr. </a:t>
            </a:r>
            <a:r>
              <a:rPr lang="da-DK" sz="2200" smtClean="0"/>
              <a:t>– 40 år </a:t>
            </a:r>
            <a:r>
              <a:rPr lang="da-DK" sz="2200" dirty="0"/>
              <a:t>efter sin død. Portrættet er altså ikke samtidigt, men et eksempel på en personangivelse i en realistisk genre</a:t>
            </a:r>
          </a:p>
          <a:p>
            <a:endParaRPr lang="da-DK" sz="2200" dirty="0"/>
          </a:p>
          <a:p>
            <a:pPr lvl="0"/>
            <a:endParaRPr lang="da-DK" sz="2200" dirty="0"/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938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0"/>
            <a:ext cx="3382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7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lvl="0"/>
            <a:r>
              <a:rPr lang="da-DK" sz="2200" dirty="0" smtClean="0"/>
              <a:t>Sammenlign </a:t>
            </a:r>
            <a:r>
              <a:rPr lang="da-DK" sz="2200" dirty="0" err="1" smtClean="0"/>
              <a:t>Doryphoros</a:t>
            </a:r>
            <a:r>
              <a:rPr lang="da-DK" sz="2200" dirty="0" smtClean="0"/>
              <a:t>’ harmoni og ro (kosmos) med </a:t>
            </a:r>
            <a:r>
              <a:rPr lang="da-DK" sz="2200" dirty="0" err="1" smtClean="0"/>
              <a:t>Laokoongruppens</a:t>
            </a:r>
            <a:r>
              <a:rPr lang="da-DK" sz="2200" dirty="0" smtClean="0"/>
              <a:t> </a:t>
            </a:r>
            <a:r>
              <a:rPr lang="da-DK" sz="2200" dirty="0"/>
              <a:t>action, bevægelse, drama, ubalance, realisme, rædsel, lidelse (kaos)</a:t>
            </a:r>
            <a:br>
              <a:rPr lang="da-DK" sz="2200" dirty="0"/>
            </a:br>
            <a:endParaRPr lang="da-DK" sz="22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115947" cy="571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3"/>
            <a:ext cx="5868144" cy="566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83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Hellenistiske </a:t>
            </a:r>
            <a:r>
              <a:rPr lang="da-DK" dirty="0" smtClean="0"/>
              <a:t>stiltræk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smtClean="0"/>
              <a:t>Videreførelse af senklassisk stil</a:t>
            </a:r>
          </a:p>
          <a:p>
            <a:r>
              <a:rPr lang="da-DK" sz="2200" dirty="0" smtClean="0"/>
              <a:t>Skulpturen </a:t>
            </a:r>
            <a:r>
              <a:rPr lang="da-DK" sz="2200" dirty="0"/>
              <a:t>kan nu udtrykke dramatik, sanselighed, smerte, eftertanke, stolthed eller karikatur </a:t>
            </a:r>
          </a:p>
          <a:p>
            <a:r>
              <a:rPr lang="da-DK" sz="2200" dirty="0"/>
              <a:t>M</a:t>
            </a:r>
            <a:r>
              <a:rPr lang="da-DK" sz="2200" dirty="0" smtClean="0"/>
              <a:t>otivrepertoiret </a:t>
            </a:r>
            <a:r>
              <a:rPr lang="da-DK" sz="2200" dirty="0"/>
              <a:t>udvides til også at inddrage hverdagsmotiver </a:t>
            </a:r>
          </a:p>
          <a:p>
            <a:r>
              <a:rPr lang="da-DK" sz="2200" dirty="0"/>
              <a:t>B</a:t>
            </a:r>
            <a:r>
              <a:rPr lang="da-DK" sz="2200" dirty="0" smtClean="0"/>
              <a:t>åde </a:t>
            </a:r>
            <a:r>
              <a:rPr lang="da-DK" sz="2200" dirty="0"/>
              <a:t>kvinder og mænd kan gengives nøgne </a:t>
            </a:r>
          </a:p>
          <a:p>
            <a:r>
              <a:rPr lang="da-DK" sz="2200" dirty="0"/>
              <a:t>S</a:t>
            </a:r>
            <a:r>
              <a:rPr lang="da-DK" sz="2200" dirty="0" smtClean="0"/>
              <a:t>kulpturen </a:t>
            </a:r>
            <a:r>
              <a:rPr lang="da-DK" sz="2200" dirty="0"/>
              <a:t>er ofte udtryk for en realistisk naturalisme </a:t>
            </a:r>
          </a:p>
          <a:p>
            <a:r>
              <a:rPr lang="da-DK" sz="2200" dirty="0"/>
              <a:t>K</a:t>
            </a:r>
            <a:r>
              <a:rPr lang="da-DK" sz="2200" dirty="0" smtClean="0"/>
              <a:t>unstnerne </a:t>
            </a:r>
            <a:r>
              <a:rPr lang="da-DK" sz="2200" dirty="0"/>
              <a:t>er ofte kendte </a:t>
            </a:r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95663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Hellenistisk tid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da-DK" sz="2200" dirty="0" smtClean="0"/>
              <a:t>Alexanders rige deles mellem hans mest fremtrædende generaler</a:t>
            </a:r>
          </a:p>
          <a:p>
            <a:r>
              <a:rPr lang="da-DK" sz="2200" dirty="0" smtClean="0"/>
              <a:t>Hellenisme: græsk kultur bliver dominerende i de nye bycentre men med optag af lokale elementer</a:t>
            </a:r>
          </a:p>
          <a:p>
            <a:r>
              <a:rPr lang="da-DK" sz="2200" dirty="0" err="1" smtClean="0"/>
              <a:t>Koiné</a:t>
            </a:r>
            <a:r>
              <a:rPr lang="da-DK" sz="2200" dirty="0" smtClean="0"/>
              <a:t>: sammensmeltning af græsk og orientalsk kultur</a:t>
            </a:r>
          </a:p>
          <a:p>
            <a:r>
              <a:rPr lang="da-DK" sz="2200" dirty="0" smtClean="0"/>
              <a:t>Udvandringsbølge mod øst</a:t>
            </a:r>
          </a:p>
          <a:p>
            <a:r>
              <a:rPr lang="da-DK" sz="2200" dirty="0" smtClean="0"/>
              <a:t>Rom bliver i stigende grad en magtfaktor i det østlige Middelhav</a:t>
            </a:r>
          </a:p>
          <a:p>
            <a:r>
              <a:rPr lang="da-DK" sz="2200" dirty="0" smtClean="0"/>
              <a:t>Den sidste hellenistiske hersker (Kleopatra) sættes fra bestillingen af Octavian (senere Augustus) efter slaget ved </a:t>
            </a:r>
            <a:r>
              <a:rPr lang="da-DK" sz="2200" dirty="0" err="1" smtClean="0"/>
              <a:t>Actium</a:t>
            </a:r>
            <a:r>
              <a:rPr lang="da-DK" sz="2200" dirty="0" smtClean="0"/>
              <a:t>, 31 f. Kr.</a:t>
            </a:r>
          </a:p>
          <a:p>
            <a:r>
              <a:rPr lang="da-DK" sz="2200" dirty="0" smtClean="0"/>
              <a:t>Kunst: videreførelse af senklassisk stil men med en række tydelige tendenser:</a:t>
            </a:r>
          </a:p>
          <a:p>
            <a:pPr lvl="1"/>
            <a:r>
              <a:rPr lang="da-DK" sz="1800" dirty="0" smtClean="0"/>
              <a:t>Barok</a:t>
            </a:r>
          </a:p>
          <a:p>
            <a:pPr lvl="1"/>
            <a:r>
              <a:rPr lang="da-DK" sz="1800" dirty="0" smtClean="0"/>
              <a:t>Rokoko</a:t>
            </a:r>
          </a:p>
          <a:p>
            <a:pPr lvl="1"/>
            <a:r>
              <a:rPr lang="da-DK" sz="1800" dirty="0" smtClean="0"/>
              <a:t>(Genre)realisme</a:t>
            </a:r>
          </a:p>
          <a:p>
            <a:pPr lvl="1"/>
            <a:r>
              <a:rPr lang="da-DK" sz="1800" dirty="0" smtClean="0"/>
              <a:t>Individuelle portrætter</a:t>
            </a:r>
          </a:p>
        </p:txBody>
      </p:sp>
    </p:spTree>
    <p:extLst>
      <p:ext uri="{BB962C8B-B14F-4D97-AF65-F5344CB8AC3E}">
        <p14:creationId xmlns:p14="http://schemas.microsoft.com/office/powerpoint/2010/main" val="390420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Alexanders rige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4784"/>
            <a:ext cx="7620000" cy="47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1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Koiné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smtClean="0"/>
              <a:t>Sammensmeltning af græsk og orientalsk kultur</a:t>
            </a:r>
          </a:p>
          <a:p>
            <a:r>
              <a:rPr lang="da-DK" sz="2200" dirty="0" smtClean="0"/>
              <a:t>Dog i højere grad Østen, der bliver </a:t>
            </a:r>
            <a:r>
              <a:rPr lang="da-DK" sz="2200" dirty="0" err="1" smtClean="0"/>
              <a:t>helleniseret</a:t>
            </a:r>
            <a:r>
              <a:rPr lang="da-DK" sz="2200" dirty="0" smtClean="0"/>
              <a:t>, end Vesten, der bliver </a:t>
            </a:r>
            <a:r>
              <a:rPr lang="da-DK" sz="2200" dirty="0" err="1" smtClean="0"/>
              <a:t>orientaliseret</a:t>
            </a:r>
            <a:endParaRPr lang="da-DK" sz="2200" dirty="0" smtClean="0"/>
          </a:p>
          <a:p>
            <a:r>
              <a:rPr lang="da-DK" sz="2200" dirty="0" smtClean="0"/>
              <a:t>Gennem det græske sprog, </a:t>
            </a:r>
            <a:r>
              <a:rPr lang="da-DK" sz="2200" dirty="0" err="1" smtClean="0"/>
              <a:t>koiné</a:t>
            </a:r>
            <a:r>
              <a:rPr lang="da-DK" sz="2200" dirty="0" smtClean="0"/>
              <a:t>, fik den hellenistiske verden et fælles kulturgrundlag</a:t>
            </a:r>
          </a:p>
          <a:p>
            <a:r>
              <a:rPr lang="da-DK" sz="2200" dirty="0" smtClean="0"/>
              <a:t>Der udvikledes for første gang i verdenshistorien en tanke en kosmopolitisk enhedskultur – et ”</a:t>
            </a:r>
            <a:r>
              <a:rPr lang="da-DK" sz="2200" dirty="0" err="1" smtClean="0"/>
              <a:t>brotherhood</a:t>
            </a:r>
            <a:r>
              <a:rPr lang="da-DK" sz="2200" dirty="0" smtClean="0"/>
              <a:t> of man”</a:t>
            </a:r>
          </a:p>
          <a:p>
            <a:r>
              <a:rPr lang="da-DK" sz="2200" dirty="0" smtClean="0"/>
              <a:t>Tanker, der tages op og videreføres navnlig af stoikere og kristne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54362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Roms stigende indflydelse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da-DK" sz="2200" dirty="0" smtClean="0"/>
              <a:t>Erobrer løbende græske områder</a:t>
            </a:r>
          </a:p>
          <a:p>
            <a:r>
              <a:rPr lang="da-DK" sz="2200" dirty="0" smtClean="0"/>
              <a:t>Sidste hellenistiske hersker falder efter Slaget ved </a:t>
            </a:r>
            <a:r>
              <a:rPr lang="da-DK" sz="2200" dirty="0" err="1" smtClean="0"/>
              <a:t>Actium</a:t>
            </a:r>
            <a:r>
              <a:rPr lang="da-DK" sz="2200" dirty="0" smtClean="0"/>
              <a:t> 31 f.Kr.</a:t>
            </a:r>
            <a:endParaRPr lang="da-DK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16832"/>
            <a:ext cx="6667500" cy="492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70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Hellenistisk kunst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200" dirty="0"/>
              <a:t>Kunst: videreførelse af senklassisk stil men med en række tydelige tendenser:</a:t>
            </a:r>
          </a:p>
          <a:p>
            <a:pPr lvl="1"/>
            <a:r>
              <a:rPr lang="da-DK" sz="1800" dirty="0" smtClean="0"/>
              <a:t>Barok</a:t>
            </a:r>
          </a:p>
          <a:p>
            <a:pPr lvl="1"/>
            <a:r>
              <a:rPr lang="da-DK" sz="1800" dirty="0" smtClean="0"/>
              <a:t>Rokoko</a:t>
            </a:r>
            <a:endParaRPr lang="da-DK" sz="1800" dirty="0"/>
          </a:p>
          <a:p>
            <a:pPr lvl="1"/>
            <a:r>
              <a:rPr lang="da-DK" sz="1800" dirty="0" smtClean="0"/>
              <a:t>(Genre)realisme</a:t>
            </a:r>
            <a:endParaRPr lang="da-DK" sz="1800" dirty="0"/>
          </a:p>
          <a:p>
            <a:pPr lvl="1"/>
            <a:r>
              <a:rPr lang="da-DK" sz="1800" dirty="0"/>
              <a:t>Individuelle </a:t>
            </a:r>
            <a:r>
              <a:rPr lang="da-DK" sz="1800" dirty="0" smtClean="0"/>
              <a:t>portrætter</a:t>
            </a:r>
          </a:p>
          <a:p>
            <a:pPr marL="457200" lvl="1" indent="0">
              <a:buNone/>
            </a:pPr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4824536" cy="466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1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Pergamensk</a:t>
            </a:r>
            <a:r>
              <a:rPr lang="da-DK" dirty="0" smtClean="0"/>
              <a:t> barok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da-DK" sz="2200" dirty="0" smtClean="0"/>
              <a:t>Fokus på en bevidst overspillet klassicisme (barok)</a:t>
            </a:r>
          </a:p>
          <a:p>
            <a:r>
              <a:rPr lang="da-DK" sz="2200" dirty="0"/>
              <a:t>Dramatik, </a:t>
            </a:r>
            <a:r>
              <a:rPr lang="da-DK" sz="2200" dirty="0" err="1"/>
              <a:t>pathos</a:t>
            </a:r>
            <a:r>
              <a:rPr lang="da-DK" sz="2200" dirty="0"/>
              <a:t>, </a:t>
            </a:r>
            <a:r>
              <a:rPr lang="da-DK" sz="2200" dirty="0" smtClean="0"/>
              <a:t>vrid, </a:t>
            </a:r>
            <a:r>
              <a:rPr lang="da-DK" sz="2200" dirty="0"/>
              <a:t>bevægelse, svulmende </a:t>
            </a:r>
            <a:r>
              <a:rPr lang="da-DK" sz="2200" dirty="0" smtClean="0"/>
              <a:t>- </a:t>
            </a:r>
            <a:r>
              <a:rPr lang="da-DK" sz="2200" dirty="0"/>
              <a:t>voldsomme følelser </a:t>
            </a:r>
            <a:r>
              <a:rPr lang="da-DK" sz="2200" dirty="0" smtClean="0"/>
              <a:t>bliver </a:t>
            </a:r>
            <a:r>
              <a:rPr lang="da-DK" sz="2200" dirty="0"/>
              <a:t>lagt </a:t>
            </a:r>
            <a:r>
              <a:rPr lang="da-DK" sz="2200" dirty="0" smtClean="0"/>
              <a:t>frem</a:t>
            </a:r>
          </a:p>
          <a:p>
            <a:r>
              <a:rPr lang="da-DK" sz="2200" dirty="0" smtClean="0"/>
              <a:t>Navn efter </a:t>
            </a:r>
            <a:r>
              <a:rPr lang="da-DK" sz="2200" dirty="0" err="1" smtClean="0"/>
              <a:t>Pergamonaltret</a:t>
            </a:r>
            <a:r>
              <a:rPr lang="da-DK" sz="2200" dirty="0" smtClean="0"/>
              <a:t>:</a:t>
            </a:r>
          </a:p>
          <a:p>
            <a:endParaRPr lang="da-DK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338"/>
            <a:ext cx="9144000" cy="381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felt 3"/>
          <p:cNvSpPr txBox="1"/>
          <p:nvPr/>
        </p:nvSpPr>
        <p:spPr>
          <a:xfrm>
            <a:off x="539552" y="563271"/>
            <a:ext cx="8064896" cy="44012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da-DK" sz="2400" b="1" dirty="0" smtClean="0"/>
              <a:t>Fra </a:t>
            </a:r>
            <a:r>
              <a:rPr lang="da-DK" sz="2400" b="1" dirty="0" err="1" smtClean="0">
                <a:hlinkClick r:id="rId3"/>
              </a:rPr>
              <a:t>denstoredanske.dk</a:t>
            </a:r>
            <a:r>
              <a:rPr lang="da-DK" sz="2400" b="1" dirty="0" smtClean="0"/>
              <a:t>: </a:t>
            </a:r>
          </a:p>
          <a:p>
            <a:pPr fontAlgn="base"/>
            <a:r>
              <a:rPr lang="da-DK" sz="2400" b="1" dirty="0" err="1" smtClean="0"/>
              <a:t>Pergamonalteret</a:t>
            </a:r>
            <a:r>
              <a:rPr lang="da-DK" sz="2400" b="1" dirty="0"/>
              <a:t>, </a:t>
            </a:r>
            <a:r>
              <a:rPr lang="da-DK" sz="2400" dirty="0"/>
              <a:t>monumental alterbygning med friser af relieffer, opført 164-156 f.Kr. i </a:t>
            </a:r>
            <a:r>
              <a:rPr lang="da-DK" sz="2400" dirty="0" err="1" smtClean="0"/>
              <a:t>Pergamon</a:t>
            </a:r>
            <a:r>
              <a:rPr lang="da-DK" sz="2400" dirty="0"/>
              <a:t> nær det nuværende </a:t>
            </a:r>
            <a:r>
              <a:rPr lang="da-DK" sz="2400" dirty="0" err="1"/>
              <a:t>Bergama</a:t>
            </a:r>
            <a:r>
              <a:rPr lang="da-DK" sz="2400" dirty="0"/>
              <a:t> i det nordvestlige Tyrkiet.</a:t>
            </a:r>
          </a:p>
          <a:p>
            <a:pPr fontAlgn="base"/>
            <a:r>
              <a:rPr lang="da-DK" sz="2400" dirty="0" err="1"/>
              <a:t>Pergamonalterets</a:t>
            </a:r>
            <a:r>
              <a:rPr lang="da-DK" sz="2400" dirty="0"/>
              <a:t> lange </a:t>
            </a:r>
            <a:r>
              <a:rPr lang="da-DK" sz="2400" dirty="0" smtClean="0"/>
              <a:t>relieffriser, </a:t>
            </a:r>
            <a:r>
              <a:rPr lang="da-DK" sz="2400" dirty="0"/>
              <a:t>der udfolder sig omkring en monumental trappe, er hovedværker inden </a:t>
            </a:r>
            <a:r>
              <a:rPr lang="da-DK" sz="2400" dirty="0" smtClean="0"/>
              <a:t>for</a:t>
            </a:r>
            <a:r>
              <a:rPr lang="da-DK" sz="2400" dirty="0"/>
              <a:t> </a:t>
            </a:r>
            <a:r>
              <a:rPr lang="da-DK" sz="2400" dirty="0" smtClean="0"/>
              <a:t>hellenistisk kunst.</a:t>
            </a:r>
            <a:endParaRPr lang="da-DK" sz="2400" dirty="0"/>
          </a:p>
          <a:p>
            <a:pPr fontAlgn="base"/>
            <a:r>
              <a:rPr lang="da-DK" sz="2400" dirty="0"/>
              <a:t>Den udvendige frise er 2,3 m høj og ca. 110 m lang og udført i den voldsomme, dramatiske stil kaldet </a:t>
            </a:r>
            <a:r>
              <a:rPr lang="da-DK" sz="2400" dirty="0" err="1"/>
              <a:t>pergamensk</a:t>
            </a:r>
            <a:r>
              <a:rPr lang="da-DK" sz="2400" dirty="0"/>
              <a:t> barok. Emnet er </a:t>
            </a:r>
            <a:r>
              <a:rPr lang="da-DK" sz="2400" i="1" dirty="0"/>
              <a:t>gudernes kamp mod giganterne</a:t>
            </a:r>
            <a:r>
              <a:rPr lang="da-DK" sz="2400" dirty="0"/>
              <a:t>, hvilket var et yndet </a:t>
            </a:r>
            <a:r>
              <a:rPr lang="da-DK" sz="2400" i="1" dirty="0"/>
              <a:t>billede på civilisationens sejr over kaos og mørkets magter</a:t>
            </a:r>
            <a:r>
              <a:rPr lang="da-DK" sz="2400" dirty="0"/>
              <a:t>.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10448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70_A00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68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70_A0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551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7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472</Words>
  <Application>Microsoft Macintosh PowerPoint</Application>
  <PresentationFormat>Skærmshow (4:3)</PresentationFormat>
  <Paragraphs>68</Paragraphs>
  <Slides>18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Kontortema</vt:lpstr>
      <vt:lpstr>Hellenistisk tid</vt:lpstr>
      <vt:lpstr>Hellenistisk tid</vt:lpstr>
      <vt:lpstr>Alexanders rige</vt:lpstr>
      <vt:lpstr>Koiné</vt:lpstr>
      <vt:lpstr>Roms stigende indflydelse</vt:lpstr>
      <vt:lpstr>Hellenistisk kunst</vt:lpstr>
      <vt:lpstr>Pergamensk barok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(Genre)Realisme</vt:lpstr>
      <vt:lpstr>Rokoko</vt:lpstr>
      <vt:lpstr>Portrætter</vt:lpstr>
      <vt:lpstr>PowerPoint-præsentation</vt:lpstr>
      <vt:lpstr>Sammenlign Doryphoros’ harmoni og ro (kosmos) med Laokoongruppens action, bevægelse, drama, ubalance, realisme, rædsel, lidelse (kaos) </vt:lpstr>
      <vt:lpstr>Hellenistiske stiltræk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Hellenistisk tid</dc:title>
  <dc:creator>Lærer</dc:creator>
  <cp:lastModifiedBy>sg-lærer</cp:lastModifiedBy>
  <cp:revision>25</cp:revision>
  <dcterms:created xsi:type="dcterms:W3CDTF">2012-03-23T08:31:22Z</dcterms:created>
  <dcterms:modified xsi:type="dcterms:W3CDTF">2019-03-18T14:12:16Z</dcterms:modified>
</cp:coreProperties>
</file>