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60" r:id="rId5"/>
    <p:sldId id="261" r:id="rId6"/>
    <p:sldId id="262" r:id="rId7"/>
  </p:sldIdLst>
  <p:sldSz cx="9144000" cy="6858000" type="screen4x3"/>
  <p:notesSz cx="6858000" cy="9144000"/>
  <p:defaultTextStyle>
    <a:defPPr>
      <a:defRPr lang="da-D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81"/>
  </p:normalViewPr>
  <p:slideViewPr>
    <p:cSldViewPr snapToGrid="0" snapToObjects="1">
      <p:cViewPr varScale="1">
        <p:scale>
          <a:sx n="116" d="100"/>
          <a:sy n="116" d="100"/>
        </p:scale>
        <p:origin x="1208"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a:t>Klik for at redigere i masteren</a:t>
            </a:r>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p>
        </p:txBody>
      </p:sp>
      <p:sp>
        <p:nvSpPr>
          <p:cNvPr id="4" name="Pladsholder til dato 3"/>
          <p:cNvSpPr>
            <a:spLocks noGrp="1"/>
          </p:cNvSpPr>
          <p:nvPr>
            <p:ph type="dt" sz="half" idx="10"/>
          </p:nvPr>
        </p:nvSpPr>
        <p:spPr/>
        <p:txBody>
          <a:bodyPr/>
          <a:lstStyle/>
          <a:p>
            <a:fld id="{8497258F-C539-C444-B437-90DA461A14B6}" type="datetimeFigureOut">
              <a:rPr lang="da-DK" smtClean="0"/>
              <a:t>08.01.2026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BC1DDF9E-0029-6F4E-A1B9-35B79D3FC710}" type="slidenum">
              <a:rPr lang="da-DK" smtClean="0"/>
              <a:t>‹nr.›</a:t>
            </a:fld>
            <a:endParaRPr lang="da-DK"/>
          </a:p>
        </p:txBody>
      </p:sp>
    </p:spTree>
    <p:extLst>
      <p:ext uri="{BB962C8B-B14F-4D97-AF65-F5344CB8AC3E}">
        <p14:creationId xmlns:p14="http://schemas.microsoft.com/office/powerpoint/2010/main" val="2335548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masteren</a:t>
            </a:r>
          </a:p>
        </p:txBody>
      </p:sp>
      <p:sp>
        <p:nvSpPr>
          <p:cNvPr id="3" name="Pladsholder til lodret titel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8497258F-C539-C444-B437-90DA461A14B6}" type="datetimeFigureOut">
              <a:rPr lang="da-DK" smtClean="0"/>
              <a:t>08.01.2026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BC1DDF9E-0029-6F4E-A1B9-35B79D3FC710}" type="slidenum">
              <a:rPr lang="da-DK" smtClean="0"/>
              <a:t>‹nr.›</a:t>
            </a:fld>
            <a:endParaRPr lang="da-DK"/>
          </a:p>
        </p:txBody>
      </p:sp>
    </p:spTree>
    <p:extLst>
      <p:ext uri="{BB962C8B-B14F-4D97-AF65-F5344CB8AC3E}">
        <p14:creationId xmlns:p14="http://schemas.microsoft.com/office/powerpoint/2010/main" val="2284981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a:t>Klik for at redigere i masteren</a:t>
            </a:r>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8497258F-C539-C444-B437-90DA461A14B6}" type="datetimeFigureOut">
              <a:rPr lang="da-DK" smtClean="0"/>
              <a:t>08.01.2026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BC1DDF9E-0029-6F4E-A1B9-35B79D3FC710}" type="slidenum">
              <a:rPr lang="da-DK" smtClean="0"/>
              <a:t>‹nr.›</a:t>
            </a:fld>
            <a:endParaRPr lang="da-DK"/>
          </a:p>
        </p:txBody>
      </p:sp>
    </p:spTree>
    <p:extLst>
      <p:ext uri="{BB962C8B-B14F-4D97-AF65-F5344CB8AC3E}">
        <p14:creationId xmlns:p14="http://schemas.microsoft.com/office/powerpoint/2010/main" val="3752443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masteren</a:t>
            </a:r>
          </a:p>
        </p:txBody>
      </p:sp>
      <p:sp>
        <p:nvSpPr>
          <p:cNvPr id="3" name="Pladsholder til indhold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8497258F-C539-C444-B437-90DA461A14B6}" type="datetimeFigureOut">
              <a:rPr lang="da-DK" smtClean="0"/>
              <a:t>08.01.2026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BC1DDF9E-0029-6F4E-A1B9-35B79D3FC710}" type="slidenum">
              <a:rPr lang="da-DK" smtClean="0"/>
              <a:t>‹nr.›</a:t>
            </a:fld>
            <a:endParaRPr lang="da-DK"/>
          </a:p>
        </p:txBody>
      </p:sp>
    </p:spTree>
    <p:extLst>
      <p:ext uri="{BB962C8B-B14F-4D97-AF65-F5344CB8AC3E}">
        <p14:creationId xmlns:p14="http://schemas.microsoft.com/office/powerpoint/2010/main" val="894640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a:t>Klik for at redigere i masteren</a:t>
            </a:r>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Pladsholder til dato 3"/>
          <p:cNvSpPr>
            <a:spLocks noGrp="1"/>
          </p:cNvSpPr>
          <p:nvPr>
            <p:ph type="dt" sz="half" idx="10"/>
          </p:nvPr>
        </p:nvSpPr>
        <p:spPr/>
        <p:txBody>
          <a:bodyPr/>
          <a:lstStyle/>
          <a:p>
            <a:fld id="{8497258F-C539-C444-B437-90DA461A14B6}" type="datetimeFigureOut">
              <a:rPr lang="da-DK" smtClean="0"/>
              <a:t>08.01.2026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BC1DDF9E-0029-6F4E-A1B9-35B79D3FC710}" type="slidenum">
              <a:rPr lang="da-DK" smtClean="0"/>
              <a:t>‹nr.›</a:t>
            </a:fld>
            <a:endParaRPr lang="da-DK"/>
          </a:p>
        </p:txBody>
      </p:sp>
    </p:spTree>
    <p:extLst>
      <p:ext uri="{BB962C8B-B14F-4D97-AF65-F5344CB8AC3E}">
        <p14:creationId xmlns:p14="http://schemas.microsoft.com/office/powerpoint/2010/main" val="1017536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masteren</a:t>
            </a:r>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8497258F-C539-C444-B437-90DA461A14B6}" type="datetimeFigureOut">
              <a:rPr lang="da-DK" smtClean="0"/>
              <a:t>08.01.2026</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BC1DDF9E-0029-6F4E-A1B9-35B79D3FC710}" type="slidenum">
              <a:rPr lang="da-DK" smtClean="0"/>
              <a:t>‹nr.›</a:t>
            </a:fld>
            <a:endParaRPr lang="da-DK"/>
          </a:p>
        </p:txBody>
      </p:sp>
    </p:spTree>
    <p:extLst>
      <p:ext uri="{BB962C8B-B14F-4D97-AF65-F5344CB8AC3E}">
        <p14:creationId xmlns:p14="http://schemas.microsoft.com/office/powerpoint/2010/main" val="1453287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a:t>Klik for at redigere i masteren</a:t>
            </a:r>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8497258F-C539-C444-B437-90DA461A14B6}" type="datetimeFigureOut">
              <a:rPr lang="da-DK" smtClean="0"/>
              <a:t>08.01.2026</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BC1DDF9E-0029-6F4E-A1B9-35B79D3FC710}" type="slidenum">
              <a:rPr lang="da-DK" smtClean="0"/>
              <a:t>‹nr.›</a:t>
            </a:fld>
            <a:endParaRPr lang="da-DK"/>
          </a:p>
        </p:txBody>
      </p:sp>
    </p:spTree>
    <p:extLst>
      <p:ext uri="{BB962C8B-B14F-4D97-AF65-F5344CB8AC3E}">
        <p14:creationId xmlns:p14="http://schemas.microsoft.com/office/powerpoint/2010/main" val="1543744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masteren</a:t>
            </a:r>
          </a:p>
        </p:txBody>
      </p:sp>
      <p:sp>
        <p:nvSpPr>
          <p:cNvPr id="3" name="Pladsholder til dato 2"/>
          <p:cNvSpPr>
            <a:spLocks noGrp="1"/>
          </p:cNvSpPr>
          <p:nvPr>
            <p:ph type="dt" sz="half" idx="10"/>
          </p:nvPr>
        </p:nvSpPr>
        <p:spPr/>
        <p:txBody>
          <a:bodyPr/>
          <a:lstStyle/>
          <a:p>
            <a:fld id="{8497258F-C539-C444-B437-90DA461A14B6}" type="datetimeFigureOut">
              <a:rPr lang="da-DK" smtClean="0"/>
              <a:t>08.01.2026</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BC1DDF9E-0029-6F4E-A1B9-35B79D3FC710}" type="slidenum">
              <a:rPr lang="da-DK" smtClean="0"/>
              <a:t>‹nr.›</a:t>
            </a:fld>
            <a:endParaRPr lang="da-DK"/>
          </a:p>
        </p:txBody>
      </p:sp>
    </p:spTree>
    <p:extLst>
      <p:ext uri="{BB962C8B-B14F-4D97-AF65-F5344CB8AC3E}">
        <p14:creationId xmlns:p14="http://schemas.microsoft.com/office/powerpoint/2010/main" val="2330666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8497258F-C539-C444-B437-90DA461A14B6}" type="datetimeFigureOut">
              <a:rPr lang="da-DK" smtClean="0"/>
              <a:t>08.01.2026</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BC1DDF9E-0029-6F4E-A1B9-35B79D3FC710}" type="slidenum">
              <a:rPr lang="da-DK" smtClean="0"/>
              <a:t>‹nr.›</a:t>
            </a:fld>
            <a:endParaRPr lang="da-DK"/>
          </a:p>
        </p:txBody>
      </p:sp>
    </p:spTree>
    <p:extLst>
      <p:ext uri="{BB962C8B-B14F-4D97-AF65-F5344CB8AC3E}">
        <p14:creationId xmlns:p14="http://schemas.microsoft.com/office/powerpoint/2010/main" val="2188749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a:t>Klik for at redigere i masteren</a:t>
            </a:r>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Pladsholder til dato 4"/>
          <p:cNvSpPr>
            <a:spLocks noGrp="1"/>
          </p:cNvSpPr>
          <p:nvPr>
            <p:ph type="dt" sz="half" idx="10"/>
          </p:nvPr>
        </p:nvSpPr>
        <p:spPr/>
        <p:txBody>
          <a:bodyPr/>
          <a:lstStyle/>
          <a:p>
            <a:fld id="{8497258F-C539-C444-B437-90DA461A14B6}" type="datetimeFigureOut">
              <a:rPr lang="da-DK" smtClean="0"/>
              <a:t>08.01.2026</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BC1DDF9E-0029-6F4E-A1B9-35B79D3FC710}" type="slidenum">
              <a:rPr lang="da-DK" smtClean="0"/>
              <a:t>‹nr.›</a:t>
            </a:fld>
            <a:endParaRPr lang="da-DK"/>
          </a:p>
        </p:txBody>
      </p:sp>
    </p:spTree>
    <p:extLst>
      <p:ext uri="{BB962C8B-B14F-4D97-AF65-F5344CB8AC3E}">
        <p14:creationId xmlns:p14="http://schemas.microsoft.com/office/powerpoint/2010/main" val="2066482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a:t>Klik for at redigere i masteren</a:t>
            </a:r>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Pladsholder til dato 4"/>
          <p:cNvSpPr>
            <a:spLocks noGrp="1"/>
          </p:cNvSpPr>
          <p:nvPr>
            <p:ph type="dt" sz="half" idx="10"/>
          </p:nvPr>
        </p:nvSpPr>
        <p:spPr/>
        <p:txBody>
          <a:bodyPr/>
          <a:lstStyle/>
          <a:p>
            <a:fld id="{8497258F-C539-C444-B437-90DA461A14B6}" type="datetimeFigureOut">
              <a:rPr lang="da-DK" smtClean="0"/>
              <a:t>08.01.2026</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BC1DDF9E-0029-6F4E-A1B9-35B79D3FC710}" type="slidenum">
              <a:rPr lang="da-DK" smtClean="0"/>
              <a:t>‹nr.›</a:t>
            </a:fld>
            <a:endParaRPr lang="da-DK"/>
          </a:p>
        </p:txBody>
      </p:sp>
    </p:spTree>
    <p:extLst>
      <p:ext uri="{BB962C8B-B14F-4D97-AF65-F5344CB8AC3E}">
        <p14:creationId xmlns:p14="http://schemas.microsoft.com/office/powerpoint/2010/main" val="1714169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a:t>Klik for at redigere i masteren</a:t>
            </a:r>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97258F-C539-C444-B437-90DA461A14B6}" type="datetimeFigureOut">
              <a:rPr lang="da-DK" smtClean="0"/>
              <a:t>08.01.2026</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1DDF9E-0029-6F4E-A1B9-35B79D3FC710}" type="slidenum">
              <a:rPr lang="da-DK" smtClean="0"/>
              <a:t>‹nr.›</a:t>
            </a:fld>
            <a:endParaRPr lang="da-DK"/>
          </a:p>
        </p:txBody>
      </p:sp>
    </p:spTree>
    <p:extLst>
      <p:ext uri="{BB962C8B-B14F-4D97-AF65-F5344CB8AC3E}">
        <p14:creationId xmlns:p14="http://schemas.microsoft.com/office/powerpoint/2010/main" val="4315385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a-D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a-DK" dirty="0"/>
              <a:t>Det store overblik</a:t>
            </a:r>
          </a:p>
        </p:txBody>
      </p:sp>
      <p:sp>
        <p:nvSpPr>
          <p:cNvPr id="3" name="Undertitel 2"/>
          <p:cNvSpPr>
            <a:spLocks noGrp="1"/>
          </p:cNvSpPr>
          <p:nvPr>
            <p:ph type="subTitle" idx="1"/>
          </p:nvPr>
        </p:nvSpPr>
        <p:spPr/>
        <p:txBody>
          <a:bodyPr/>
          <a:lstStyle/>
          <a:p>
            <a:r>
              <a:rPr lang="da-DK" dirty="0"/>
              <a:t>- Samlet oversigt over stilperioderne</a:t>
            </a:r>
          </a:p>
        </p:txBody>
      </p:sp>
    </p:spTree>
    <p:extLst>
      <p:ext uri="{BB962C8B-B14F-4D97-AF65-F5344CB8AC3E}">
        <p14:creationId xmlns:p14="http://schemas.microsoft.com/office/powerpoint/2010/main" val="569365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body" idx="1"/>
          </p:nvPr>
        </p:nvSpPr>
        <p:spPr/>
        <p:txBody>
          <a:bodyPr/>
          <a:lstStyle/>
          <a:p>
            <a:pPr marL="0" indent="0" eaLnBrk="1" hangingPunct="1">
              <a:lnSpc>
                <a:spcPct val="80000"/>
              </a:lnSpc>
              <a:buFontTx/>
              <a:buNone/>
              <a:defRPr/>
            </a:pPr>
            <a:r>
              <a:rPr lang="da-DK" sz="2400" b="1"/>
              <a:t>Arkaisk stil </a:t>
            </a:r>
            <a:r>
              <a:rPr lang="da-DK" sz="2400" b="1" dirty="0"/>
              <a:t>ca. 700 - 479 f. Kr.</a:t>
            </a:r>
            <a:r>
              <a:rPr lang="da-DK" sz="2000" b="1" dirty="0"/>
              <a:t> </a:t>
            </a:r>
          </a:p>
          <a:p>
            <a:pPr marL="0" indent="0" eaLnBrk="1" hangingPunct="1">
              <a:lnSpc>
                <a:spcPct val="80000"/>
              </a:lnSpc>
              <a:buFontTx/>
              <a:buNone/>
              <a:defRPr/>
            </a:pPr>
            <a:r>
              <a:rPr lang="da-DK" sz="2000" dirty="0"/>
              <a:t>Ordet arkaisk, αρχαιος, betyder </a:t>
            </a:r>
            <a:r>
              <a:rPr lang="da-DK" sz="2000" i="1" dirty="0"/>
              <a:t>først </a:t>
            </a:r>
            <a:r>
              <a:rPr lang="da-DK" sz="2000" dirty="0"/>
              <a:t>og </a:t>
            </a:r>
            <a:r>
              <a:rPr lang="da-DK" sz="2000" i="1" dirty="0"/>
              <a:t>oprindelig</a:t>
            </a:r>
            <a:r>
              <a:rPr lang="da-DK" sz="2000" dirty="0"/>
              <a:t>. Følgende træk er nogle af kendetegnene ved arkaisk skulptur:</a:t>
            </a:r>
          </a:p>
          <a:p>
            <a:pPr eaLnBrk="1" hangingPunct="1">
              <a:lnSpc>
                <a:spcPct val="80000"/>
              </a:lnSpc>
              <a:defRPr/>
            </a:pPr>
            <a:r>
              <a:rPr lang="da-DK" sz="2000" dirty="0"/>
              <a:t>ofte stående figurer med venstre ben foran højre </a:t>
            </a:r>
          </a:p>
          <a:p>
            <a:pPr eaLnBrk="1" hangingPunct="1">
              <a:lnSpc>
                <a:spcPct val="80000"/>
              </a:lnSpc>
              <a:defRPr/>
            </a:pPr>
            <a:r>
              <a:rPr lang="da-DK" sz="2000" dirty="0"/>
              <a:t>frontalitet og symmetri </a:t>
            </a:r>
          </a:p>
          <a:p>
            <a:pPr eaLnBrk="1" hangingPunct="1">
              <a:lnSpc>
                <a:spcPct val="80000"/>
              </a:lnSpc>
              <a:defRPr/>
            </a:pPr>
            <a:r>
              <a:rPr lang="da-DK" sz="2000" dirty="0"/>
              <a:t>arkaisk smil </a:t>
            </a:r>
          </a:p>
          <a:p>
            <a:pPr eaLnBrk="1" hangingPunct="1">
              <a:lnSpc>
                <a:spcPct val="80000"/>
              </a:lnSpc>
              <a:defRPr/>
            </a:pPr>
            <a:r>
              <a:rPr lang="da-DK" sz="2000" dirty="0"/>
              <a:t>langt og tungt hår </a:t>
            </a:r>
          </a:p>
          <a:p>
            <a:pPr eaLnBrk="1" hangingPunct="1">
              <a:lnSpc>
                <a:spcPct val="80000"/>
              </a:lnSpc>
              <a:defRPr/>
            </a:pPr>
            <a:r>
              <a:rPr lang="da-DK" sz="2000" dirty="0"/>
              <a:t>enkel markering af muskler </a:t>
            </a:r>
          </a:p>
          <a:p>
            <a:pPr eaLnBrk="1" hangingPunct="1">
              <a:lnSpc>
                <a:spcPct val="80000"/>
              </a:lnSpc>
              <a:defRPr/>
            </a:pPr>
            <a:r>
              <a:rPr lang="da-DK" sz="2000" dirty="0"/>
              <a:t>stiliserede detaljer i tøjet, der virker dekorativt </a:t>
            </a:r>
          </a:p>
          <a:p>
            <a:pPr eaLnBrk="1" hangingPunct="1">
              <a:lnSpc>
                <a:spcPct val="80000"/>
              </a:lnSpc>
              <a:defRPr/>
            </a:pPr>
            <a:r>
              <a:rPr lang="da-DK" sz="2000" dirty="0"/>
              <a:t>mændene er ofte nøgne </a:t>
            </a:r>
          </a:p>
          <a:p>
            <a:pPr eaLnBrk="1" hangingPunct="1">
              <a:lnSpc>
                <a:spcPct val="80000"/>
              </a:lnSpc>
              <a:defRPr/>
            </a:pPr>
            <a:r>
              <a:rPr lang="da-DK" sz="2000" dirty="0"/>
              <a:t>kvinderne er altid påklædte </a:t>
            </a:r>
          </a:p>
          <a:p>
            <a:pPr eaLnBrk="1" hangingPunct="1">
              <a:lnSpc>
                <a:spcPct val="80000"/>
              </a:lnSpc>
              <a:defRPr/>
            </a:pPr>
            <a:r>
              <a:rPr lang="da-DK" sz="2000" dirty="0"/>
              <a:t>idealet udtrykker styrke og sundhed, man skulle være καλος και μεγας, </a:t>
            </a:r>
            <a:r>
              <a:rPr lang="da-DK" sz="2000" i="1" dirty="0"/>
              <a:t>smuk og stor</a:t>
            </a:r>
            <a:r>
              <a:rPr lang="da-DK" sz="2000" dirty="0"/>
              <a:t>, dvs. stærk </a:t>
            </a:r>
          </a:p>
          <a:p>
            <a:pPr eaLnBrk="1" hangingPunct="1">
              <a:lnSpc>
                <a:spcPct val="80000"/>
              </a:lnSpc>
              <a:defRPr/>
            </a:pPr>
            <a:r>
              <a:rPr lang="da-DK" sz="2000" dirty="0"/>
              <a:t>kunstnerne er ofte ukendte </a:t>
            </a:r>
          </a:p>
          <a:p>
            <a:pPr eaLnBrk="1" hangingPunct="1">
              <a:lnSpc>
                <a:spcPct val="80000"/>
              </a:lnSpc>
              <a:defRPr/>
            </a:pPr>
            <a:endParaRPr lang="da-DK" sz="2000" dirty="0"/>
          </a:p>
        </p:txBody>
      </p:sp>
    </p:spTree>
    <p:extLst>
      <p:ext uri="{BB962C8B-B14F-4D97-AF65-F5344CB8AC3E}">
        <p14:creationId xmlns:p14="http://schemas.microsoft.com/office/powerpoint/2010/main" val="3150268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Tidlig klassisk stil</a:t>
            </a:r>
            <a:br>
              <a:rPr lang="da-DK" dirty="0"/>
            </a:br>
            <a:r>
              <a:rPr lang="da-DK" sz="2200" dirty="0"/>
              <a:t>Klassisk skulptur underinddeles i tidlig klassisk (streng stil) 479-450 f.Kr., højklassisk stil 450-400 Kr. og senklassisk stil 400-323 f.Kr.</a:t>
            </a:r>
            <a:br>
              <a:rPr lang="da-DK" sz="2200" dirty="0"/>
            </a:br>
            <a:endParaRPr lang="da-DK" sz="2200" dirty="0"/>
          </a:p>
        </p:txBody>
      </p:sp>
      <p:sp>
        <p:nvSpPr>
          <p:cNvPr id="3" name="Pladsholder til indhold 2"/>
          <p:cNvSpPr>
            <a:spLocks noGrp="1"/>
          </p:cNvSpPr>
          <p:nvPr>
            <p:ph idx="1"/>
          </p:nvPr>
        </p:nvSpPr>
        <p:spPr/>
        <p:txBody>
          <a:bodyPr>
            <a:normAutofit/>
          </a:bodyPr>
          <a:lstStyle/>
          <a:p>
            <a:r>
              <a:rPr lang="da-DK" sz="2000" i="1" dirty="0"/>
              <a:t>Den strenge stil </a:t>
            </a:r>
            <a:r>
              <a:rPr lang="da-DK" sz="2000" dirty="0"/>
              <a:t>markerer et skifte fra de arkaiske skulpturers symmetri og nulstilling til den tidlige klassiske bevægelighed og naturalisme (udtrykket er vist oprindeligt skabt med fokus på vasemaleri).</a:t>
            </a:r>
          </a:p>
          <a:p>
            <a:r>
              <a:rPr lang="da-DK" sz="2000" dirty="0"/>
              <a:t>Kunstværkernes ophøjede udtryk spejler tidsånden (ro, alvor, </a:t>
            </a:r>
            <a:r>
              <a:rPr lang="da-DK" sz="2000" dirty="0" err="1"/>
              <a:t>sofrosyne</a:t>
            </a:r>
            <a:r>
              <a:rPr lang="da-DK" sz="2000" dirty="0"/>
              <a:t>)</a:t>
            </a:r>
          </a:p>
          <a:p>
            <a:pPr>
              <a:lnSpc>
                <a:spcPct val="80000"/>
              </a:lnSpc>
              <a:defRPr/>
            </a:pPr>
            <a:r>
              <a:rPr lang="da-DK" sz="2000" dirty="0"/>
              <a:t>Begyndende kontrapost, dvs. vægten lægges på det ene ben med diagonaler i skuldre og hofteparti, siden også med s-kurve i kroppen </a:t>
            </a:r>
          </a:p>
          <a:p>
            <a:pPr>
              <a:lnSpc>
                <a:spcPct val="80000"/>
              </a:lnSpc>
              <a:defRPr/>
            </a:pPr>
            <a:r>
              <a:rPr lang="da-DK" sz="2000" dirty="0"/>
              <a:t>Ansigter uden særligt udtryk, mænd med kort hår, enkle, men naturlige muskler og tøjfolder </a:t>
            </a:r>
          </a:p>
          <a:p>
            <a:pPr>
              <a:lnSpc>
                <a:spcPct val="80000"/>
              </a:lnSpc>
              <a:defRPr/>
            </a:pPr>
            <a:r>
              <a:rPr lang="da-DK" sz="2000" dirty="0"/>
              <a:t>Mændene er fortsat ofte nøgne, kvinderne sædvanligvis påklædte </a:t>
            </a:r>
          </a:p>
          <a:p>
            <a:pPr>
              <a:lnSpc>
                <a:spcPct val="80000"/>
              </a:lnSpc>
              <a:defRPr/>
            </a:pPr>
            <a:r>
              <a:rPr lang="da-DK" sz="2000" dirty="0"/>
              <a:t>Idealet er at være κα</a:t>
            </a:r>
            <a:r>
              <a:rPr lang="da-DK" sz="2000" dirty="0" err="1"/>
              <a:t>λος</a:t>
            </a:r>
            <a:r>
              <a:rPr lang="da-DK" sz="2000" dirty="0"/>
              <a:t> και αγα</a:t>
            </a:r>
            <a:r>
              <a:rPr lang="da-DK" sz="2000" dirty="0" err="1"/>
              <a:t>θος</a:t>
            </a:r>
            <a:r>
              <a:rPr lang="da-DK" sz="2000" dirty="0"/>
              <a:t>, </a:t>
            </a:r>
            <a:r>
              <a:rPr lang="da-DK" sz="2000" i="1" dirty="0"/>
              <a:t>smuk og god</a:t>
            </a:r>
            <a:r>
              <a:rPr lang="da-DK" sz="2000" dirty="0"/>
              <a:t>, dvs. harmonisk </a:t>
            </a:r>
          </a:p>
          <a:p>
            <a:pPr>
              <a:lnSpc>
                <a:spcPct val="80000"/>
              </a:lnSpc>
              <a:defRPr/>
            </a:pPr>
            <a:r>
              <a:rPr lang="da-DK" sz="2000" dirty="0"/>
              <a:t>Kunstnerne er kendte, bl.a. </a:t>
            </a:r>
            <a:r>
              <a:rPr lang="da-DK" sz="2000" dirty="0" err="1"/>
              <a:t>Myron</a:t>
            </a:r>
            <a:r>
              <a:rPr lang="da-DK" sz="2000" dirty="0"/>
              <a:t>, </a:t>
            </a:r>
            <a:r>
              <a:rPr lang="da-DK" sz="2000" dirty="0" err="1"/>
              <a:t>Polyklet</a:t>
            </a:r>
            <a:r>
              <a:rPr lang="da-DK" sz="2000" dirty="0"/>
              <a:t> og </a:t>
            </a:r>
            <a:r>
              <a:rPr lang="da-DK" sz="2000" dirty="0" err="1"/>
              <a:t>Praxiteles</a:t>
            </a:r>
            <a:r>
              <a:rPr lang="da-DK" sz="2000" dirty="0"/>
              <a:t> </a:t>
            </a:r>
          </a:p>
          <a:p>
            <a:pPr>
              <a:lnSpc>
                <a:spcPct val="80000"/>
              </a:lnSpc>
              <a:defRPr/>
            </a:pPr>
            <a:r>
              <a:rPr lang="da-DK" sz="2000" dirty="0"/>
              <a:t>Skulpturen er udtryk for en idealnaturalisme </a:t>
            </a:r>
          </a:p>
          <a:p>
            <a:pPr>
              <a:lnSpc>
                <a:spcPct val="80000"/>
              </a:lnSpc>
              <a:defRPr/>
            </a:pPr>
            <a:r>
              <a:rPr lang="da-DK" sz="2000" dirty="0"/>
              <a:t>Ved udtrykket idealnaturalisme forstår man, at figuren ligner et rigtigt menneske af kød og blod, men kunstneren stræber ikke efter at gengive et bestemt menneske, som det ser ud, men som det bør se ud.</a:t>
            </a:r>
          </a:p>
        </p:txBody>
      </p:sp>
    </p:spTree>
    <p:extLst>
      <p:ext uri="{BB962C8B-B14F-4D97-AF65-F5344CB8AC3E}">
        <p14:creationId xmlns:p14="http://schemas.microsoft.com/office/powerpoint/2010/main" val="1405128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Højklassisk stil</a:t>
            </a:r>
          </a:p>
        </p:txBody>
      </p:sp>
      <p:sp>
        <p:nvSpPr>
          <p:cNvPr id="3" name="Pladsholder til indhold 2"/>
          <p:cNvSpPr>
            <a:spLocks noGrp="1"/>
          </p:cNvSpPr>
          <p:nvPr>
            <p:ph idx="1"/>
          </p:nvPr>
        </p:nvSpPr>
        <p:spPr>
          <a:xfrm>
            <a:off x="457200" y="1196752"/>
            <a:ext cx="8229600" cy="4929411"/>
          </a:xfrm>
        </p:spPr>
        <p:txBody>
          <a:bodyPr>
            <a:normAutofit/>
          </a:bodyPr>
          <a:lstStyle/>
          <a:p>
            <a:r>
              <a:rPr lang="da-DK" sz="2200" dirty="0"/>
              <a:t>Den strenge stils religiøsitet udviklede sig efter århundredets </a:t>
            </a:r>
            <a:r>
              <a:rPr lang="da-DK" sz="2200"/>
              <a:t>midte yderligere til </a:t>
            </a:r>
            <a:r>
              <a:rPr lang="da-DK" sz="2200" dirty="0"/>
              <a:t>en kunst, der ved siden af guderne begyndte at interessere sig for mennesket.</a:t>
            </a:r>
          </a:p>
          <a:p>
            <a:r>
              <a:rPr lang="da-DK" sz="2200" dirty="0"/>
              <a:t>Denne klassiske kunst var præget af harmoni, mådehold og ophøjet værdighed</a:t>
            </a:r>
          </a:p>
          <a:p>
            <a:r>
              <a:rPr lang="da-DK" sz="2200" dirty="0"/>
              <a:t>Kunstnerne søgte, ligesom tidens store dramatikere, at skildre idéen bag den ydre, omskiftelige virkelighed.</a:t>
            </a:r>
          </a:p>
          <a:p>
            <a:r>
              <a:rPr lang="da-DK" sz="2200" dirty="0"/>
              <a:t>Kunstværket blev således både naturalistisk og idealiserende</a:t>
            </a:r>
          </a:p>
          <a:p>
            <a:r>
              <a:rPr lang="da-DK" sz="2200" dirty="0"/>
              <a:t>Under den peloponnesiske krig mærkedes en tendens mod større ydre effekt</a:t>
            </a:r>
          </a:p>
          <a:p>
            <a:r>
              <a:rPr lang="da-DK" sz="2200" dirty="0"/>
              <a:t>Kunstnerne søgte nu også at skildre de menneskelige følelser – senklassisk – hellenistisk tid</a:t>
            </a:r>
          </a:p>
          <a:p>
            <a:endParaRPr lang="da-DK" sz="2200" dirty="0"/>
          </a:p>
        </p:txBody>
      </p:sp>
    </p:spTree>
    <p:extLst>
      <p:ext uri="{BB962C8B-B14F-4D97-AF65-F5344CB8AC3E}">
        <p14:creationId xmlns:p14="http://schemas.microsoft.com/office/powerpoint/2010/main" val="10969963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pPr eaLnBrk="1" hangingPunct="1">
              <a:defRPr/>
            </a:pPr>
            <a:r>
              <a:rPr lang="da-DK" dirty="0"/>
              <a:t>Senklassisk stil</a:t>
            </a:r>
          </a:p>
        </p:txBody>
      </p:sp>
      <p:sp>
        <p:nvSpPr>
          <p:cNvPr id="129027" name="Rectangle 3"/>
          <p:cNvSpPr>
            <a:spLocks noGrp="1" noChangeArrowheads="1"/>
          </p:cNvSpPr>
          <p:nvPr>
            <p:ph type="body" idx="1"/>
          </p:nvPr>
        </p:nvSpPr>
        <p:spPr>
          <a:xfrm>
            <a:off x="457200" y="1556792"/>
            <a:ext cx="8291264" cy="5040858"/>
          </a:xfrm>
        </p:spPr>
        <p:txBody>
          <a:bodyPr>
            <a:normAutofit/>
          </a:bodyPr>
          <a:lstStyle/>
          <a:p>
            <a:pPr eaLnBrk="1" hangingPunct="1">
              <a:lnSpc>
                <a:spcPct val="80000"/>
              </a:lnSpc>
              <a:defRPr/>
            </a:pPr>
            <a:r>
              <a:rPr lang="da-DK" sz="2200" dirty="0"/>
              <a:t>Ansigterne viser patetisk udtryk og/eller individuelle portrætkarakterer i stedet for idealtyper (eks. Alexander-portrættet af </a:t>
            </a:r>
            <a:r>
              <a:rPr lang="da-DK" sz="2200" dirty="0" err="1"/>
              <a:t>Lysippos</a:t>
            </a:r>
            <a:r>
              <a:rPr lang="da-DK" sz="2200" dirty="0"/>
              <a:t>)</a:t>
            </a:r>
          </a:p>
          <a:p>
            <a:pPr eaLnBrk="1" hangingPunct="1">
              <a:lnSpc>
                <a:spcPct val="80000"/>
              </a:lnSpc>
              <a:defRPr/>
            </a:pPr>
            <a:r>
              <a:rPr lang="da-DK" sz="2200" dirty="0"/>
              <a:t>Introduktion af den nøgne kvindefigur. </a:t>
            </a:r>
          </a:p>
          <a:p>
            <a:pPr eaLnBrk="1" hangingPunct="1">
              <a:lnSpc>
                <a:spcPct val="80000"/>
              </a:lnSpc>
              <a:defRPr/>
            </a:pPr>
            <a:r>
              <a:rPr lang="da-DK" sz="2200" dirty="0"/>
              <a:t>Skulpturerne bliver mindre frontale, bruger rummet og kræver, at betragteren skal gå omkring dem for at forstå dem. </a:t>
            </a:r>
          </a:p>
          <a:p>
            <a:pPr eaLnBrk="1" hangingPunct="1">
              <a:lnSpc>
                <a:spcPct val="80000"/>
              </a:lnSpc>
              <a:defRPr/>
            </a:pPr>
            <a:r>
              <a:rPr lang="da-DK" sz="2200" dirty="0"/>
              <a:t>Eksperimenter med figurens stillingsmotiv, hvor vægten kan flyttes til en støtte, f.eks. et træ. </a:t>
            </a:r>
          </a:p>
          <a:p>
            <a:pPr eaLnBrk="1" hangingPunct="1">
              <a:lnSpc>
                <a:spcPct val="80000"/>
              </a:lnSpc>
              <a:defRPr/>
            </a:pPr>
            <a:r>
              <a:rPr lang="da-DK" sz="2200" dirty="0"/>
              <a:t>Idealproportionerne forskydes: figurerne bliver slankere, blødere, mindre kraftfulde, med mindre hoveder og krøllet hår.</a:t>
            </a:r>
          </a:p>
          <a:p>
            <a:pPr eaLnBrk="1" hangingPunct="1">
              <a:lnSpc>
                <a:spcPct val="80000"/>
              </a:lnSpc>
              <a:defRPr/>
            </a:pPr>
            <a:r>
              <a:rPr lang="da-DK" sz="2200" dirty="0"/>
              <a:t>I draperiet ser man nu ofte eksempler på krøllede stoffer og pressefolder i stoffet. </a:t>
            </a:r>
          </a:p>
          <a:p>
            <a:pPr eaLnBrk="1" hangingPunct="1">
              <a:lnSpc>
                <a:spcPct val="80000"/>
              </a:lnSpc>
              <a:defRPr/>
            </a:pPr>
            <a:r>
              <a:rPr lang="da-DK" sz="2200" dirty="0"/>
              <a:t>Figurerne lukker sig om sig selv i et privat rum (</a:t>
            </a:r>
            <a:r>
              <a:rPr lang="da-DK" sz="2200" dirty="0" err="1"/>
              <a:t>Eirene</a:t>
            </a:r>
            <a:r>
              <a:rPr lang="da-DK" sz="2200" dirty="0"/>
              <a:t> og </a:t>
            </a:r>
            <a:r>
              <a:rPr lang="da-DK" sz="2200" dirty="0" err="1"/>
              <a:t>Ploutos</a:t>
            </a:r>
            <a:r>
              <a:rPr lang="da-DK" sz="2200" dirty="0"/>
              <a:t>)</a:t>
            </a:r>
          </a:p>
          <a:p>
            <a:pPr eaLnBrk="1" hangingPunct="1">
              <a:lnSpc>
                <a:spcPct val="80000"/>
              </a:lnSpc>
              <a:defRPr/>
            </a:pPr>
            <a:r>
              <a:rPr lang="da-DK" sz="2200" dirty="0"/>
              <a:t>Allegoriske figurer: man personificerer abstrakte begreber (</a:t>
            </a:r>
            <a:r>
              <a:rPr lang="da-DK" sz="2200" dirty="0" err="1"/>
              <a:t>Eirene</a:t>
            </a:r>
            <a:r>
              <a:rPr lang="da-DK" sz="2200" dirty="0"/>
              <a:t> og </a:t>
            </a:r>
            <a:r>
              <a:rPr lang="da-DK" sz="2200" dirty="0" err="1"/>
              <a:t>Ploutos</a:t>
            </a:r>
            <a:r>
              <a:rPr lang="da-DK" sz="2200" dirty="0"/>
              <a:t> – ”Freden” og ”Rigdommen”)</a:t>
            </a:r>
          </a:p>
        </p:txBody>
      </p:sp>
    </p:spTree>
    <p:extLst>
      <p:ext uri="{BB962C8B-B14F-4D97-AF65-F5344CB8AC3E}">
        <p14:creationId xmlns:p14="http://schemas.microsoft.com/office/powerpoint/2010/main" val="26664422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902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902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902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902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9027">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9027">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902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902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Hellenistiske </a:t>
            </a:r>
            <a:r>
              <a:rPr lang="da-DK" dirty="0"/>
              <a:t>stiltræk</a:t>
            </a:r>
          </a:p>
        </p:txBody>
      </p:sp>
      <p:sp>
        <p:nvSpPr>
          <p:cNvPr id="3" name="Pladsholder til indhold 2"/>
          <p:cNvSpPr>
            <a:spLocks noGrp="1"/>
          </p:cNvSpPr>
          <p:nvPr>
            <p:ph idx="1"/>
          </p:nvPr>
        </p:nvSpPr>
        <p:spPr/>
        <p:txBody>
          <a:bodyPr>
            <a:normAutofit/>
          </a:bodyPr>
          <a:lstStyle/>
          <a:p>
            <a:r>
              <a:rPr lang="da-DK" sz="2200" dirty="0"/>
              <a:t>Videreførelse af senklassisk stil</a:t>
            </a:r>
          </a:p>
          <a:p>
            <a:r>
              <a:rPr lang="da-DK" sz="2200" dirty="0"/>
              <a:t>Skulpturen kan nu udtrykke dramatik, sanselighed, smerte, eftertanke, stolthed eller karikatur</a:t>
            </a:r>
          </a:p>
          <a:p>
            <a:r>
              <a:rPr lang="da-DK" sz="2200" dirty="0"/>
              <a:t>Skulpturernes kropsstillinger bliver mere eksperimenterende, så de nu både kan være stående, siddende og liggende </a:t>
            </a:r>
          </a:p>
          <a:p>
            <a:r>
              <a:rPr lang="da-DK" sz="2200" dirty="0"/>
              <a:t>Motivrepertoiret udvides til også at inddrage hverdagsmotiver i form af genrerealisme </a:t>
            </a:r>
          </a:p>
          <a:p>
            <a:r>
              <a:rPr lang="da-DK" sz="2200" dirty="0"/>
              <a:t>Både kvinder og mænd kan gengives nøgne </a:t>
            </a:r>
          </a:p>
          <a:p>
            <a:r>
              <a:rPr lang="da-DK" sz="2200" dirty="0"/>
              <a:t>Skulpturen er ofte udtryk for en realistisk naturalisme </a:t>
            </a:r>
          </a:p>
          <a:p>
            <a:r>
              <a:rPr lang="da-DK" sz="2200" dirty="0"/>
              <a:t>Kunstnerne er ofte kendte </a:t>
            </a:r>
          </a:p>
          <a:p>
            <a:endParaRPr lang="da-DK" sz="2200" dirty="0"/>
          </a:p>
        </p:txBody>
      </p:sp>
    </p:spTree>
    <p:extLst>
      <p:ext uri="{BB962C8B-B14F-4D97-AF65-F5344CB8AC3E}">
        <p14:creationId xmlns:p14="http://schemas.microsoft.com/office/powerpoint/2010/main" val="263590401"/>
      </p:ext>
    </p:extLst>
  </p:cSld>
  <p:clrMapOvr>
    <a:masterClrMapping/>
  </p:clrMapOvr>
</p:sld>
</file>

<file path=ppt/theme/theme1.xml><?xml version="1.0" encoding="utf-8"?>
<a:theme xmlns:a="http://schemas.openxmlformats.org/drawingml/2006/main" name="Kontor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TotalTime>
  <Words>595</Words>
  <Application>Microsoft Macintosh PowerPoint</Application>
  <PresentationFormat>Skærmshow (4:3)</PresentationFormat>
  <Paragraphs>48</Paragraphs>
  <Slides>6</Slides>
  <Notes>0</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6</vt:i4>
      </vt:variant>
    </vt:vector>
  </HeadingPairs>
  <TitlesOfParts>
    <vt:vector size="9" baseType="lpstr">
      <vt:lpstr>Arial</vt:lpstr>
      <vt:lpstr>Calibri</vt:lpstr>
      <vt:lpstr>Kontortema</vt:lpstr>
      <vt:lpstr>Det store overblik</vt:lpstr>
      <vt:lpstr>PowerPoint-præsentation</vt:lpstr>
      <vt:lpstr>Tidlig klassisk stil Klassisk skulptur underinddeles i tidlig klassisk (streng stil) 479-450 f.Kr., højklassisk stil 450-400 Kr. og senklassisk stil 400-323 f.Kr. </vt:lpstr>
      <vt:lpstr>Højklassisk stil</vt:lpstr>
      <vt:lpstr>Senklassisk stil</vt:lpstr>
      <vt:lpstr>Hellenistiske stiltræk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 store overblik</dc:title>
  <dc:creator>sg-lærer</dc:creator>
  <cp:lastModifiedBy>Esben Harboe Odgaard</cp:lastModifiedBy>
  <cp:revision>4</cp:revision>
  <dcterms:created xsi:type="dcterms:W3CDTF">2019-01-31T08:30:40Z</dcterms:created>
  <dcterms:modified xsi:type="dcterms:W3CDTF">2026-01-08T11:47:58Z</dcterms:modified>
</cp:coreProperties>
</file>