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4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2"/>
    <p:restoredTop sz="94694"/>
  </p:normalViewPr>
  <p:slideViewPr>
    <p:cSldViewPr snapToGrid="0">
      <p:cViewPr varScale="1">
        <p:scale>
          <a:sx n="83" d="100"/>
          <a:sy n="83" d="100"/>
        </p:scale>
        <p:origin x="232" y="1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CA6ED3-8710-A2B0-29D0-900496005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09415E3-D8DB-AF47-985B-3DD0BBD50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77B63E-9458-FD8D-C670-AFEC83336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362545B-E471-2E46-BB3B-020B6772F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B7B9EF0-613D-35D0-3796-EE0CF8F62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111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B46E53-272D-69B2-C611-5BE1A032C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9C46C99-C534-BB49-2A72-F99B6BAF16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596C4FA-B5D3-0661-432A-62805238E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79420A3-552B-90D9-442E-7DE1D89DB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7069984-A05C-E1B2-C776-71971F7E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433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B702F23-FF44-751D-DC33-521800F758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ED059A7-5A94-2F2A-7F13-D60D53240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1AE284F-EE17-50EF-829F-568FED4E8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C0F589-B2A1-28B5-4E9E-9BDD2F2EB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4B17A8D-F4C0-7278-5C05-EEA09A5FB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0682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0C11B2-7B52-BA5D-3BE3-68C83747E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19BED8-B6A7-9074-C49F-E4857C78D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D7FB620-3120-C087-95C0-A5BDCE24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911B043-1CAD-E88B-74EB-F08338CD2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47C6338-C4E0-17F3-B275-BDA0A2EF8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8464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9AB81E-89FF-F688-9E78-FA661E3A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56EF889-7A94-2A95-0C38-C7F186A8D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2626E9-DCCD-677B-FBCC-46034D9DF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583BDDC-0684-27C0-8F12-32DF1663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C419615-DEB2-B77A-EA7E-56F677E51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8685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0733BF-6B9F-57A2-0C62-3AA92C9B8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7E1644-4AA7-769F-AC33-F61FBB6DCD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A4A3628-DF65-BF0A-F336-5C3CABB4C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DD19294-F7BE-BC22-F4A2-8A9A9E72B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4DA9150-02BB-6AED-6633-04268B775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7DD3FF1-7549-C11C-D2E1-8539F1C73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0822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ED98D5-C8B3-E253-B23D-AB3A98024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109935E-9F21-0D12-15C5-3C100ACC0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DF69FFE-A664-CDFE-4133-8349C5D99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AF0556D-650C-9CDD-5F68-D1301A3A0A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FAD97A1-FDCA-549D-FE47-6F01CD8FBB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8DDE99C-E711-B296-4BBE-635764ACE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21F6772-3DE4-2FFE-473B-E4272E1B2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63C0CE6-DA12-EDE6-08F9-40FE430DC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1309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DD6631-E813-6C87-46A8-67E81BEBF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343D416-0012-A313-414D-D4550CD13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EFB6649-D064-278A-EC7A-F67EA6E84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54E7A75-649D-E658-180D-DE60CF029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6974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91AA94D-144A-46BE-4C7B-692CE3F8C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388401D-6C67-330D-624D-A1C994EB0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02F3743-E529-4A77-DC0B-630B3D63C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399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10E1F1-1CF6-02E3-0B63-95ACF45D1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2092AA6-7618-4A82-F1A3-19C2DB7F6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18ED68D-7711-91D5-61B2-9AE61A73D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55FEB61-1024-DABF-60F5-5DC6CA2A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CA3B381-242C-697A-B225-3CB3E7EA7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634445D-AB68-78A4-AD86-E23E7E35E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7557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71CA08-5F75-32BB-7924-8B9EDA875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255D8E5-007E-EA43-685B-8CF3416C1C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4C9CAC-5D2A-E234-674A-0B28F8F6A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2D933D6-CF7E-A36B-0223-A149A0F9D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B91E232-FBA7-1A1C-C449-F26070F33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1A3E04F-272D-5E8B-660F-5F101B555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657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2898057-350C-B145-5775-7B3BB60F8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6A8C996-1399-30A9-9B9D-BC99E9864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8F569C2-01A2-04FA-8CAE-971DB6BCCA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A245FD-80C1-9F40-887F-3FE7F21C771E}" type="datetimeFigureOut">
              <a:rPr lang="da-DK" smtClean="0"/>
              <a:t>09.01.2026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76B79E-E9CF-5A3D-5DC2-A6CE0D3C65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E5DDE26-B215-6F0E-4D72-F2B39051D2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92C318-9BB5-294C-8F7F-2DF2850FC4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41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8D2A5D-4CA3-C555-D326-69B900F89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15816"/>
            <a:ext cx="10134600" cy="1496574"/>
          </a:xfrm>
        </p:spPr>
        <p:txBody>
          <a:bodyPr>
            <a:normAutofit/>
          </a:bodyPr>
          <a:lstStyle/>
          <a:p>
            <a:r>
              <a:rPr lang="da-DK" sz="2800" dirty="0"/>
              <a:t>Et epos-genretræk</a:t>
            </a:r>
            <a:br>
              <a:rPr lang="da-DK" dirty="0"/>
            </a:br>
            <a:r>
              <a:rPr lang="da-DK" sz="3600" dirty="0"/>
              <a:t>Homerisk lignelse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0E43D1-2F15-8098-BB8B-C9C135ED0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161903"/>
            <a:ext cx="3355731" cy="4086497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En homerisk lignelse er en længere sammenligning mellem noget, der foregår i historien (</a:t>
            </a:r>
            <a:r>
              <a:rPr lang="da-DK" i="1" dirty="0"/>
              <a:t>real-planet</a:t>
            </a:r>
            <a:r>
              <a:rPr lang="da-DK" dirty="0"/>
              <a:t>) og noget andet </a:t>
            </a:r>
            <a:r>
              <a:rPr lang="da-DK" i="1" dirty="0"/>
              <a:t>(</a:t>
            </a:r>
            <a:r>
              <a:rPr lang="da-DK" i="1" dirty="0" err="1"/>
              <a:t>billed</a:t>
            </a:r>
            <a:r>
              <a:rPr lang="da-DK" i="1" dirty="0"/>
              <a:t>-planet</a:t>
            </a:r>
            <a:r>
              <a:rPr lang="da-DK" dirty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Sammenligningen følger som regel strukturen </a:t>
            </a:r>
            <a:r>
              <a:rPr lang="da-DK" i="1" dirty="0"/>
              <a:t>realplan – billedplan – realplan.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Lignelserne optræder som regel, når handlingen spidser til.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4AC6EE7-4035-68CA-183B-74B03FE6E3BD}"/>
              </a:ext>
            </a:extLst>
          </p:cNvPr>
          <p:cNvSpPr txBox="1"/>
          <p:nvPr/>
        </p:nvSpPr>
        <p:spPr>
          <a:xfrm>
            <a:off x="5284543" y="1057138"/>
            <a:ext cx="6145457" cy="4154984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600" dirty="0">
                <a:effectLst/>
                <a:latin typeface="Georgia" panose="02040502050405020303" pitchFamily="18" charset="0"/>
              </a:rPr>
              <a:t>Et eksempel på en homerisk lignelse:</a:t>
            </a:r>
          </a:p>
          <a:p>
            <a:endParaRPr lang="da-DK" sz="1600" dirty="0">
              <a:effectLst/>
              <a:latin typeface="Georgia" panose="02040502050405020303" pitchFamily="18" charset="0"/>
            </a:endParaRPr>
          </a:p>
          <a:p>
            <a:r>
              <a:rPr lang="da-DK" sz="1600" b="1" dirty="0">
                <a:latin typeface="Georgia" panose="02040502050405020303" pitchFamily="18" charset="0"/>
              </a:rPr>
              <a:t>6.506-514</a:t>
            </a:r>
          </a:p>
          <a:p>
            <a:r>
              <a:rPr lang="da-DK" dirty="0"/>
              <a:t>Ej heller Paris trak tiden ud i sit højenloftskammer.</a:t>
            </a:r>
          </a:p>
          <a:p>
            <a:r>
              <a:rPr lang="da-DK" dirty="0"/>
              <a:t>Aldrig så snart var han klædt i sit bronzeblinkende harnisk,</a:t>
            </a:r>
          </a:p>
          <a:p>
            <a:r>
              <a:rPr lang="da-DK" dirty="0"/>
              <a:t>før han i lid til sit springende fjed fór ud gennem byen.</a:t>
            </a:r>
          </a:p>
          <a:p>
            <a:r>
              <a:rPr lang="da-DK" dirty="0"/>
              <a:t>Som når en hingst der har ædt af sin havre ved krybben i stalden,</a:t>
            </a:r>
          </a:p>
          <a:p>
            <a:r>
              <a:rPr lang="da-DK" dirty="0"/>
              <a:t>river sig løs af sin grime og stormer udover sletten</a:t>
            </a:r>
          </a:p>
          <a:p>
            <a:r>
              <a:rPr lang="da-DK" dirty="0"/>
              <a:t>ned for at få sig et bad i flodens dejlige strømme,</a:t>
            </a:r>
          </a:p>
          <a:p>
            <a:r>
              <a:rPr lang="da-DK" dirty="0"/>
              <a:t>vælig og kry, med hovedet højt og vajende manke</a:t>
            </a:r>
          </a:p>
          <a:p>
            <a:r>
              <a:rPr lang="da-DK" dirty="0"/>
              <a:t>over sin skulder og ryg, og stolt i sin pragt galoperer</a:t>
            </a:r>
          </a:p>
          <a:p>
            <a:r>
              <a:rPr lang="da-DK" dirty="0"/>
              <a:t>hurtig og spændstig afsted til engen hvor hopperne græsser –</a:t>
            </a:r>
          </a:p>
          <a:p>
            <a:r>
              <a:rPr lang="da-DK" dirty="0"/>
              <a:t>sådan løb </a:t>
            </a:r>
            <a:r>
              <a:rPr lang="da-DK" dirty="0" err="1"/>
              <a:t>Priamos</a:t>
            </a:r>
            <a:r>
              <a:rPr lang="da-DK" dirty="0"/>
              <a:t>’  søn ned gennem det knejsende Troja,</a:t>
            </a:r>
          </a:p>
          <a:p>
            <a:r>
              <a:rPr lang="da-DK" dirty="0"/>
              <a:t>klædt i sit prægtige værn der </a:t>
            </a:r>
            <a:r>
              <a:rPr lang="da-DK" dirty="0" err="1"/>
              <a:t>glimted</a:t>
            </a:r>
            <a:r>
              <a:rPr lang="da-DK" dirty="0"/>
              <a:t> som var det af hvidguld,</a:t>
            </a:r>
          </a:p>
          <a:p>
            <a:r>
              <a:rPr lang="da-DK" dirty="0"/>
              <a:t>jublende højt, på flyvende fod.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CD517091-FB9E-523E-18FC-A3013E527E3B}"/>
              </a:ext>
            </a:extLst>
          </p:cNvPr>
          <p:cNvSpPr txBox="1"/>
          <p:nvPr/>
        </p:nvSpPr>
        <p:spPr>
          <a:xfrm>
            <a:off x="5284542" y="5385363"/>
            <a:ext cx="6145457" cy="83099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600" b="1" dirty="0">
                <a:effectLst/>
                <a:latin typeface="Georgia" panose="02040502050405020303" pitchFamily="18" charset="0"/>
              </a:rPr>
              <a:t>PAR-OPGAVE (5 min.):</a:t>
            </a:r>
          </a:p>
          <a:p>
            <a:r>
              <a:rPr lang="da-DK" sz="1600" dirty="0">
                <a:latin typeface="Georgia" panose="02040502050405020303" pitchFamily="18" charset="0"/>
              </a:rPr>
              <a:t>Overvej, hvorfor Homer bruger så lange lignelser; hvad gør de ved jeres oplevelse af teksten?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9902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4" grpId="1" animBg="1"/>
      <p:bldP spid="5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Macintosh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Georgia</vt:lpstr>
      <vt:lpstr>Office-tema</vt:lpstr>
      <vt:lpstr>Et epos-genretræk Homerisk lignelse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Esben Harboe Odgaard</dc:creator>
  <cp:lastModifiedBy>Esben Harboe Odgaard</cp:lastModifiedBy>
  <cp:revision>1</cp:revision>
  <dcterms:created xsi:type="dcterms:W3CDTF">2026-01-09T10:32:27Z</dcterms:created>
  <dcterms:modified xsi:type="dcterms:W3CDTF">2026-01-09T10:32:57Z</dcterms:modified>
</cp:coreProperties>
</file>