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1" r:id="rId5"/>
    <p:sldId id="265" r:id="rId6"/>
    <p:sldId id="259" r:id="rId7"/>
    <p:sldId id="266" r:id="rId8"/>
    <p:sldId id="267" r:id="rId9"/>
    <p:sldId id="269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88027"/>
  </p:normalViewPr>
  <p:slideViewPr>
    <p:cSldViewPr snapToGrid="0">
      <p:cViewPr varScale="1">
        <p:scale>
          <a:sx n="112" d="100"/>
          <a:sy n="112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6B7D2-DED5-A049-B946-658F55B90776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F965F-F126-9046-9183-A9E2C7159D9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504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Selvom Hellas først bliver en romersk provins i 27 </a:t>
            </a:r>
            <a:r>
              <a:rPr lang="da-DK" dirty="0" err="1"/>
              <a:t>f.v.t</a:t>
            </a:r>
            <a:r>
              <a:rPr lang="da-DK" dirty="0"/>
              <a:t>., har de været under indflydelse i lange perioder, og den </a:t>
            </a:r>
            <a:r>
              <a:rPr lang="da-DK" i="1" dirty="0"/>
              <a:t>første makedonske krig</a:t>
            </a:r>
            <a:r>
              <a:rPr lang="da-DK" i="0" dirty="0"/>
              <a:t> mellem Rom og Hellas/Makedonien finder sted allerede i 215 </a:t>
            </a:r>
            <a:r>
              <a:rPr lang="da-DK" i="0" dirty="0" err="1"/>
              <a:t>f.v.t</a:t>
            </a:r>
            <a:r>
              <a:rPr lang="da-DK" i="0" dirty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965F-F126-9046-9183-A9E2C7159D9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946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Svært at give en datering på 753 </a:t>
            </a:r>
            <a:r>
              <a:rPr lang="da-DK" dirty="0" err="1"/>
              <a:t>f.kr</a:t>
            </a:r>
            <a:r>
              <a:rPr lang="da-DK" dirty="0"/>
              <a:t> – 476 </a:t>
            </a:r>
            <a:r>
              <a:rPr lang="da-DK" dirty="0" err="1"/>
              <a:t>e.kr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5A8DE-F891-8644-BDBE-A47CB290C3DB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377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Svært at give en datering på 753 </a:t>
            </a:r>
            <a:r>
              <a:rPr lang="da-DK" dirty="0" err="1"/>
              <a:t>f.v.t</a:t>
            </a:r>
            <a:r>
              <a:rPr lang="da-DK" dirty="0"/>
              <a:t>. – 476 </a:t>
            </a:r>
            <a:r>
              <a:rPr lang="da-DK" dirty="0" err="1"/>
              <a:t>f.v.t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5A8DE-F891-8644-BDBE-A47CB290C3DB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8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Buste af romersk patricier (adelsmand) fra den romerske republik, ca. 100 f.Kr. Udstillet på De </a:t>
            </a:r>
            <a:r>
              <a:rPr lang="da-DK" dirty="0" err="1"/>
              <a:t>Kapitolinske</a:t>
            </a:r>
            <a:r>
              <a:rPr lang="da-DK"/>
              <a:t> Museer i Rom.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965F-F126-9046-9183-A9E2C7159D9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75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Kejser Augustus, 27 f.Kr. – 14 e.Kr. Skulpturen kaldes ”Augustus fra Prima </a:t>
            </a:r>
            <a:r>
              <a:rPr lang="da-DK" dirty="0" err="1"/>
              <a:t>Porta</a:t>
            </a:r>
            <a:r>
              <a:rPr lang="da-DK" dirty="0"/>
              <a:t>” efter fundstedet, byen Prima </a:t>
            </a:r>
            <a:r>
              <a:rPr lang="da-DK" dirty="0" err="1"/>
              <a:t>Porta</a:t>
            </a:r>
            <a:r>
              <a:rPr lang="da-DK" dirty="0"/>
              <a:t> lidt nord for Rom. Den blev fundet i en villa, der sandsynligvis har tilhørt Augustus’ kone Livia.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965F-F126-9046-9183-A9E2C7159D9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761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Hadrian: 76-138 </a:t>
            </a:r>
            <a:r>
              <a:rPr lang="da-DK" dirty="0" err="1"/>
              <a:t>e.v.t</a:t>
            </a:r>
            <a:r>
              <a:rPr lang="da-DK" dirty="0"/>
              <a:t>., kejser 117-138 </a:t>
            </a:r>
            <a:r>
              <a:rPr lang="da-DK" dirty="0" err="1"/>
              <a:t>e.v.t</a:t>
            </a:r>
            <a:r>
              <a:rPr lang="da-DK" dirty="0"/>
              <a:t>.</a:t>
            </a:r>
          </a:p>
          <a:p>
            <a:r>
              <a:rPr lang="da-DK" dirty="0"/>
              <a:t>Vespasian: 9-79 evt., kejser 69-79 </a:t>
            </a:r>
            <a:r>
              <a:rPr lang="da-DK" dirty="0" err="1"/>
              <a:t>e.v.t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965F-F126-9046-9183-A9E2C7159D9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118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6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4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0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2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72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20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94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25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82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7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08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93FF-9CC1-AD4A-80AF-318B1632E2BF}" type="datetimeFigureOut">
              <a:rPr lang="da-DK" smtClean="0"/>
              <a:t>12.01.2026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354C0B8-9416-BC47-A8E6-B6A0E534F10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1A07C-3F5B-763B-1153-74DE9E9814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Romersk tid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776BCA-7DFF-8DF9-40C9-9ACE7A48E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753 f.Kr..-476 e.Kr.</a:t>
            </a:r>
          </a:p>
        </p:txBody>
      </p:sp>
    </p:spTree>
    <p:extLst>
      <p:ext uri="{BB962C8B-B14F-4D97-AF65-F5344CB8AC3E}">
        <p14:creationId xmlns:p14="http://schemas.microsoft.com/office/powerpoint/2010/main" val="59093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oman Emperor Hadrian | World Book">
            <a:extLst>
              <a:ext uri="{FF2B5EF4-FFF2-40B4-BE49-F238E27FC236}">
                <a16:creationId xmlns:a16="http://schemas.microsoft.com/office/drawing/2014/main" id="{485FEE7B-6141-6480-3DF2-37A36605F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187"/>
          <a:stretch/>
        </p:blipFill>
        <p:spPr bwMode="auto">
          <a:xfrm>
            <a:off x="20" y="10"/>
            <a:ext cx="6095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spasian « IMPERIUM ROMANUM">
            <a:extLst>
              <a:ext uri="{FF2B5EF4-FFF2-40B4-BE49-F238E27FC236}">
                <a16:creationId xmlns:a16="http://schemas.microsoft.com/office/drawing/2014/main" id="{5DEE2E12-131A-3679-0383-1255CE26A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3556"/>
          <a:stretch/>
        </p:blipFill>
        <p:spPr bwMode="auto">
          <a:xfrm>
            <a:off x="6096001" y="10"/>
            <a:ext cx="6095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9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694BB-2347-26B4-4BCB-DFECD181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Inddeling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5042F7-014A-E75A-3283-4080E05F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 err="1"/>
              <a:t>kongetiden</a:t>
            </a:r>
            <a:r>
              <a:rPr lang="da-DK" dirty="0"/>
              <a:t>    753-509 f.Kr.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republikken    509-31 f.Kr.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kejsertiden     31 f.Kr.-476 e.Kr.</a:t>
            </a:r>
          </a:p>
        </p:txBody>
      </p:sp>
    </p:spTree>
    <p:extLst>
      <p:ext uri="{BB962C8B-B14F-4D97-AF65-F5344CB8AC3E}">
        <p14:creationId xmlns:p14="http://schemas.microsoft.com/office/powerpoint/2010/main" val="190117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95E20-38E1-31F1-2A88-B8CBF1B81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Inspiration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628A9D-3CF8-8D3A-D957-164BDACCE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Den romerske kunst er i høj grad er påvirket af græsk kunst.</a:t>
            </a:r>
          </a:p>
          <a:p>
            <a:r>
              <a:rPr lang="da-DK" dirty="0"/>
              <a:t>Romerne erobrede Grækenland (endeligt i 27 </a:t>
            </a:r>
            <a:r>
              <a:rPr lang="da-DK" dirty="0" err="1"/>
              <a:t>f.v.t</a:t>
            </a:r>
            <a:r>
              <a:rPr lang="da-DK" dirty="0"/>
              <a:t>.) og blev voldsomt influeret af græsk kunst, litteratur, filosofi og retorik.</a:t>
            </a:r>
          </a:p>
        </p:txBody>
      </p:sp>
    </p:spTree>
    <p:extLst>
      <p:ext uri="{BB962C8B-B14F-4D97-AF65-F5344CB8AC3E}">
        <p14:creationId xmlns:p14="http://schemas.microsoft.com/office/powerpoint/2010/main" val="168580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Romersk klassicisme </a:t>
            </a:r>
          </a:p>
        </p:txBody>
      </p:sp>
      <p:pic>
        <p:nvPicPr>
          <p:cNvPr id="4098" name="Picture 2" descr="http://tidslinje20.gyldendal.dk/~/media/Images/Gymnasium/Oldtidskundskab/VII_Romersk/Idealportraet_af_Marcia_Furnilla.ash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89" y="0"/>
            <a:ext cx="4134678" cy="68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5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Romersk klassicisme </a:t>
            </a:r>
          </a:p>
        </p:txBody>
      </p:sp>
      <p:pic>
        <p:nvPicPr>
          <p:cNvPr id="4098" name="Picture 2" descr="http://tidslinje20.gyldendal.dk/~/media/Images/Gymnasium/Oldtidskundskab/VII_Romersk/Idealportraet_af_Marcia_Furnilla.ash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89" y="0"/>
            <a:ext cx="4134678" cy="68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67F9F92-CED6-FC47-A53B-8D2210D6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7383"/>
          <a:stretch/>
        </p:blipFill>
        <p:spPr bwMode="auto">
          <a:xfrm>
            <a:off x="1765334" y="455046"/>
            <a:ext cx="4065270" cy="5942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85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C63CD-2BB9-EC75-5261-DE2C21F1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Vores fokus: De romerske portrætter</a:t>
            </a:r>
          </a:p>
        </p:txBody>
      </p:sp>
      <p:pic>
        <p:nvPicPr>
          <p:cNvPr id="1026" name="Picture 2" descr="Head of a Roman Patrician (article) | Khan Academy">
            <a:extLst>
              <a:ext uri="{FF2B5EF4-FFF2-40B4-BE49-F238E27FC236}">
                <a16:creationId xmlns:a16="http://schemas.microsoft.com/office/drawing/2014/main" id="{A19C1E1C-197E-781A-06A3-04B2D5C672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85" y="2016125"/>
            <a:ext cx="6139355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3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BF249-BED2-ABE9-E5C7-F3FA31CC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Forskelle på portrættraditionen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54F2F33-5E5C-E23A-B1C5-719C815D8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Hellas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1191905-69E5-660D-1A62-631526D817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Næsten udelukkende berømtheder</a:t>
            </a:r>
          </a:p>
          <a:p>
            <a:pPr lvl="1"/>
            <a:r>
              <a:rPr lang="da-DK" dirty="0"/>
              <a:t>Sportsmænd</a:t>
            </a:r>
          </a:p>
          <a:p>
            <a:pPr lvl="1"/>
            <a:r>
              <a:rPr lang="da-DK" dirty="0"/>
              <a:t>Filosoffer</a:t>
            </a:r>
          </a:p>
          <a:p>
            <a:pPr lvl="1"/>
            <a:r>
              <a:rPr lang="da-DK" dirty="0"/>
              <a:t>Digtere</a:t>
            </a:r>
          </a:p>
          <a:p>
            <a:pPr lvl="1"/>
            <a:r>
              <a:rPr lang="da-DK" dirty="0"/>
              <a:t>Regenter</a:t>
            </a:r>
          </a:p>
          <a:p>
            <a:pPr lvl="1"/>
            <a:r>
              <a:rPr lang="da-DK" dirty="0"/>
              <a:t>Talere</a:t>
            </a:r>
          </a:p>
          <a:p>
            <a:r>
              <a:rPr lang="da-DK" dirty="0"/>
              <a:t>Typeportrætter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675FA4C-612A-4968-D50A-F63009CCD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Rom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5F0B4DA-C06A-6109-55A8-45E0488243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Alle der har råd til at få lavet et portræt</a:t>
            </a:r>
          </a:p>
          <a:p>
            <a:r>
              <a:rPr lang="da-DK" dirty="0"/>
              <a:t>Romernes idé om et portræt: Et nøjagtigt billede af den portrætterede </a:t>
            </a:r>
          </a:p>
          <a:p>
            <a:pPr lvl="1"/>
            <a:r>
              <a:rPr lang="da-DK" dirty="0"/>
              <a:t>Altså meget individuelle udtryk</a:t>
            </a:r>
          </a:p>
        </p:txBody>
      </p:sp>
    </p:spTree>
    <p:extLst>
      <p:ext uri="{BB962C8B-B14F-4D97-AF65-F5344CB8AC3E}">
        <p14:creationId xmlns:p14="http://schemas.microsoft.com/office/powerpoint/2010/main" val="4038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d of a Roman Patrician from Otricoli, c. 75–50 BCE, marble (Palazzo Torlonia, Rome, photo: Steven Zucker, CC BY-NC-SA 2.0)">
            <a:extLst>
              <a:ext uri="{FF2B5EF4-FFF2-40B4-BE49-F238E27FC236}">
                <a16:creationId xmlns:a16="http://schemas.microsoft.com/office/drawing/2014/main" id="{30C7337A-8B1E-A08C-866E-0C0EE750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78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ugustus of Prima Porta - Wikipedia">
            <a:extLst>
              <a:ext uri="{FF2B5EF4-FFF2-40B4-BE49-F238E27FC236}">
                <a16:creationId xmlns:a16="http://schemas.microsoft.com/office/drawing/2014/main" id="{F38BD3C6-0E40-55A1-61B7-E837EF85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0"/>
            <a:ext cx="428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1050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">
  <a:themeElements>
    <a:clrScheme name="Gal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{93755E45-38C8-564F-A312-D15236CFD84B}tf10001119</Template>
  <TotalTime>423</TotalTime>
  <Words>321</Words>
  <Application>Microsoft Macintosh PowerPoint</Application>
  <PresentationFormat>Widescreen</PresentationFormat>
  <Paragraphs>38</Paragraphs>
  <Slides>10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Galleri</vt:lpstr>
      <vt:lpstr>Romersk tid </vt:lpstr>
      <vt:lpstr>Inddeling</vt:lpstr>
      <vt:lpstr>Inspiration</vt:lpstr>
      <vt:lpstr>Romersk klassicisme </vt:lpstr>
      <vt:lpstr>Romersk klassicisme </vt:lpstr>
      <vt:lpstr>Vores fokus: De romerske portrætter</vt:lpstr>
      <vt:lpstr>Forskelle på portrættraditionen 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Romersk tid </dc:title>
  <dc:creator>Maren Rohde Philkjær</dc:creator>
  <cp:lastModifiedBy>Esben Harboe Odgaard</cp:lastModifiedBy>
  <cp:revision>7</cp:revision>
  <dcterms:created xsi:type="dcterms:W3CDTF">2023-01-19T09:06:09Z</dcterms:created>
  <dcterms:modified xsi:type="dcterms:W3CDTF">2026-01-12T10:30:44Z</dcterms:modified>
</cp:coreProperties>
</file>