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58" r:id="rId5"/>
    <p:sldId id="267" r:id="rId6"/>
    <p:sldId id="259" r:id="rId7"/>
    <p:sldId id="260" r:id="rId8"/>
    <p:sldId id="269" r:id="rId9"/>
    <p:sldId id="261" r:id="rId10"/>
    <p:sldId id="27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6"/>
    <p:restoredTop sz="94752"/>
  </p:normalViewPr>
  <p:slideViewPr>
    <p:cSldViewPr snapToGrid="0" snapToObjects="1" showGuides="1">
      <p:cViewPr varScale="1">
        <p:scale>
          <a:sx n="109" d="100"/>
          <a:sy n="109" d="100"/>
        </p:scale>
        <p:origin x="20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C7E71-88DC-494B-9442-90A7288CCE6E}" type="datetimeFigureOut">
              <a:rPr lang="da-DK" smtClean="0"/>
              <a:t>29.01.2025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5A8DE-F891-8644-BDBE-A47CB290C3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342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Svært at give en datering på 753 </a:t>
            </a:r>
            <a:r>
              <a:rPr lang="da-DK" dirty="0" err="1"/>
              <a:t>f.v.t</a:t>
            </a:r>
            <a:r>
              <a:rPr lang="da-DK" dirty="0"/>
              <a:t>. – 476 </a:t>
            </a:r>
            <a:r>
              <a:rPr lang="da-DK" dirty="0" err="1"/>
              <a:t>f.v.t</a:t>
            </a:r>
            <a:r>
              <a:rPr lang="da-DK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A8DE-F891-8644-BDBE-A47CB290C3D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8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Kunstnere udforskede den antikke kunst og genbrugte det klassiske formsprog, men nu i en kristen kontekst – i modsætning til antikkens græske og romerske mytologi.</a:t>
            </a:r>
          </a:p>
          <a:p>
            <a:r>
              <a:rPr lang="da-DK" dirty="0"/>
              <a:t>1501-1504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A8DE-F891-8644-BDBE-A47CB290C3D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742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Kunstnere udforskede den antikke kunst og genbrugte det klassiske formsprog, men nu i en kristen kontekst – i modsætning til antikkens græske og romerske mytologi.</a:t>
            </a:r>
          </a:p>
          <a:p>
            <a:r>
              <a:rPr lang="da-DK" dirty="0"/>
              <a:t>1501-1504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A8DE-F891-8644-BDBE-A47CB290C3D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529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1623-1624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A8DE-F891-8644-BDBE-A47CB290C3D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8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2009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A8DE-F891-8644-BDBE-A47CB290C3D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12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i="1" dirty="0"/>
              <a:t>Venus of the Rags</a:t>
            </a:r>
            <a:r>
              <a:rPr lang="da-DK" dirty="0"/>
              <a:t>, 1967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Michaelangelo</a:t>
            </a:r>
            <a:r>
              <a:rPr lang="da-DK" dirty="0"/>
              <a:t> </a:t>
            </a:r>
            <a:r>
              <a:rPr lang="da-DK" dirty="0" err="1"/>
              <a:t>Pistoletto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5A8DE-F891-8644-BDBE-A47CB290C3D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834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1998, </a:t>
            </a:r>
            <a:r>
              <a:rPr lang="da-DK" dirty="0" err="1"/>
              <a:t>appropriationskunst</a:t>
            </a:r>
            <a:r>
              <a:rPr lang="da-DK" baseline="0" dirty="0"/>
              <a:t>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5A8DE-F891-8644-BDBE-A47CB290C3D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1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Reception af græske skulpturer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387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35743-CD08-DA43-A59E-ABBA56E6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Samtidskunst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17CB3B-6B2C-9843-88E3-21AE37A10D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329136"/>
            <a:ext cx="9657974" cy="54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0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Samtidskunst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51579" y="2015732"/>
            <a:ext cx="4238021" cy="3450613"/>
          </a:xfrm>
        </p:spPr>
        <p:txBody>
          <a:bodyPr/>
          <a:lstStyle/>
          <a:p>
            <a:r>
              <a:rPr lang="da-DK"/>
              <a:t>Lemmerz</a:t>
            </a:r>
            <a:endParaRPr lang="da-DK" dirty="0"/>
          </a:p>
        </p:txBody>
      </p:sp>
      <p:pic>
        <p:nvPicPr>
          <p:cNvPr id="2050" name="Picture 2" descr="illedresultat for christian Lemmerz pusterv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88" y="336630"/>
            <a:ext cx="4961466" cy="66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3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DCA4EB1-72C0-CA45-B597-D4B70865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Muligheder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238D4C8-20E5-4D4D-86A2-15A341DCD1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Imitation </a:t>
            </a:r>
          </a:p>
          <a:p>
            <a:pPr lvl="1"/>
            <a:r>
              <a:rPr lang="da-DK" dirty="0"/>
              <a:t>Efterligninger af den græske kunst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E9ECA4-F88B-C046-9EF0-584E15F3E4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Modreaktion</a:t>
            </a:r>
          </a:p>
          <a:p>
            <a:pPr lvl="1"/>
            <a:r>
              <a:rPr lang="da-DK" dirty="0"/>
              <a:t>Bevidst afstandstagen til det originale græske værk</a:t>
            </a:r>
          </a:p>
        </p:txBody>
      </p:sp>
    </p:spTree>
    <p:extLst>
      <p:ext uri="{BB962C8B-B14F-4D97-AF65-F5344CB8AC3E}">
        <p14:creationId xmlns:p14="http://schemas.microsoft.com/office/powerpoint/2010/main" val="283291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Romersk klassicisme </a:t>
            </a:r>
          </a:p>
        </p:txBody>
      </p:sp>
      <p:pic>
        <p:nvPicPr>
          <p:cNvPr id="4098" name="Picture 2" descr="http://tidslinje20.gyldendal.dk/~/media/Images/Gymnasium/Oldtidskundskab/VII_Romersk/Idealportraet_af_Marcia_Furnilla.ash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89" y="0"/>
            <a:ext cx="4134678" cy="68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67F9F92-CED6-FC47-A53B-8D2210D609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7383"/>
          <a:stretch/>
        </p:blipFill>
        <p:spPr bwMode="auto">
          <a:xfrm>
            <a:off x="1765334" y="455046"/>
            <a:ext cx="4065270" cy="5942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185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Renæssancen (1300-1600)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34" y="-483853"/>
            <a:ext cx="4772024" cy="7158037"/>
          </a:xfrm>
        </p:spPr>
      </p:pic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1449217" y="2260231"/>
            <a:ext cx="4645152" cy="3441520"/>
          </a:xfrm>
        </p:spPr>
        <p:txBody>
          <a:bodyPr/>
          <a:lstStyle/>
          <a:p>
            <a:r>
              <a:rPr lang="da-DK" dirty="0"/>
              <a:t>Genfødsel</a:t>
            </a:r>
          </a:p>
          <a:p>
            <a:r>
              <a:rPr lang="da-DK" dirty="0"/>
              <a:t>Donatello &amp; Michelangelo </a:t>
            </a:r>
          </a:p>
        </p:txBody>
      </p:sp>
    </p:spTree>
    <p:extLst>
      <p:ext uri="{BB962C8B-B14F-4D97-AF65-F5344CB8AC3E}">
        <p14:creationId xmlns:p14="http://schemas.microsoft.com/office/powerpoint/2010/main" val="48116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Renæssancen (1300-1600)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34" y="-483853"/>
            <a:ext cx="4772024" cy="7158037"/>
          </a:xfrm>
        </p:spPr>
      </p:pic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1449217" y="2260231"/>
            <a:ext cx="4645152" cy="3441520"/>
          </a:xfrm>
        </p:spPr>
        <p:txBody>
          <a:bodyPr/>
          <a:lstStyle/>
          <a:p>
            <a:r>
              <a:rPr lang="da-DK" dirty="0"/>
              <a:t>Genfødsel</a:t>
            </a:r>
          </a:p>
          <a:p>
            <a:r>
              <a:rPr lang="da-DK" dirty="0"/>
              <a:t>Donatello &amp; Michelangelo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D51D2CE-0DF2-294E-B0AF-B45BB2DC20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5150"/>
          <a:stretch/>
        </p:blipFill>
        <p:spPr bwMode="auto">
          <a:xfrm>
            <a:off x="1449217" y="0"/>
            <a:ext cx="3934727" cy="6436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279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Barokken (1600 - </a:t>
            </a:r>
            <a:r>
              <a:rPr lang="da-DK" cap="none" dirty="0"/>
              <a:t>ca</a:t>
            </a:r>
            <a:r>
              <a:rPr lang="da-DK" dirty="0"/>
              <a:t>. 1750) 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34" y="1864194"/>
            <a:ext cx="4531666" cy="5519775"/>
          </a:xfrm>
        </p:spPr>
      </p:pic>
      <p:pic>
        <p:nvPicPr>
          <p:cNvPr id="9" name="Pladsholder til indhold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8" y="403226"/>
            <a:ext cx="3304823" cy="6331852"/>
          </a:xfrm>
        </p:spPr>
      </p:pic>
    </p:spTree>
    <p:extLst>
      <p:ext uri="{BB962C8B-B14F-4D97-AF65-F5344CB8AC3E}">
        <p14:creationId xmlns:p14="http://schemas.microsoft.com/office/powerpoint/2010/main" val="147716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Nyklassicisme </a:t>
            </a:r>
            <a:br>
              <a:rPr lang="da-DK" dirty="0"/>
            </a:br>
            <a:r>
              <a:rPr lang="da-DK" dirty="0"/>
              <a:t>(1750- </a:t>
            </a:r>
            <a:r>
              <a:rPr lang="da-DK" cap="none" dirty="0"/>
              <a:t>ca.</a:t>
            </a:r>
            <a:r>
              <a:rPr lang="da-DK" dirty="0"/>
              <a:t>1850) 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0"/>
            <a:ext cx="4919662" cy="7374226"/>
          </a:xfrm>
        </p:spPr>
      </p:pic>
      <p:sp>
        <p:nvSpPr>
          <p:cNvPr id="7" name="Pladsholder til indhold 6"/>
          <p:cNvSpPr txBox="1">
            <a:spLocks/>
          </p:cNvSpPr>
          <p:nvPr/>
        </p:nvSpPr>
        <p:spPr>
          <a:xfrm>
            <a:off x="1449217" y="2260231"/>
            <a:ext cx="4645152" cy="3441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da-DK" dirty="0"/>
              <a:t>Udgravningerne af </a:t>
            </a:r>
            <a:r>
              <a:rPr lang="da-DK" dirty="0" err="1"/>
              <a:t>Herkulanum</a:t>
            </a:r>
            <a:r>
              <a:rPr lang="da-DK" dirty="0"/>
              <a:t> og </a:t>
            </a:r>
            <a:r>
              <a:rPr lang="da-DK" dirty="0" err="1"/>
              <a:t>Pompeii</a:t>
            </a:r>
            <a:endParaRPr lang="da-DK" dirty="0"/>
          </a:p>
          <a:p>
            <a:pPr marL="285750" indent="-285750">
              <a:buFont typeface="Arial" charset="0"/>
              <a:buChar char="•"/>
            </a:pPr>
            <a:r>
              <a:rPr lang="da-DK" dirty="0"/>
              <a:t>Ny inspiration fra antikken</a:t>
            </a:r>
          </a:p>
          <a:p>
            <a:pPr marL="285750" indent="-285750">
              <a:buFont typeface="Arial" charset="0"/>
              <a:buChar char="•"/>
            </a:pPr>
            <a:r>
              <a:rPr lang="da-DK" dirty="0"/>
              <a:t>Berthel Thorvaldsen</a:t>
            </a:r>
          </a:p>
        </p:txBody>
      </p:sp>
    </p:spTree>
    <p:extLst>
      <p:ext uri="{BB962C8B-B14F-4D97-AF65-F5344CB8AC3E}">
        <p14:creationId xmlns:p14="http://schemas.microsoft.com/office/powerpoint/2010/main" val="14988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Nyklassicisme </a:t>
            </a:r>
            <a:br>
              <a:rPr lang="da-DK" dirty="0"/>
            </a:br>
            <a:r>
              <a:rPr lang="da-DK" dirty="0"/>
              <a:t>(1750- </a:t>
            </a:r>
            <a:r>
              <a:rPr lang="da-DK" cap="none" dirty="0"/>
              <a:t>ca.</a:t>
            </a:r>
            <a:r>
              <a:rPr lang="da-DK" dirty="0"/>
              <a:t>1850) 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0"/>
            <a:ext cx="4919662" cy="7374226"/>
          </a:xfrm>
        </p:spPr>
      </p:pic>
      <p:sp>
        <p:nvSpPr>
          <p:cNvPr id="7" name="Pladsholder til indhold 6"/>
          <p:cNvSpPr txBox="1">
            <a:spLocks/>
          </p:cNvSpPr>
          <p:nvPr/>
        </p:nvSpPr>
        <p:spPr>
          <a:xfrm>
            <a:off x="1449217" y="2260231"/>
            <a:ext cx="4645152" cy="3441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da-DK" dirty="0"/>
              <a:t>Udgravningerne af </a:t>
            </a:r>
            <a:r>
              <a:rPr lang="da-DK" dirty="0" err="1"/>
              <a:t>Herkulanum</a:t>
            </a:r>
            <a:r>
              <a:rPr lang="da-DK" dirty="0"/>
              <a:t> og </a:t>
            </a:r>
            <a:r>
              <a:rPr lang="da-DK" dirty="0" err="1"/>
              <a:t>Pompeii</a:t>
            </a:r>
            <a:endParaRPr lang="da-DK" dirty="0"/>
          </a:p>
          <a:p>
            <a:pPr marL="285750" indent="-285750">
              <a:buFont typeface="Arial" charset="0"/>
              <a:buChar char="•"/>
            </a:pPr>
            <a:r>
              <a:rPr lang="da-DK" dirty="0"/>
              <a:t>Ny inspiration fra antikken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B7AED94-2756-3A4B-BC04-DA0C740F1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41" y="0"/>
            <a:ext cx="3020923" cy="7539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Samtidskunst</a:t>
            </a:r>
          </a:p>
        </p:txBody>
      </p:sp>
      <p:pic>
        <p:nvPicPr>
          <p:cNvPr id="1026" name="Picture 2" descr="lmgreen &amp; Dragset: Jason (Briefs), 2009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0"/>
            <a:ext cx="5198533" cy="695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6"/>
          <p:cNvSpPr txBox="1">
            <a:spLocks/>
          </p:cNvSpPr>
          <p:nvPr/>
        </p:nvSpPr>
        <p:spPr>
          <a:xfrm>
            <a:off x="1449217" y="2260231"/>
            <a:ext cx="4645152" cy="3441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Elmgreen &amp; </a:t>
            </a:r>
            <a:r>
              <a:rPr lang="da-DK" dirty="0" err="1"/>
              <a:t>Dragset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29171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Galleri</Template>
  <TotalTime>4458</TotalTime>
  <Words>185</Words>
  <Application>Microsoft Macintosh PowerPoint</Application>
  <PresentationFormat>Widescreen</PresentationFormat>
  <Paragraphs>43</Paragraphs>
  <Slides>11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Galleri</vt:lpstr>
      <vt:lpstr>Reception af græske skulpturer</vt:lpstr>
      <vt:lpstr>Muligheder</vt:lpstr>
      <vt:lpstr>Romersk klassicisme </vt:lpstr>
      <vt:lpstr>Renæssancen (1300-1600)</vt:lpstr>
      <vt:lpstr>Renæssancen (1300-1600)</vt:lpstr>
      <vt:lpstr>Barokken (1600 - ca. 1750) </vt:lpstr>
      <vt:lpstr>Nyklassicisme  (1750- ca.1850) </vt:lpstr>
      <vt:lpstr>Nyklassicisme  (1750- ca.1850) </vt:lpstr>
      <vt:lpstr>Samtidskunst</vt:lpstr>
      <vt:lpstr>Samtidskunst </vt:lpstr>
      <vt:lpstr>Samtidskunst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 af græske skulpturer</dc:title>
  <dc:creator>Maren Rohde Pihlkjær</dc:creator>
  <cp:lastModifiedBy>Esben Harboe Odgaard EHO</cp:lastModifiedBy>
  <cp:revision>15</cp:revision>
  <dcterms:created xsi:type="dcterms:W3CDTF">2018-02-28T13:31:36Z</dcterms:created>
  <dcterms:modified xsi:type="dcterms:W3CDTF">2025-01-29T09:26:08Z</dcterms:modified>
</cp:coreProperties>
</file>