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63" r:id="rId3"/>
    <p:sldId id="264" r:id="rId4"/>
    <p:sldId id="268" r:id="rId5"/>
    <p:sldId id="262" r:id="rId6"/>
    <p:sldId id="265" r:id="rId7"/>
    <p:sldId id="266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8"/>
    <p:restoredTop sz="94694"/>
  </p:normalViewPr>
  <p:slideViewPr>
    <p:cSldViewPr snapToGrid="0">
      <p:cViewPr varScale="1">
        <p:scale>
          <a:sx n="115" d="100"/>
          <a:sy n="115" d="100"/>
        </p:scale>
        <p:origin x="20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D2262-D92D-5F4D-ACF0-4B374B1C95E1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3FC49-4F08-D94F-819F-0ECA516C53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85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FC49-4F08-D94F-819F-0ECA516C532F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36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A10A0-1939-5D13-EC2E-3FE856540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93330D4-5E17-5CFB-2CBB-210985DE0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F14A381-87ED-2811-C0A7-681893F30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5BAF685-A0A0-6229-F5F5-A63B00A4B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FC49-4F08-D94F-819F-0ECA516C532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753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62310-E1AF-009F-AFCB-8564812F7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2A93588-455E-E3EE-B6AC-DB5B9BA15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B8D0B71-3299-2D93-EFBE-6A0F0904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1DC7-3129-E541-BCCD-E9FB69768D61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8AD70F-756E-BF69-6ED5-135B7B33E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56D38A-2A21-A162-DFE5-6812C164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69BD-C67B-124B-B987-29AF01BCC3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691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DC2CB-8C88-18ED-8285-44415E23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5483E18-CBF5-C354-C59D-193AD7071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CA891E-2CAE-263B-BF0C-C50A80D2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1DC7-3129-E541-BCCD-E9FB69768D61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BF3C12-1C90-5277-5214-27D98517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676BEC-23E0-BC74-D90A-4F7532DF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69BD-C67B-124B-B987-29AF01BCC3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668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D4580F5-50CE-7D37-0DCD-FB67B7482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53D01B8-907E-33A5-7881-8106E78EE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1BCBCC-78E6-D846-5C71-03461150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1DC7-3129-E541-BCCD-E9FB69768D61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FE0441-3A60-FE7F-D086-98FBC153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E13A05-1452-C7F6-02FB-05A36F52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69BD-C67B-124B-B987-29AF01BCC3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639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6C95AB-BE76-860C-1113-D7CF8F89F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8554898-E1F6-E2D2-C408-F76F077FF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07E1A8-FDBB-9432-6270-BC0F451B4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1DC7-3129-E541-BCCD-E9FB69768D61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1B6D68B-C16E-E5E9-7C44-1914FE62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B73ADC-AB0D-9BD6-D331-D9B30C25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69BD-C67B-124B-B987-29AF01BCC3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667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27B84-8EA4-6A77-8985-6AC8ED0E2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294BFB-DB92-E770-5F11-AFDE68CF8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E677EE-26E1-C5F1-72F2-6A16ED68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1DC7-3129-E541-BCCD-E9FB69768D61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47DB58-B7E6-32B0-9E32-00212638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49BF0E7-7154-2821-8091-3582DF71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69BD-C67B-124B-B987-29AF01BCC3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995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653E6-3280-87CE-1F9A-1A64E4FB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522D8E-16F6-A413-B5CE-62D493264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02AB3F2-40B1-738F-20D4-6E9865A80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0A6DC6C-F1D4-715A-ABDD-BA7A393B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1DC7-3129-E541-BCCD-E9FB69768D61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ED778BA-BBEB-E59C-0E8A-E34E89CD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C5C8074-2C62-D4C3-022F-362B36CAA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69BD-C67B-124B-B987-29AF01BCC3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596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67875-7DF1-3E94-8D93-C8400ED8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FDCCCC-318F-1917-7458-AC5CE4F90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CCC4FEB-700D-8B69-9BD4-477FC3DB0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D215EDB-7ED0-5CB9-43C4-FD50ABA6B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DC2A423-9D02-098C-FD9B-52CFE6656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481091E-5179-662E-6D7D-F43C4FD4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1DC7-3129-E541-BCCD-E9FB69768D61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5C867AB-FFFB-0EEA-32A6-4D4706A2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784B0CD-0FB4-EB14-CE11-C7477F9A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69BD-C67B-124B-B987-29AF01BCC3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093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615DF-CC6B-D57D-F8A2-47DB005A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BEA2265-8493-067D-8AAC-D262A46B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1DC7-3129-E541-BCCD-E9FB69768D61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2BE5531-9B3B-DD44-117F-9E10CE505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6AA39AE-C65A-18C3-7675-76C1C693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69BD-C67B-124B-B987-29AF01BCC3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527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D8E83C6-749A-CFEC-B04A-23142838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1DC7-3129-E541-BCCD-E9FB69768D61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52E18E6-ED0E-ED80-CAD6-F6EB5927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CF7458-CC06-3D4A-A7B1-DE60AAAE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69BD-C67B-124B-B987-29AF01BCC3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481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6371F-5DA5-AFDC-E1DB-4E9C44EF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E1E558-5999-E842-2109-C8721CA2D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607B206-B9F4-9766-D27D-CDF4FBCA5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CC5DBC-1185-732D-0ADE-E10FF667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1DC7-3129-E541-BCCD-E9FB69768D61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90F2176-D8B4-9F67-B9B8-3ED9D0D3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E080625-8734-7241-60F6-52D97169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69BD-C67B-124B-B987-29AF01BCC3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686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09A5E-1C7F-4C58-73C3-DADBCA4A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44C7BB7-1CC5-F14E-5ACA-A8EA52FC9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7CF02A-274D-5624-188C-59F3D2556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418C8F8-37D8-77B5-64AB-9AF7B6C7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1DC7-3129-E541-BCCD-E9FB69768D61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0D212D1-D2FB-B2D4-D56F-087B8B8A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7EB608E-D484-333D-410C-AA6A9F51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69BD-C67B-124B-B987-29AF01BCC3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2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E86CD8E-C085-546F-8CF4-CACEA88A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396AE16-346B-3DB6-1AC5-76556ECB3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E52EE7-287C-B8AD-9079-CB0E2896E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5D1DC7-3129-E541-BCCD-E9FB69768D61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D4693FF-29F4-6BFF-0ADE-148DE4B61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564E561-AF6D-E5D9-4302-7B3B3C8D8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A369BD-C67B-124B-B987-29AF01BCC3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47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B697C9C1-4ADE-B0FC-A418-9CF5C407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0" b="3158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7E5BCA-1F4E-C2C6-A41B-BAB9D7554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 sz="5200">
                <a:solidFill>
                  <a:srgbClr val="FFFFFF"/>
                </a:solidFill>
              </a:rPr>
              <a:t>Arachne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F5C028E-3B71-E164-592E-11395050D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Ov.Met.6.1-145</a:t>
            </a:r>
          </a:p>
        </p:txBody>
      </p:sp>
    </p:spTree>
    <p:extLst>
      <p:ext uri="{BB962C8B-B14F-4D97-AF65-F5344CB8AC3E}">
        <p14:creationId xmlns:p14="http://schemas.microsoft.com/office/powerpoint/2010/main" val="346294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B7C7D235-A208-E9C8-6CF1-12F4DAE69D6A}"/>
              </a:ext>
            </a:extLst>
          </p:cNvPr>
          <p:cNvGrpSpPr/>
          <p:nvPr/>
        </p:nvGrpSpPr>
        <p:grpSpPr>
          <a:xfrm>
            <a:off x="1527672" y="3092982"/>
            <a:ext cx="4428780" cy="2644051"/>
            <a:chOff x="3029638" y="2032612"/>
            <a:chExt cx="4428780" cy="2644051"/>
          </a:xfrm>
        </p:grpSpPr>
        <p:sp>
          <p:nvSpPr>
            <p:cNvPr id="5" name="Data 4">
              <a:extLst>
                <a:ext uri="{FF2B5EF4-FFF2-40B4-BE49-F238E27FC236}">
                  <a16:creationId xmlns:a16="http://schemas.microsoft.com/office/drawing/2014/main" id="{26250F6A-0707-7F17-F2FB-53E95D11548E}"/>
                </a:ext>
              </a:extLst>
            </p:cNvPr>
            <p:cNvSpPr/>
            <p:nvPr/>
          </p:nvSpPr>
          <p:spPr>
            <a:xfrm>
              <a:off x="3029638" y="3519892"/>
              <a:ext cx="4428780" cy="1156771"/>
            </a:xfrm>
            <a:prstGeom prst="flowChartInputOutpu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Data 3">
              <a:extLst>
                <a:ext uri="{FF2B5EF4-FFF2-40B4-BE49-F238E27FC236}">
                  <a16:creationId xmlns:a16="http://schemas.microsoft.com/office/drawing/2014/main" id="{43654263-4843-EAFE-F5E8-4C3F5BFFC299}"/>
                </a:ext>
              </a:extLst>
            </p:cNvPr>
            <p:cNvSpPr/>
            <p:nvPr/>
          </p:nvSpPr>
          <p:spPr>
            <a:xfrm>
              <a:off x="3029638" y="3046166"/>
              <a:ext cx="4428780" cy="1156771"/>
            </a:xfrm>
            <a:prstGeom prst="flowChartInputOutpu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" name="Data 2">
              <a:extLst>
                <a:ext uri="{FF2B5EF4-FFF2-40B4-BE49-F238E27FC236}">
                  <a16:creationId xmlns:a16="http://schemas.microsoft.com/office/drawing/2014/main" id="{CDAAAF05-49D6-74B1-71F3-C92AC3D9C452}"/>
                </a:ext>
              </a:extLst>
            </p:cNvPr>
            <p:cNvSpPr/>
            <p:nvPr/>
          </p:nvSpPr>
          <p:spPr>
            <a:xfrm>
              <a:off x="3029638" y="2539389"/>
              <a:ext cx="4428780" cy="1156771"/>
            </a:xfrm>
            <a:prstGeom prst="flowChartInputOutpu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" name="Data 1">
              <a:extLst>
                <a:ext uri="{FF2B5EF4-FFF2-40B4-BE49-F238E27FC236}">
                  <a16:creationId xmlns:a16="http://schemas.microsoft.com/office/drawing/2014/main" id="{D772159B-2D52-EFC0-8007-724E2972C66A}"/>
                </a:ext>
              </a:extLst>
            </p:cNvPr>
            <p:cNvSpPr/>
            <p:nvPr/>
          </p:nvSpPr>
          <p:spPr>
            <a:xfrm>
              <a:off x="3029638" y="2032612"/>
              <a:ext cx="4428780" cy="1156771"/>
            </a:xfrm>
            <a:prstGeom prst="flowChartInputOutp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7FBC04FD-DC93-F1AF-B859-D80B8C2461E9}"/>
              </a:ext>
            </a:extLst>
          </p:cNvPr>
          <p:cNvSpPr/>
          <p:nvPr/>
        </p:nvSpPr>
        <p:spPr>
          <a:xfrm>
            <a:off x="7744858" y="2192356"/>
            <a:ext cx="2919470" cy="9006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1. – Det fortællende lag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B00ACF5-29E1-3BA4-1DA1-C7F11E78391A}"/>
              </a:ext>
            </a:extLst>
          </p:cNvPr>
          <p:cNvSpPr/>
          <p:nvPr/>
        </p:nvSpPr>
        <p:spPr>
          <a:xfrm>
            <a:off x="7744858" y="4443929"/>
            <a:ext cx="2919470" cy="90062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3. – Det psykologiske lag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B188E38-1112-46E5-C789-EDFBDE11BD24}"/>
              </a:ext>
            </a:extLst>
          </p:cNvPr>
          <p:cNvSpPr/>
          <p:nvPr/>
        </p:nvSpPr>
        <p:spPr>
          <a:xfrm>
            <a:off x="7744858" y="3296797"/>
            <a:ext cx="2919470" cy="90062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2. – Det mytiske lag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FF724B4-B3DF-5816-7D94-80425EC92FFF}"/>
              </a:ext>
            </a:extLst>
          </p:cNvPr>
          <p:cNvSpPr/>
          <p:nvPr/>
        </p:nvSpPr>
        <p:spPr>
          <a:xfrm>
            <a:off x="7744858" y="5591061"/>
            <a:ext cx="2919470" cy="90062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4. – Det episke lag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2EC49EA-4EBD-C701-841B-451C50E4BDD3}"/>
              </a:ext>
            </a:extLst>
          </p:cNvPr>
          <p:cNvSpPr/>
          <p:nvPr/>
        </p:nvSpPr>
        <p:spPr>
          <a:xfrm>
            <a:off x="3038819" y="543955"/>
            <a:ext cx="6114362" cy="12325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5400" dirty="0"/>
              <a:t>Fortællingens lag</a:t>
            </a:r>
          </a:p>
        </p:txBody>
      </p:sp>
    </p:spTree>
    <p:extLst>
      <p:ext uri="{BB962C8B-B14F-4D97-AF65-F5344CB8AC3E}">
        <p14:creationId xmlns:p14="http://schemas.microsoft.com/office/powerpoint/2010/main" val="331100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BD184-A21C-2783-978C-71509225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00" y="367990"/>
            <a:ext cx="5971422" cy="1600200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a-DK" dirty="0"/>
              <a:t>1. - Det fortællende lag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10044A6-F529-F1EF-3E85-37AE3D88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1300" y="1968190"/>
            <a:ext cx="5971422" cy="2111644"/>
          </a:xfrm>
        </p:spPr>
        <p:txBody>
          <a:bodyPr>
            <a:normAutofit/>
          </a:bodyPr>
          <a:lstStyle/>
          <a:p>
            <a:endParaRPr lang="da-DK" sz="2800" dirty="0"/>
          </a:p>
          <a:p>
            <a:r>
              <a:rPr lang="da-DK" sz="2800" dirty="0"/>
              <a:t>Opgave (20 min.):</a:t>
            </a:r>
          </a:p>
          <a:p>
            <a:r>
              <a:rPr lang="da-DK" sz="2800" dirty="0"/>
              <a:t>Læs teksten igennem og skriv et kort resumé (3-5 linjer) af handlingen.</a:t>
            </a:r>
          </a:p>
        </p:txBody>
      </p:sp>
    </p:spTree>
    <p:extLst>
      <p:ext uri="{BB962C8B-B14F-4D97-AF65-F5344CB8AC3E}">
        <p14:creationId xmlns:p14="http://schemas.microsoft.com/office/powerpoint/2010/main" val="252999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F00EF-7276-DC91-F382-2ACE3D3B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En moderne kunstners fremstilling af </a:t>
            </a:r>
            <a:r>
              <a:rPr lang="da-DK" dirty="0" err="1"/>
              <a:t>Arachnes</a:t>
            </a:r>
            <a:r>
              <a:rPr lang="da-DK" dirty="0"/>
              <a:t> og Minervas billeder:</a:t>
            </a:r>
          </a:p>
        </p:txBody>
      </p:sp>
      <p:pic>
        <p:nvPicPr>
          <p:cNvPr id="3" name="Picture 2" descr="Arachne's Tapestry Art Print">
            <a:extLst>
              <a:ext uri="{FF2B5EF4-FFF2-40B4-BE49-F238E27FC236}">
                <a16:creationId xmlns:a16="http://schemas.microsoft.com/office/drawing/2014/main" id="{B0A6A97A-169A-2CC8-9BB1-BD8C2AEDE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8" b="12290"/>
          <a:stretch>
            <a:fillRect/>
          </a:stretch>
        </p:blipFill>
        <p:spPr bwMode="auto">
          <a:xfrm>
            <a:off x="838200" y="1690688"/>
            <a:ext cx="4798465" cy="482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thena's Tapestry&quot; Art Print for Sale by OSPYouTube | Redbubble">
            <a:extLst>
              <a:ext uri="{FF2B5EF4-FFF2-40B4-BE49-F238E27FC236}">
                <a16:creationId xmlns:a16="http://schemas.microsoft.com/office/drawing/2014/main" id="{8C8B7E07-37C5-7000-CD61-877A19EAC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3" t="19661" r="10326" b="19548"/>
          <a:stretch>
            <a:fillRect/>
          </a:stretch>
        </p:blipFill>
        <p:spPr bwMode="auto">
          <a:xfrm>
            <a:off x="6555337" y="1677118"/>
            <a:ext cx="4798465" cy="485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4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9D3D62-7CA6-B8BE-B10A-BFC3BB1F6B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Diskutér følgende i grupperne:</a:t>
            </a:r>
          </a:p>
          <a:p>
            <a:pPr marL="0" indent="0">
              <a:buNone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Er </a:t>
            </a:r>
            <a:r>
              <a:rPr lang="da-DK" dirty="0" err="1"/>
              <a:t>Arachnes</a:t>
            </a:r>
            <a:r>
              <a:rPr lang="da-DK" dirty="0"/>
              <a:t> forvandling en belønning eller en straf?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Er hendes forvandling en oprindelseshistorie til noget? (en </a:t>
            </a:r>
            <a:r>
              <a:rPr lang="da-DK" dirty="0" err="1"/>
              <a:t>aitiologi</a:t>
            </a:r>
            <a:r>
              <a:rPr lang="da-DK" dirty="0"/>
              <a:t>)</a:t>
            </a:r>
          </a:p>
          <a:p>
            <a:pPr marL="971550" lvl="1" indent="-514350">
              <a:buFont typeface="+mj-lt"/>
              <a:buAutoNum type="alphaLcParenR"/>
            </a:pPr>
            <a:endParaRPr lang="da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6C2963C-E3ED-9030-F152-FB7007FA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B332924-CDEC-5B2B-C66A-A38436E51E04}"/>
              </a:ext>
            </a:extLst>
          </p:cNvPr>
          <p:cNvSpPr/>
          <p:nvPr/>
        </p:nvSpPr>
        <p:spPr>
          <a:xfrm>
            <a:off x="838200" y="365125"/>
            <a:ext cx="5181600" cy="132556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/>
              <a:t>2. – Det mytiske lag</a:t>
            </a:r>
          </a:p>
        </p:txBody>
      </p:sp>
    </p:spTree>
    <p:extLst>
      <p:ext uri="{BB962C8B-B14F-4D97-AF65-F5344CB8AC3E}">
        <p14:creationId xmlns:p14="http://schemas.microsoft.com/office/powerpoint/2010/main" val="392150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D8A34-908B-8DF9-9572-7F01AE4A7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B46566-9190-8AC4-54E7-426D22F4C8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dirty="0"/>
              <a:t>Diskutér følgende i grupperne:</a:t>
            </a:r>
          </a:p>
          <a:p>
            <a:pPr marL="0" indent="0">
              <a:buNone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Hvilke indblik i karakterernes følelser og tanker får vi i løbet af fortællingen?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Hvordan vil I på baggrund af opgave 1. karakterisere hhv. </a:t>
            </a:r>
            <a:r>
              <a:rPr lang="da-DK" dirty="0" err="1"/>
              <a:t>Arachne</a:t>
            </a:r>
            <a:r>
              <a:rPr lang="da-DK" dirty="0"/>
              <a:t> og Minerva (Athene)?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Er </a:t>
            </a:r>
            <a:r>
              <a:rPr lang="da-DK" dirty="0" err="1"/>
              <a:t>Arachne</a:t>
            </a:r>
            <a:r>
              <a:rPr lang="da-DK" dirty="0"/>
              <a:t> og Minerva ofre for deres egne følelser? Hvilke?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2A6901C-0DA2-2FDE-9886-E51FC6F2A7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da-DK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177A6E2-7898-173D-464E-F5EE89D9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A7096A5-3811-B01F-0BA5-60A581FE9DAE}"/>
              </a:ext>
            </a:extLst>
          </p:cNvPr>
          <p:cNvSpPr/>
          <p:nvPr/>
        </p:nvSpPr>
        <p:spPr>
          <a:xfrm>
            <a:off x="838199" y="365125"/>
            <a:ext cx="5257799" cy="1325563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3. – Det psykologiske lag</a:t>
            </a:r>
          </a:p>
        </p:txBody>
      </p:sp>
    </p:spTree>
    <p:extLst>
      <p:ext uri="{BB962C8B-B14F-4D97-AF65-F5344CB8AC3E}">
        <p14:creationId xmlns:p14="http://schemas.microsoft.com/office/powerpoint/2010/main" val="38677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9D98A-54BC-DB31-EFE4-D62E48DB0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34F01C-AADD-C154-C665-B437C1DD49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Diskutér følgende i grupperne:</a:t>
            </a:r>
          </a:p>
          <a:p>
            <a:pPr marL="0" indent="0">
              <a:buNone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Hvilke epos-genretræk kan I se i teksten (kig i jeres noter fra Homer-forløbet)?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F7C0AD5-7013-BF1A-A9A6-4C5E48C21A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67C76DC-884C-00CE-C787-4F1B2718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8963549-FC12-67BF-B63F-681E0568C104}"/>
              </a:ext>
            </a:extLst>
          </p:cNvPr>
          <p:cNvSpPr/>
          <p:nvPr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4. – Det episke lag</a:t>
            </a:r>
          </a:p>
        </p:txBody>
      </p:sp>
    </p:spTree>
    <p:extLst>
      <p:ext uri="{BB962C8B-B14F-4D97-AF65-F5344CB8AC3E}">
        <p14:creationId xmlns:p14="http://schemas.microsoft.com/office/powerpoint/2010/main" val="3862011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183</Words>
  <Application>Microsoft Macintosh PowerPoint</Application>
  <PresentationFormat>Widescreen</PresentationFormat>
  <Paragraphs>29</Paragraphs>
  <Slides>7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Office-tema</vt:lpstr>
      <vt:lpstr>Arachne</vt:lpstr>
      <vt:lpstr>PowerPoint-præsentation</vt:lpstr>
      <vt:lpstr>1. - Det fortællende lag</vt:lpstr>
      <vt:lpstr>En moderne kunstners fremstilling af Arachnes og Minervas billeder: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Esben Harboe Odgaard EHO</dc:creator>
  <cp:lastModifiedBy>Esben Harboe Odgaard</cp:lastModifiedBy>
  <cp:revision>4</cp:revision>
  <dcterms:created xsi:type="dcterms:W3CDTF">2025-04-02T10:00:28Z</dcterms:created>
  <dcterms:modified xsi:type="dcterms:W3CDTF">2026-03-09T10:10:18Z</dcterms:modified>
</cp:coreProperties>
</file>