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24"/>
    <p:restoredTop sz="94694"/>
  </p:normalViewPr>
  <p:slideViewPr>
    <p:cSldViewPr snapToGrid="0">
      <p:cViewPr varScale="1">
        <p:scale>
          <a:sx n="115" d="100"/>
          <a:sy n="115" d="100"/>
        </p:scale>
        <p:origin x="22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D17AD-E9D4-D774-A918-1E7BB6DA1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150D868-0B5E-F0A6-ECDE-7FD7E5BD8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E760730-F0AA-575B-BE6C-853A31E29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3130-2A80-304E-9756-C455844E0D59}" type="datetimeFigureOut">
              <a:rPr lang="da-DK" smtClean="0"/>
              <a:t>10.04.2026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B4543BD-B3E7-905D-8435-22B7F452F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B8FB3AD-1A22-EB00-3A50-5EFBE5B7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7647-C019-E04C-B9D5-548C993540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990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D4F03-80E9-67B1-4B4F-860D2501D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3A9E8B4-7F13-C886-59C8-1C20AFC76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E98D424-3734-25D3-7772-4ACAEC120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3130-2A80-304E-9756-C455844E0D59}" type="datetimeFigureOut">
              <a:rPr lang="da-DK" smtClean="0"/>
              <a:t>10.04.2026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A8AFC7-7549-64D0-4CD4-92F556688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7A01343-6E90-2321-DCCB-908235C0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7647-C019-E04C-B9D5-548C993540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364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72F1F28-B8F0-195F-325D-F7D905054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7BF0EA9-4DA8-8398-ED47-6EA776814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39B7C79-A047-3913-FE12-C7ACF400D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3130-2A80-304E-9756-C455844E0D59}" type="datetimeFigureOut">
              <a:rPr lang="da-DK" smtClean="0"/>
              <a:t>10.04.2026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33ACD3A-936D-ADCB-F931-6CBC619C2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F7E1F5-8B5D-9C42-0ABF-72673A94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7647-C019-E04C-B9D5-548C993540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145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CBB5ED-EA89-D82D-AF29-1725B16A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D554395-58F5-F4C0-6953-21C2D38E7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0F7EDB2-8870-EA22-EB0D-20F60DBE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3130-2A80-304E-9756-C455844E0D59}" type="datetimeFigureOut">
              <a:rPr lang="da-DK" smtClean="0"/>
              <a:t>10.04.2026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D0FA2F3-4C61-30B9-17B3-395331151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64BC32-DE57-9838-CBC7-E9E0AFC0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7647-C019-E04C-B9D5-548C993540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703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D0964-6538-E0BB-5953-D72DFAB3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74A6F31-4AF3-E6FD-3395-772AD421C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E8008D9-CB4B-31DF-DCF0-E427D1F79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3130-2A80-304E-9756-C455844E0D59}" type="datetimeFigureOut">
              <a:rPr lang="da-DK" smtClean="0"/>
              <a:t>10.04.2026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7FC78E2-DCCF-D512-1B5C-B194540FB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145DD02-B154-2159-AFFC-C32D24AF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7647-C019-E04C-B9D5-548C993540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180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3C910-9767-DED8-585D-8891678B5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E5AEC9-95C3-ADD2-A44A-BA5FD70D4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31BA0BE-5C73-B79B-A0E3-E1DA3C5FD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4F306E4-8396-1B48-0700-F89A9921C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3130-2A80-304E-9756-C455844E0D59}" type="datetimeFigureOut">
              <a:rPr lang="da-DK" smtClean="0"/>
              <a:t>10.04.2026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5AAB956-F325-051B-2DEC-377983DC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F839F87-5A72-4D8F-0740-EF293D000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7647-C019-E04C-B9D5-548C993540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540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28C3FF-6BB7-6284-3AC0-FD3549336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A043A8B-8F81-3EAC-2184-5E4002FAD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0385BC3-63CD-22AB-E89B-E73D25CDF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0A5DB3D-DEA8-1AD9-EEDB-8FC138370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3F7CDDF-8EE1-9144-22F1-45D6E7E7C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8F6713A-6AF3-C001-3D8A-3E5825DB8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3130-2A80-304E-9756-C455844E0D59}" type="datetimeFigureOut">
              <a:rPr lang="da-DK" smtClean="0"/>
              <a:t>10.04.2026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EEC393D-0FD5-7A33-6EA7-FADC23DCF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817CFFC-CFE7-36DC-DD67-B9482FA8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7647-C019-E04C-B9D5-548C993540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938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7DB5C7-79E1-7038-0C3E-D71D5009B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B719A9C-80CF-A413-4726-34442C9D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3130-2A80-304E-9756-C455844E0D59}" type="datetimeFigureOut">
              <a:rPr lang="da-DK" smtClean="0"/>
              <a:t>10.04.2026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7C502FC-9050-C2F8-E1C1-C53B4E1CB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F2B9290-ECEF-BF48-2A21-EB84B506C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7647-C019-E04C-B9D5-548C993540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44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A5002FB-CEC8-5010-BEA2-973876D43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3130-2A80-304E-9756-C455844E0D59}" type="datetimeFigureOut">
              <a:rPr lang="da-DK" smtClean="0"/>
              <a:t>10.04.2026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D9417FA-AEBD-45B1-EA60-6E6242F39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5043968-B34D-9CA4-1039-1F6267F9E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7647-C019-E04C-B9D5-548C993540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88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48860B-AC9D-1B04-3FB8-BB6243AFA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76CEFD7-1E12-7886-1357-687DA60CC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0EABFB6-4802-C6DA-A59B-34C8A957E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D0A6EF9-95BD-AF73-6CAA-8034C5E1C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3130-2A80-304E-9756-C455844E0D59}" type="datetimeFigureOut">
              <a:rPr lang="da-DK" smtClean="0"/>
              <a:t>10.04.2026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0582F01-DC09-2899-217F-B83AD01B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E20B6E2-F269-F609-ADCD-2AE28576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7647-C019-E04C-B9D5-548C993540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036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B8EF1-A922-1686-62A3-B7450D961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CBD5270-65EE-4BD9-4B06-A1A773376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423E622-9DD9-023C-F804-5878FF639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CAD5A34-7744-22EA-8125-1AC8D07C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3130-2A80-304E-9756-C455844E0D59}" type="datetimeFigureOut">
              <a:rPr lang="da-DK" smtClean="0"/>
              <a:t>10.04.2026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1B1E5A8-3B51-FD28-45FF-349AF923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5024F48-BACB-9432-D332-DCE7130C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7647-C019-E04C-B9D5-548C993540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693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B3815DA-F873-61B0-23B4-9A1C2DFD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7B073ED-0879-25C1-BDF5-46B8D295D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7567021-427D-C85F-BE5D-7B2C2EC34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E23130-2A80-304E-9756-C455844E0D59}" type="datetimeFigureOut">
              <a:rPr lang="da-DK" smtClean="0"/>
              <a:t>10.04.2026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08328F-1E87-4CF4-8727-E89B4C632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520C14-4061-30E9-917F-EA1F5BBE5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E67647-C019-E04C-B9D5-548C993540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150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lato's Apology: Socrates' Defense at His Trial Before Execution">
            <a:extLst>
              <a:ext uri="{FF2B5EF4-FFF2-40B4-BE49-F238E27FC236}">
                <a16:creationId xmlns:a16="http://schemas.microsoft.com/office/drawing/2014/main" id="{F85B8BE7-5735-08E7-803A-C23E00BEE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" b="5436"/>
          <a:stretch>
            <a:fillRect/>
          </a:stretch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57368A-BF49-6A84-D45B-05B13FF6A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da-DK" sz="5200"/>
              <a:t>Sokrates’ forsvarstale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14084BF-D75B-9541-9B9F-68F58E376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da-DK" dirty="0"/>
              <a:t>Apologien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0249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F45CD3-21B4-C212-2421-4B62078DF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Dagens program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65424C3-B9C4-7769-EAF1-2DC2259E9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Platons </a:t>
            </a:r>
            <a:r>
              <a:rPr lang="en-US" sz="2000" i="1"/>
              <a:t>Ion</a:t>
            </a:r>
            <a:r>
              <a:rPr lang="en-US" sz="2000"/>
              <a:t> – repetition</a:t>
            </a:r>
          </a:p>
          <a:p>
            <a:pPr lvl="1"/>
            <a:r>
              <a:rPr lang="en-US" sz="2000"/>
              <a:t>Handling</a:t>
            </a:r>
          </a:p>
          <a:p>
            <a:pPr lvl="1"/>
            <a:r>
              <a:rPr lang="en-US" sz="2000"/>
              <a:t>Begreber</a:t>
            </a:r>
          </a:p>
          <a:p>
            <a:r>
              <a:rPr lang="en-US" sz="2000"/>
              <a:t>Den sokratiske dialog – opbygning</a:t>
            </a:r>
          </a:p>
          <a:p>
            <a:pPr lvl="1"/>
            <a:r>
              <a:rPr lang="en-US" sz="2000" i="1"/>
              <a:t>dóksa, elénchos, epistéme</a:t>
            </a:r>
            <a:r>
              <a:rPr lang="en-US" sz="2000"/>
              <a:t> og </a:t>
            </a:r>
            <a:r>
              <a:rPr lang="en-US" sz="2000" i="1"/>
              <a:t>aporía</a:t>
            </a:r>
          </a:p>
          <a:p>
            <a:r>
              <a:rPr lang="en-US" sz="2000"/>
              <a:t>Sokrates’ forsvarstale (apologien)</a:t>
            </a:r>
          </a:p>
          <a:p>
            <a:pPr lvl="1"/>
            <a:r>
              <a:rPr lang="en-US" sz="2000"/>
              <a:t>Fælles læsning af kap 5-10</a:t>
            </a:r>
          </a:p>
          <a:p>
            <a:pPr lvl="1"/>
            <a:endParaRPr lang="en-US" sz="2000"/>
          </a:p>
          <a:p>
            <a:endParaRPr lang="en-US" sz="2000"/>
          </a:p>
        </p:txBody>
      </p:sp>
      <p:pic>
        <p:nvPicPr>
          <p:cNvPr id="5" name="Picture 2" descr="Sokrates - Wikipedia, den frie encyklopædi">
            <a:extLst>
              <a:ext uri="{FF2B5EF4-FFF2-40B4-BE49-F238E27FC236}">
                <a16:creationId xmlns:a16="http://schemas.microsoft.com/office/drawing/2014/main" id="{F3A83EB8-1CE9-D183-B892-DB47B43E5EF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" r="-1" b="20925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62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427F67-1F11-A01B-4DFE-300E0487C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80224"/>
          </a:xfrm>
        </p:spPr>
        <p:txBody>
          <a:bodyPr anchor="t"/>
          <a:lstStyle/>
          <a:p>
            <a:r>
              <a:rPr lang="da-DK" dirty="0"/>
              <a:t>Platons </a:t>
            </a:r>
            <a:r>
              <a:rPr lang="da-DK" i="1" dirty="0"/>
              <a:t>Ion </a:t>
            </a:r>
            <a:r>
              <a:rPr lang="da-DK" dirty="0"/>
              <a:t>-repetition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32B61CB-7E3D-A04B-FAC8-B4AE6F6D8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37423"/>
            <a:ext cx="5025753" cy="5126529"/>
          </a:xfrm>
        </p:spPr>
        <p:txBody>
          <a:bodyPr>
            <a:normAutofit/>
          </a:bodyPr>
          <a:lstStyle/>
          <a:p>
            <a:r>
              <a:rPr lang="da-DK" sz="2000" dirty="0"/>
              <a:t>GRUPPEARBEJDE: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Hvem er Ion og Sokrates?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Brug oversigten over Platons </a:t>
            </a:r>
            <a:r>
              <a:rPr lang="da-DK" sz="2000" i="1" dirty="0"/>
              <a:t>Ion</a:t>
            </a:r>
            <a:r>
              <a:rPr lang="da-DK" sz="2000" dirty="0"/>
              <a:t> s. 150-51 til at genopfriske dialogens handling, og Platons filosofi generelt.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Mens I snakker sammen, skal I inddrage følgende begreber (tjek jeres noter – spørg evt. Esben):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800" dirty="0"/>
              <a:t>Idéer/former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800" dirty="0"/>
              <a:t>Fænomener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800" dirty="0" err="1"/>
              <a:t>Anamnése</a:t>
            </a:r>
            <a:endParaRPr lang="da-DK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800" dirty="0" err="1"/>
              <a:t>Maieutisk</a:t>
            </a:r>
            <a:r>
              <a:rPr lang="da-DK" sz="1800" dirty="0"/>
              <a:t> metode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800" dirty="0" err="1"/>
              <a:t>Mímesis</a:t>
            </a:r>
            <a:r>
              <a:rPr lang="da-DK" sz="1800" dirty="0"/>
              <a:t> (kun hvis vi har talt om den)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800" dirty="0" err="1"/>
              <a:t>Manía</a:t>
            </a:r>
            <a:r>
              <a:rPr lang="da-DK" sz="1800" dirty="0"/>
              <a:t> (galskab)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800" dirty="0" err="1"/>
              <a:t>Dýnamis</a:t>
            </a:r>
            <a:r>
              <a:rPr lang="da-DK" sz="1800" dirty="0"/>
              <a:t> (guddommelig kraft)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3074" name="Picture 2" descr="Ion">
            <a:extLst>
              <a:ext uri="{FF2B5EF4-FFF2-40B4-BE49-F238E27FC236}">
                <a16:creationId xmlns:a16="http://schemas.microsoft.com/office/drawing/2014/main" id="{D2D0C7A5-A7BC-8A82-0CFF-43EF2803C3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1"/>
          <a:stretch>
            <a:fillRect/>
          </a:stretch>
        </p:blipFill>
        <p:spPr bwMode="auto">
          <a:xfrm>
            <a:off x="6203949" y="594047"/>
            <a:ext cx="4418648" cy="566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87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2E2EE-B5E3-3313-4B88-15A3BD23D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Den sokratiske dialog - opbygning</a:t>
            </a:r>
          </a:p>
        </p:txBody>
      </p:sp>
      <p:sp>
        <p:nvSpPr>
          <p:cNvPr id="3" name="Afrundet rektangel 2">
            <a:extLst>
              <a:ext uri="{FF2B5EF4-FFF2-40B4-BE49-F238E27FC236}">
                <a16:creationId xmlns:a16="http://schemas.microsoft.com/office/drawing/2014/main" id="{FD96BD2B-0437-E8C3-792F-7F8EE3E7D7C6}"/>
              </a:ext>
            </a:extLst>
          </p:cNvPr>
          <p:cNvSpPr/>
          <p:nvPr/>
        </p:nvSpPr>
        <p:spPr>
          <a:xfrm>
            <a:off x="425604" y="1690688"/>
            <a:ext cx="2531327" cy="9478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/>
              <a:t>START</a:t>
            </a:r>
          </a:p>
          <a:p>
            <a:pPr algn="ctr"/>
            <a:r>
              <a:rPr lang="da-DK" sz="1600" dirty="0"/>
              <a:t>Samtalepartneren fremsætter en påstand</a:t>
            </a:r>
          </a:p>
          <a:p>
            <a:pPr algn="ctr"/>
            <a:r>
              <a:rPr lang="da-DK" sz="1600" dirty="0"/>
              <a:t>(gr. </a:t>
            </a:r>
            <a:r>
              <a:rPr lang="da-DK" sz="1600" i="1" dirty="0" err="1"/>
              <a:t>dóksa</a:t>
            </a:r>
            <a:r>
              <a:rPr lang="da-DK" sz="1600" dirty="0"/>
              <a:t>)</a:t>
            </a:r>
          </a:p>
        </p:txBody>
      </p:sp>
      <p:sp>
        <p:nvSpPr>
          <p:cNvPr id="6" name="Afrundet rektangel 5">
            <a:extLst>
              <a:ext uri="{FF2B5EF4-FFF2-40B4-BE49-F238E27FC236}">
                <a16:creationId xmlns:a16="http://schemas.microsoft.com/office/drawing/2014/main" id="{43D602F3-2DA2-411E-1905-3DC5D5F817B5}"/>
              </a:ext>
            </a:extLst>
          </p:cNvPr>
          <p:cNvSpPr/>
          <p:nvPr/>
        </p:nvSpPr>
        <p:spPr>
          <a:xfrm>
            <a:off x="425604" y="2934165"/>
            <a:ext cx="2531327" cy="160298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Sokrates påbegynder en gendrivelse (gr. </a:t>
            </a:r>
            <a:r>
              <a:rPr lang="da-DK" sz="1400" i="1" dirty="0" err="1"/>
              <a:t>elénchos</a:t>
            </a:r>
            <a:r>
              <a:rPr lang="da-DK" sz="1400" dirty="0"/>
              <a:t>) af påstanden vha. en række spørgsmål, som samtalepartneren besvarer.</a:t>
            </a:r>
          </a:p>
          <a:p>
            <a:pPr algn="ctr"/>
            <a:r>
              <a:rPr lang="da-DK" sz="1400" dirty="0"/>
              <a:t>(</a:t>
            </a:r>
            <a:r>
              <a:rPr lang="da-DK" sz="1400" i="1" dirty="0" err="1"/>
              <a:t>maieutisk</a:t>
            </a:r>
            <a:r>
              <a:rPr lang="da-DK" sz="1400" i="1" dirty="0"/>
              <a:t> metode</a:t>
            </a:r>
            <a:r>
              <a:rPr lang="da-DK" sz="1400" dirty="0"/>
              <a:t>)</a:t>
            </a:r>
          </a:p>
        </p:txBody>
      </p:sp>
      <p:sp>
        <p:nvSpPr>
          <p:cNvPr id="9" name="Afrundet rektangel 8">
            <a:extLst>
              <a:ext uri="{FF2B5EF4-FFF2-40B4-BE49-F238E27FC236}">
                <a16:creationId xmlns:a16="http://schemas.microsoft.com/office/drawing/2014/main" id="{0DE5E3EF-1644-9D54-A26F-0D683027EF38}"/>
              </a:ext>
            </a:extLst>
          </p:cNvPr>
          <p:cNvSpPr/>
          <p:nvPr/>
        </p:nvSpPr>
        <p:spPr>
          <a:xfrm>
            <a:off x="425604" y="4832776"/>
            <a:ext cx="2531327" cy="160298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/>
              <a:t>Sokrates får samtalepartneren til at indse, at deres oprindelige påstand er en selvmodsigelse og/eller fejlbehæftet.</a:t>
            </a:r>
          </a:p>
        </p:txBody>
      </p:sp>
      <p:sp>
        <p:nvSpPr>
          <p:cNvPr id="12" name="Afrundet rektangel 11">
            <a:extLst>
              <a:ext uri="{FF2B5EF4-FFF2-40B4-BE49-F238E27FC236}">
                <a16:creationId xmlns:a16="http://schemas.microsoft.com/office/drawing/2014/main" id="{BABB6341-195B-FDAE-6E41-0B2902134C41}"/>
              </a:ext>
            </a:extLst>
          </p:cNvPr>
          <p:cNvSpPr/>
          <p:nvPr/>
        </p:nvSpPr>
        <p:spPr>
          <a:xfrm>
            <a:off x="4624038" y="1690688"/>
            <a:ext cx="2531327" cy="206855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Sokrates og samtalepartneren kommer gennem yderligere dialog frem til den rigtige løsning.</a:t>
            </a:r>
          </a:p>
        </p:txBody>
      </p:sp>
      <p:sp>
        <p:nvSpPr>
          <p:cNvPr id="13" name="Afrundet rektangel 12">
            <a:extLst>
              <a:ext uri="{FF2B5EF4-FFF2-40B4-BE49-F238E27FC236}">
                <a16:creationId xmlns:a16="http://schemas.microsoft.com/office/drawing/2014/main" id="{42A4AD40-AB57-77AC-0C0D-A6C8A6D7CC0E}"/>
              </a:ext>
            </a:extLst>
          </p:cNvPr>
          <p:cNvSpPr/>
          <p:nvPr/>
        </p:nvSpPr>
        <p:spPr>
          <a:xfrm>
            <a:off x="4624038" y="4599995"/>
            <a:ext cx="2531327" cy="206855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Sokrates og samtalepartneren kan ikke blive enige om en fælles erkendelse – enten fordi samtalepartneren er for stædig, eller fordi der ikke er nogen sand erkendelse. </a:t>
            </a:r>
          </a:p>
        </p:txBody>
      </p:sp>
      <p:sp>
        <p:nvSpPr>
          <p:cNvPr id="14" name="Afrundet rektangel 13">
            <a:extLst>
              <a:ext uri="{FF2B5EF4-FFF2-40B4-BE49-F238E27FC236}">
                <a16:creationId xmlns:a16="http://schemas.microsoft.com/office/drawing/2014/main" id="{2C208A52-B8F5-3C0E-B3DC-A21DBD9DEF42}"/>
              </a:ext>
            </a:extLst>
          </p:cNvPr>
          <p:cNvSpPr/>
          <p:nvPr/>
        </p:nvSpPr>
        <p:spPr>
          <a:xfrm>
            <a:off x="8553914" y="2288148"/>
            <a:ext cx="2912326" cy="99245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700" dirty="0"/>
              <a:t>Dialogen ender med en sand erkendelse om emnet. (gr. </a:t>
            </a:r>
            <a:r>
              <a:rPr lang="da-DK" sz="1700" i="1" dirty="0" err="1"/>
              <a:t>epistéme</a:t>
            </a:r>
            <a:r>
              <a:rPr lang="da-DK" sz="1700" dirty="0"/>
              <a:t>)</a:t>
            </a:r>
          </a:p>
        </p:txBody>
      </p:sp>
      <p:sp>
        <p:nvSpPr>
          <p:cNvPr id="15" name="Afrundet rektangel 14">
            <a:extLst>
              <a:ext uri="{FF2B5EF4-FFF2-40B4-BE49-F238E27FC236}">
                <a16:creationId xmlns:a16="http://schemas.microsoft.com/office/drawing/2014/main" id="{2E34D05A-9B7D-300C-B06C-4D69B7754DA8}"/>
              </a:ext>
            </a:extLst>
          </p:cNvPr>
          <p:cNvSpPr/>
          <p:nvPr/>
        </p:nvSpPr>
        <p:spPr>
          <a:xfrm>
            <a:off x="8553914" y="5138040"/>
            <a:ext cx="2912326" cy="992459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Dialogen ender i uenighed og/eller forvirring </a:t>
            </a:r>
          </a:p>
          <a:p>
            <a:pPr algn="ctr"/>
            <a:r>
              <a:rPr lang="da-DK" dirty="0"/>
              <a:t>(gr. </a:t>
            </a:r>
            <a:r>
              <a:rPr lang="da-DK" i="1" dirty="0" err="1"/>
              <a:t>aporía</a:t>
            </a:r>
            <a:r>
              <a:rPr lang="da-DK" dirty="0"/>
              <a:t>)</a:t>
            </a:r>
          </a:p>
        </p:txBody>
      </p: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9034323D-1032-7146-2F0E-0F713561C5EA}"/>
              </a:ext>
            </a:extLst>
          </p:cNvPr>
          <p:cNvCxnSpPr>
            <a:stCxn id="3" idx="2"/>
            <a:endCxn id="6" idx="0"/>
          </p:cNvCxnSpPr>
          <p:nvPr/>
        </p:nvCxnSpPr>
        <p:spPr>
          <a:xfrm>
            <a:off x="1691268" y="2638542"/>
            <a:ext cx="0" cy="2956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Vinklet forbindelse 20">
            <a:extLst>
              <a:ext uri="{FF2B5EF4-FFF2-40B4-BE49-F238E27FC236}">
                <a16:creationId xmlns:a16="http://schemas.microsoft.com/office/drawing/2014/main" id="{4AB49036-4EA6-76F5-384F-7695BB60E092}"/>
              </a:ext>
            </a:extLst>
          </p:cNvPr>
          <p:cNvCxnSpPr>
            <a:stCxn id="9" idx="3"/>
            <a:endCxn id="13" idx="1"/>
          </p:cNvCxnSpPr>
          <p:nvPr/>
        </p:nvCxnSpPr>
        <p:spPr>
          <a:xfrm>
            <a:off x="2956931" y="5634270"/>
            <a:ext cx="1667107" cy="1"/>
          </a:xfrm>
          <a:prstGeom prst="bentConnector3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Lige pilforbindelse 24">
            <a:extLst>
              <a:ext uri="{FF2B5EF4-FFF2-40B4-BE49-F238E27FC236}">
                <a16:creationId xmlns:a16="http://schemas.microsoft.com/office/drawing/2014/main" id="{C2D5C516-40F6-DB05-7ABD-7B8DC249C461}"/>
              </a:ext>
            </a:extLst>
          </p:cNvPr>
          <p:cNvCxnSpPr>
            <a:stCxn id="9" idx="3"/>
            <a:endCxn id="12" idx="1"/>
          </p:cNvCxnSpPr>
          <p:nvPr/>
        </p:nvCxnSpPr>
        <p:spPr>
          <a:xfrm flipV="1">
            <a:off x="2956931" y="2724964"/>
            <a:ext cx="1667107" cy="290930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Lige pilforbindelse 26">
            <a:extLst>
              <a:ext uri="{FF2B5EF4-FFF2-40B4-BE49-F238E27FC236}">
                <a16:creationId xmlns:a16="http://schemas.microsoft.com/office/drawing/2014/main" id="{2DB13C91-F5CC-3272-6629-D0FFF93FC3DD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7155365" y="5634271"/>
            <a:ext cx="13985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Lige pilforbindelse 27">
            <a:extLst>
              <a:ext uri="{FF2B5EF4-FFF2-40B4-BE49-F238E27FC236}">
                <a16:creationId xmlns:a16="http://schemas.microsoft.com/office/drawing/2014/main" id="{DEE6445C-BD9E-AA02-F0FF-68E56A19B1C9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155365" y="2784378"/>
            <a:ext cx="13985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Lige pilforbindelse 33">
            <a:extLst>
              <a:ext uri="{FF2B5EF4-FFF2-40B4-BE49-F238E27FC236}">
                <a16:creationId xmlns:a16="http://schemas.microsoft.com/office/drawing/2014/main" id="{48FDF81C-2BD5-1921-7B15-7A98B65D9EF2}"/>
              </a:ext>
            </a:extLst>
          </p:cNvPr>
          <p:cNvCxnSpPr>
            <a:cxnSpLocks/>
            <a:stCxn id="6" idx="3"/>
            <a:endCxn id="13" idx="1"/>
          </p:cNvCxnSpPr>
          <p:nvPr/>
        </p:nvCxnSpPr>
        <p:spPr>
          <a:xfrm>
            <a:off x="2956931" y="3735659"/>
            <a:ext cx="1667107" cy="1898612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Lige pilforbindelse 35">
            <a:extLst>
              <a:ext uri="{FF2B5EF4-FFF2-40B4-BE49-F238E27FC236}">
                <a16:creationId xmlns:a16="http://schemas.microsoft.com/office/drawing/2014/main" id="{E72E7A89-D22B-0089-9789-25AB73126F14}"/>
              </a:ext>
            </a:extLst>
          </p:cNvPr>
          <p:cNvCxnSpPr>
            <a:stCxn id="6" idx="2"/>
            <a:endCxn id="9" idx="0"/>
          </p:cNvCxnSpPr>
          <p:nvPr/>
        </p:nvCxnSpPr>
        <p:spPr>
          <a:xfrm>
            <a:off x="1691268" y="4537153"/>
            <a:ext cx="0" cy="295623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57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61E81-DD5A-1524-39EF-F7BD53BA2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Sokrates’ forsvarstale (</a:t>
            </a:r>
            <a:r>
              <a:rPr lang="da-DK" i="1" dirty="0" err="1"/>
              <a:t>Apologíen</a:t>
            </a:r>
            <a:r>
              <a:rPr lang="da-DK" dirty="0"/>
              <a:t>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4D61EF-6699-06C7-5E92-03BDA87F21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/>
              <a:t>Sokrates blev i 399 f.Kr. anklaget for to lovovertrædelser:</a:t>
            </a:r>
          </a:p>
          <a:p>
            <a:pPr marL="914400" lvl="1" indent="-457200">
              <a:buFont typeface="+mj-lt"/>
              <a:buAutoNum type="arabicParenR"/>
            </a:pPr>
            <a:r>
              <a:rPr lang="da-DK" dirty="0"/>
              <a:t>”Sokrates anerkender ikke de guder, byen Athen anerkender, og har i stedet for indført nogle nye </a:t>
            </a:r>
            <a:r>
              <a:rPr lang="da-DK" dirty="0" err="1"/>
              <a:t>daimoniske</a:t>
            </a:r>
            <a:r>
              <a:rPr lang="da-DK" dirty="0"/>
              <a:t> væsener”</a:t>
            </a:r>
          </a:p>
          <a:p>
            <a:pPr marL="914400" lvl="1" indent="-457200">
              <a:buFont typeface="+mj-lt"/>
              <a:buAutoNum type="arabicParenR"/>
            </a:pPr>
            <a:r>
              <a:rPr lang="da-DK" dirty="0"/>
              <a:t>”Sokrates har fordærvet ungdommen.”</a:t>
            </a:r>
          </a:p>
          <a:p>
            <a:pPr marL="0" indent="0">
              <a:buNone/>
            </a:pPr>
            <a:r>
              <a:rPr lang="da-DK" dirty="0"/>
              <a:t>Som straf foreslog anklageren </a:t>
            </a:r>
            <a:r>
              <a:rPr lang="da-DK" dirty="0" err="1"/>
              <a:t>Méletos</a:t>
            </a:r>
            <a:r>
              <a:rPr lang="da-DK" dirty="0"/>
              <a:t> døden.</a:t>
            </a:r>
          </a:p>
          <a:p>
            <a:pPr marL="0" indent="0">
              <a:buNone/>
            </a:pPr>
            <a:r>
              <a:rPr lang="da-DK" dirty="0"/>
              <a:t>Der var 501 borgere udvalgt som dommere i retssagen.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E85D774-A822-598A-02B9-B01FB46CD6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/>
              <a:t>Sokrates førte selv sit eget forsvar, hvilket var normen i athenske retssager. </a:t>
            </a:r>
          </a:p>
          <a:p>
            <a:pPr marL="0" indent="0">
              <a:buNone/>
            </a:pPr>
            <a:r>
              <a:rPr lang="da-DK" dirty="0"/>
              <a:t>I stedet for at gå direkte til de ting, han var anklaget for, begyndte han at påvise, hvorfor så mange mennesker hadede ham. Denne forklaring udgør kap. 5-10 i Forsvarstalen.</a:t>
            </a:r>
          </a:p>
        </p:txBody>
      </p:sp>
    </p:spTree>
    <p:extLst>
      <p:ext uri="{BB962C8B-B14F-4D97-AF65-F5344CB8AC3E}">
        <p14:creationId xmlns:p14="http://schemas.microsoft.com/office/powerpoint/2010/main" val="14162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353</Words>
  <Application>Microsoft Macintosh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Office-tema</vt:lpstr>
      <vt:lpstr>Sokrates’ forsvarstale</vt:lpstr>
      <vt:lpstr>Dagens program</vt:lpstr>
      <vt:lpstr>Platons Ion -repetition</vt:lpstr>
      <vt:lpstr>Den sokratiske dialog - opbygning</vt:lpstr>
      <vt:lpstr>Sokrates’ forsvarstale (Apologíen)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Esben Harboe Odgaard</dc:creator>
  <cp:lastModifiedBy>Esben Harboe Odgaard</cp:lastModifiedBy>
  <cp:revision>1</cp:revision>
  <dcterms:created xsi:type="dcterms:W3CDTF">2026-04-10T06:47:57Z</dcterms:created>
  <dcterms:modified xsi:type="dcterms:W3CDTF">2026-04-10T10:37:27Z</dcterms:modified>
</cp:coreProperties>
</file>