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58" r:id="rId5"/>
    <p:sldId id="25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1"/>
    <p:restoredTop sz="94694"/>
  </p:normalViewPr>
  <p:slideViewPr>
    <p:cSldViewPr snapToGrid="0">
      <p:cViewPr varScale="1">
        <p:scale>
          <a:sx n="39" d="100"/>
          <a:sy n="39" d="100"/>
        </p:scale>
        <p:origin x="21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13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 – stor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 om 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 om fakta</a:t>
            </a:r>
          </a:p>
        </p:txBody>
      </p:sp>
      <p:sp>
        <p:nvSpPr>
          <p:cNvPr id="10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skrivels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Tilskrivelse</a:t>
            </a:r>
          </a:p>
        </p:txBody>
      </p:sp>
      <p:sp>
        <p:nvSpPr>
          <p:cNvPr id="116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“Vigtigt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led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led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led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led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Titel på lysbillede</a:t>
            </a:r>
          </a:p>
        </p:txBody>
      </p:sp>
      <p:sp>
        <p:nvSpPr>
          <p:cNvPr id="3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44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61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6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på afsnit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på afsnit</a:t>
            </a:r>
          </a:p>
        </p:txBody>
      </p:sp>
      <p:sp>
        <p:nvSpPr>
          <p:cNvPr id="7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8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8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på dagsorden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på dagsorden</a:t>
            </a:r>
          </a:p>
        </p:txBody>
      </p:sp>
      <p:sp>
        <p:nvSpPr>
          <p:cNvPr id="89" name="Undertitel på dagsord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dagsorden</a:t>
            </a:r>
          </a:p>
        </p:txBody>
      </p:sp>
      <p:sp>
        <p:nvSpPr>
          <p:cNvPr id="90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Emner på dagsorden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 på lysbillede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lede" descr="Billed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032" b="220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2" name="Seneca"/>
          <p:cNvSpPr txBox="1">
            <a:spLocks noGrp="1"/>
          </p:cNvSpPr>
          <p:nvPr>
            <p:ph type="title"/>
          </p:nvPr>
        </p:nvSpPr>
        <p:spPr>
          <a:xfrm>
            <a:off x="1206500" y="9913380"/>
            <a:ext cx="6080990" cy="185952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Seneca</a:t>
            </a:r>
          </a:p>
        </p:txBody>
      </p:sp>
      <p:sp>
        <p:nvSpPr>
          <p:cNvPr id="153" name="Forfatter og dat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4" name="Stoisk filosofi og humanisme"/>
          <p:cNvSpPr txBox="1">
            <a:spLocks noGrp="1"/>
          </p:cNvSpPr>
          <p:nvPr>
            <p:ph type="body" sz="quarter" idx="1"/>
          </p:nvPr>
        </p:nvSpPr>
        <p:spPr>
          <a:xfrm>
            <a:off x="1206500" y="11609910"/>
            <a:ext cx="10336012" cy="1116952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Stoisk filosofi og humanisme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- en historisk introduk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- en historisk introduktion</a:t>
            </a:r>
          </a:p>
        </p:txBody>
      </p:sp>
      <p:sp>
        <p:nvSpPr>
          <p:cNvPr id="157" name="Filosofien opstod i 300-tallet f.Kr. i Athen (Hellenistisk ti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Filosofien</a:t>
            </a:r>
            <a:r>
              <a:rPr dirty="0"/>
              <a:t> </a:t>
            </a:r>
            <a:r>
              <a:rPr dirty="0" err="1"/>
              <a:t>opstod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300-tallet </a:t>
            </a:r>
            <a:r>
              <a:rPr dirty="0" err="1"/>
              <a:t>f.Kr</a:t>
            </a:r>
            <a:r>
              <a:rPr dirty="0"/>
              <a:t>. </a:t>
            </a:r>
            <a:r>
              <a:rPr dirty="0" err="1"/>
              <a:t>i</a:t>
            </a:r>
            <a:r>
              <a:rPr dirty="0"/>
              <a:t> Athen (</a:t>
            </a:r>
            <a:r>
              <a:rPr dirty="0" err="1"/>
              <a:t>Hellenistisk</a:t>
            </a:r>
            <a:r>
              <a:rPr dirty="0"/>
              <a:t> </a:t>
            </a:r>
            <a:r>
              <a:rPr dirty="0" err="1"/>
              <a:t>tid</a:t>
            </a:r>
            <a:r>
              <a:rPr dirty="0"/>
              <a:t>)</a:t>
            </a:r>
          </a:p>
          <a:p>
            <a:r>
              <a:rPr dirty="0" err="1"/>
              <a:t>Opkaldt</a:t>
            </a:r>
            <a:r>
              <a:rPr dirty="0"/>
              <a:t> </a:t>
            </a:r>
            <a:r>
              <a:rPr dirty="0" err="1"/>
              <a:t>efter</a:t>
            </a:r>
            <a:r>
              <a:rPr dirty="0"/>
              <a:t> “</a:t>
            </a:r>
            <a:r>
              <a:rPr dirty="0" err="1"/>
              <a:t>stoaen</a:t>
            </a:r>
            <a:r>
              <a:rPr dirty="0"/>
              <a:t>” -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overdækket</a:t>
            </a:r>
            <a:r>
              <a:rPr dirty="0"/>
              <a:t> </a:t>
            </a:r>
            <a:r>
              <a:rPr dirty="0" err="1"/>
              <a:t>søjlegang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torvet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Athen (“agora”).</a:t>
            </a:r>
          </a:p>
          <a:p>
            <a:r>
              <a:rPr dirty="0"/>
              <a:t>Den </a:t>
            </a:r>
            <a:r>
              <a:rPr dirty="0" err="1"/>
              <a:t>mest</a:t>
            </a:r>
            <a:r>
              <a:rPr dirty="0"/>
              <a:t> </a:t>
            </a:r>
            <a:r>
              <a:rPr dirty="0" err="1"/>
              <a:t>kendte</a:t>
            </a:r>
            <a:r>
              <a:rPr dirty="0"/>
              <a:t> </a:t>
            </a:r>
            <a:r>
              <a:rPr dirty="0" err="1"/>
              <a:t>tidlige</a:t>
            </a:r>
            <a:r>
              <a:rPr dirty="0"/>
              <a:t> </a:t>
            </a:r>
            <a:r>
              <a:rPr dirty="0" err="1"/>
              <a:t>stoiker</a:t>
            </a:r>
            <a:r>
              <a:rPr dirty="0"/>
              <a:t> er Zenon - men </a:t>
            </a:r>
            <a:r>
              <a:rPr dirty="0" err="1"/>
              <a:t>ingen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hverken</a:t>
            </a:r>
            <a:r>
              <a:rPr dirty="0"/>
              <a:t> </a:t>
            </a:r>
            <a:r>
              <a:rPr dirty="0" err="1"/>
              <a:t>hans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de </a:t>
            </a:r>
            <a:r>
              <a:rPr dirty="0" err="1"/>
              <a:t>tidlige</a:t>
            </a:r>
            <a:r>
              <a:rPr dirty="0"/>
              <a:t> </a:t>
            </a:r>
            <a:r>
              <a:rPr dirty="0" err="1"/>
              <a:t>stoikeres</a:t>
            </a:r>
            <a:r>
              <a:rPr dirty="0"/>
              <a:t> </a:t>
            </a:r>
            <a:r>
              <a:rPr dirty="0" err="1"/>
              <a:t>skrifter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</a:t>
            </a:r>
            <a:r>
              <a:rPr dirty="0" err="1"/>
              <a:t>overlevet</a:t>
            </a:r>
            <a:r>
              <a:rPr dirty="0"/>
              <a:t>.</a:t>
            </a:r>
          </a:p>
        </p:txBody>
      </p:sp>
      <p:sp>
        <p:nvSpPr>
          <p:cNvPr id="158" name="Stoisk filosof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Stoisk filosofi</a:t>
            </a:r>
          </a:p>
        </p:txBody>
      </p:sp>
      <p:pic>
        <p:nvPicPr>
          <p:cNvPr id="1026" name="Picture 2" descr="Stoa of King Attalus » Athens self-guided audio tour app » VoiceMap">
            <a:extLst>
              <a:ext uri="{FF2B5EF4-FFF2-40B4-BE49-F238E27FC236}">
                <a16:creationId xmlns:a16="http://schemas.microsoft.com/office/drawing/2014/main" id="{3B0E15F3-6452-AA2E-8F2F-DC005D575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33929"/>
          <a:stretch>
            <a:fillRect/>
          </a:stretch>
        </p:blipFill>
        <p:spPr bwMode="auto">
          <a:xfrm>
            <a:off x="11332029" y="0"/>
            <a:ext cx="1469571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64A1DDF-571C-C1D4-32AE-3E7C90EBCF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/>
              <a:t>- verdenssyn og etik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635446-FCA3-394F-F311-657CB4E9F11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Hele verden og alt hvad der befinder sig i den er styret af skæbnen. Intet sker således tilfældigt, men er afgjort af kræfter udenfor os selv.</a:t>
            </a:r>
          </a:p>
          <a:p>
            <a:r>
              <a:rPr lang="da-DK" dirty="0"/>
              <a:t>Mennesket er født fornuftigt, og bør leve sit liv så rationelt og følelsesfrit som muligt.</a:t>
            </a:r>
          </a:p>
          <a:p>
            <a:r>
              <a:rPr lang="da-DK" dirty="0"/>
              <a:t>Ved at leve sit liv rationelt kan mennesket lære at udholde alt, hvad skæbnen sender efter det. Dette kaldes ”den stoiske ro”.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22B1AA7-CCB7-38E7-D358-175A7B21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Stoisk filosofi</a:t>
            </a:r>
          </a:p>
        </p:txBody>
      </p:sp>
      <p:pic>
        <p:nvPicPr>
          <p:cNvPr id="2050" name="Picture 2" descr="Stoicism in a time of pandemic: how Marcus Aurelius can help | Classics |  The Guardian">
            <a:extLst>
              <a:ext uri="{FF2B5EF4-FFF2-40B4-BE49-F238E27FC236}">
                <a16:creationId xmlns:a16="http://schemas.microsoft.com/office/drawing/2014/main" id="{E729DAD6-331B-A395-4D83-C8335EAC1E40}"/>
              </a:ext>
            </a:extLst>
          </p:cNvPr>
          <p:cNvPicPr>
            <a:picLocks noGrp="1" noChangeAspect="1" noChangeArrowheads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124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358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4 f.Kr. - 65 e.Kr.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4 f.Kr. - 65 e.Kr.</a:t>
            </a:r>
          </a:p>
        </p:txBody>
      </p:sp>
      <p:sp>
        <p:nvSpPr>
          <p:cNvPr id="162" name="Født i Corduba i den romerske provins Hispania.…"/>
          <p:cNvSpPr txBox="1">
            <a:spLocks noGrp="1"/>
          </p:cNvSpPr>
          <p:nvPr>
            <p:ph type="body" sz="half" idx="1"/>
          </p:nvPr>
        </p:nvSpPr>
        <p:spPr>
          <a:xfrm>
            <a:off x="1206500" y="3556694"/>
            <a:ext cx="9779000" cy="8948440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Født i Corduba i den romerske provins Hispania.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Virkede som advokat i Rom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Blev i 49 e.Kr. privatlærer for kejser Claudius adoptivsøn Lucius Domitius Ahaenobarbus (Nero).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Forblev Neros rådgiver (og </a:t>
            </a:r>
            <a:r>
              <a:rPr i="1"/>
              <a:t>de facto</a:t>
            </a:r>
            <a:r>
              <a:t> kejser) fra 54-62 e.Kr.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Nero tvang Seneca til selvmord i 65 e.Kr.</a:t>
            </a:r>
          </a:p>
        </p:txBody>
      </p:sp>
      <p:pic>
        <p:nvPicPr>
          <p:cNvPr id="163" name="Billede" descr="Billede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b="16916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64" name="Lucius Annaeus Sene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75054">
              <a:defRPr sz="6885" spc="-137"/>
            </a:lvl1pPr>
          </a:lstStyle>
          <a:p>
            <a:r>
              <a:t>Lucius Annaeus Seneca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t brevkursus i stoicism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Et brevkursus i stoicisme</a:t>
            </a:r>
          </a:p>
        </p:txBody>
      </p:sp>
      <p:sp>
        <p:nvSpPr>
          <p:cNvPr id="167" name="Seneca skrev i løbet af sit liv 124 kendte breve til sin gode ven Lucilius.…"/>
          <p:cNvSpPr txBox="1">
            <a:spLocks noGrp="1"/>
          </p:cNvSpPr>
          <p:nvPr>
            <p:ph type="body" sz="half" idx="1"/>
          </p:nvPr>
        </p:nvSpPr>
        <p:spPr>
          <a:xfrm>
            <a:off x="1206500" y="3803470"/>
            <a:ext cx="9779000" cy="87016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/>
              <a:t>Seneca </a:t>
            </a:r>
            <a:r>
              <a:rPr dirty="0" err="1"/>
              <a:t>skrev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løbet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sit liv 124 </a:t>
            </a:r>
            <a:r>
              <a:rPr dirty="0" err="1"/>
              <a:t>kendte</a:t>
            </a:r>
            <a:r>
              <a:rPr dirty="0"/>
              <a:t> breve </a:t>
            </a:r>
            <a:r>
              <a:rPr dirty="0" err="1"/>
              <a:t>til</a:t>
            </a:r>
            <a:r>
              <a:rPr dirty="0"/>
              <a:t> sin </a:t>
            </a:r>
            <a:r>
              <a:rPr dirty="0" err="1"/>
              <a:t>gode</a:t>
            </a:r>
            <a:r>
              <a:rPr dirty="0"/>
              <a:t> </a:t>
            </a:r>
            <a:r>
              <a:rPr dirty="0" err="1"/>
              <a:t>ven</a:t>
            </a:r>
            <a:r>
              <a:rPr dirty="0"/>
              <a:t> Lucilius.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 err="1"/>
              <a:t>Brevene</a:t>
            </a:r>
            <a:r>
              <a:rPr dirty="0"/>
              <a:t> var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starten</a:t>
            </a:r>
            <a:r>
              <a:rPr dirty="0"/>
              <a:t> </a:t>
            </a:r>
            <a:r>
              <a:rPr dirty="0" err="1"/>
              <a:t>skrevet</a:t>
            </a:r>
            <a:r>
              <a:rPr dirty="0"/>
              <a:t> med </a:t>
            </a:r>
            <a:r>
              <a:rPr dirty="0" err="1"/>
              <a:t>udgivelse</a:t>
            </a:r>
            <a:r>
              <a:rPr dirty="0"/>
              <a:t> for </a:t>
            </a:r>
            <a:r>
              <a:rPr dirty="0" err="1"/>
              <a:t>øje</a:t>
            </a:r>
            <a:r>
              <a:rPr dirty="0"/>
              <a:t>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/>
              <a:t>I sine breve giver Seneca </a:t>
            </a:r>
            <a:r>
              <a:rPr dirty="0" err="1"/>
              <a:t>nyttige</a:t>
            </a:r>
            <a:r>
              <a:rPr dirty="0"/>
              <a:t> </a:t>
            </a:r>
            <a:r>
              <a:rPr dirty="0" err="1"/>
              <a:t>råd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, </a:t>
            </a:r>
            <a:r>
              <a:rPr dirty="0" err="1"/>
              <a:t>hvordan</a:t>
            </a:r>
            <a:r>
              <a:rPr dirty="0"/>
              <a:t> man lever </a:t>
            </a:r>
            <a:r>
              <a:rPr dirty="0" err="1"/>
              <a:t>stoisk</a:t>
            </a:r>
            <a:r>
              <a:rPr dirty="0"/>
              <a:t> - </a:t>
            </a:r>
            <a:r>
              <a:rPr dirty="0" err="1"/>
              <a:t>ofte</a:t>
            </a:r>
            <a:r>
              <a:rPr dirty="0"/>
              <a:t> med </a:t>
            </a:r>
            <a:r>
              <a:rPr dirty="0" err="1"/>
              <a:t>udgangspunkt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hverdagen</a:t>
            </a:r>
            <a:r>
              <a:rPr dirty="0"/>
              <a:t>.</a:t>
            </a:r>
            <a:endParaRPr lang="da-DK" dirty="0"/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lang="da-DK" dirty="0"/>
              <a:t>47. brev er kendt som slavebrevet, fordi Seneca her taler om, hvordan man bør behandle sine slaver.</a:t>
            </a:r>
            <a:endParaRPr dirty="0"/>
          </a:p>
        </p:txBody>
      </p:sp>
      <p:sp>
        <p:nvSpPr>
          <p:cNvPr id="168" name="Brevene til Lucili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Brevene til Lucilius</a:t>
            </a:r>
          </a:p>
        </p:txBody>
      </p:sp>
      <p:pic>
        <p:nvPicPr>
          <p:cNvPr id="16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254" y="2507168"/>
            <a:ext cx="11453090" cy="8701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286</Words>
  <Application>Microsoft Macintosh PowerPoint</Application>
  <PresentationFormat>Brugerdefineret</PresentationFormat>
  <Paragraphs>25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Arial</vt:lpstr>
      <vt:lpstr>Helvetica Neue</vt:lpstr>
      <vt:lpstr>Helvetica Neue Medium</vt:lpstr>
      <vt:lpstr>21_BasicWhite</vt:lpstr>
      <vt:lpstr>Seneca</vt:lpstr>
      <vt:lpstr>Stoisk filosofi</vt:lpstr>
      <vt:lpstr>Stoisk filosofi</vt:lpstr>
      <vt:lpstr>Lucius Annaeus Seneca</vt:lpstr>
      <vt:lpstr>Brevene til Lucilius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Esben Harboe Odgaard</cp:lastModifiedBy>
  <cp:revision>3</cp:revision>
  <dcterms:modified xsi:type="dcterms:W3CDTF">2026-04-22T07:37:34Z</dcterms:modified>
</cp:coreProperties>
</file>