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4"/>
  </p:notesMasterIdLst>
  <p:sldIdLst>
    <p:sldId id="443" r:id="rId2"/>
    <p:sldId id="437" r:id="rId3"/>
    <p:sldId id="452" r:id="rId4"/>
    <p:sldId id="449" r:id="rId5"/>
    <p:sldId id="445" r:id="rId6"/>
    <p:sldId id="450" r:id="rId7"/>
    <p:sldId id="455" r:id="rId8"/>
    <p:sldId id="451" r:id="rId9"/>
    <p:sldId id="453" r:id="rId10"/>
    <p:sldId id="438" r:id="rId11"/>
    <p:sldId id="439" r:id="rId12"/>
    <p:sldId id="44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38"/>
    <p:restoredTop sz="92548"/>
  </p:normalViewPr>
  <p:slideViewPr>
    <p:cSldViewPr snapToGrid="0" snapToObjects="1">
      <p:cViewPr varScale="1">
        <p:scale>
          <a:sx n="107" d="100"/>
          <a:sy n="107" d="100"/>
        </p:scale>
        <p:origin x="1232" y="168"/>
      </p:cViewPr>
      <p:guideLst/>
    </p:cSldViewPr>
  </p:slideViewPr>
  <p:notesTextViewPr>
    <p:cViewPr>
      <p:scale>
        <a:sx n="1" d="1"/>
        <a:sy n="1" d="1"/>
      </p:scale>
      <p:origin x="0" y="-89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07T12:09:57.15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66 666 16383,'0'82'0,"0"2"0,0-30 0,0 6 0,0-8 0,0 0 0,0-8 0,0 7 0,0-14 0,0 6 0,0-7 0,0 0 0,0 0 0,0-6 0,0 4 0,0-4 0,0 6 0,0 0 0,0-6 0,0 4 0,0-4 0,0 0 0,0 4 0,0-11 0,0 5 0,0-6 0,0 6 0,0-4 0,0 3 0,0-5 0,0 7 0,0-6 0,5 12 0,-3-12 0,3 11 0,0-4 0,-3 0 0,3-2 0,-5 1 0,5-6 0,-4 0 0,4-2 0,0-5 0,-4 1 0,4 3 0,-1-8 0,2 7 0,4-3 0,-5-1 0,4 4 0,-8-8 0,8 8 0,-3-8 0,3 3 0,1 0 0,0-3 0,0 3 0,0 0 0,0-3 0,-1 3 0,5-5 0,-4 1 0,9-4 0,-4 2 0,0-7 0,4 4 0,-8-1 0,7-3 0,3 8 0,-4-3 0,8-1 0,-14 4 0,10-8 0,-10 8 0,10-8 0,-10 4 0,9-1 0,1-3 0,-3 9 0,7-9 0,-14 3 0,4 0 0,10-2 0,-12 6 0,11-7 0,-10 4 0,-3-5 0,13 0 0,-12 4 0,6-3 0,-3 4 0,0-5 0,5 0 0,-5 0 0,4 0 0,-4 0 0,1 0 0,3 0 0,-7 0 0,7 0 0,-2 5 0,-2-4 0,5 4 0,-3-5 0,-2 0 0,6 5 0,-10-4 0,10 4 0,-1-5 0,4 0 0,-4 0 0,1 0 0,-4 0 0,-1 0 0,5 0 0,5 0 0,-2 0 0,2 0 0,-5 0 0,-5 0 0,6 0 0,0 0 0,-5 0 0,3 0 0,-3 0 0,5 0 0,-5 0 0,3 0 0,-3 0 0,5 0 0,0 0 0,-6 0 0,4 0 0,-3 0 0,5 0 0,6 0 0,-5 0 0,6 0 0,-7 0 0,0 0 0,-1 0 0,8 0 0,-6 0 0,5 0 0,-11 0 0,4 0 0,-5 0 0,1 0 0,3 0 0,-8 0 0,8 0 0,-4 0 0,6 0 0,-7 0 0,6 0 0,-4 0 0,-1 0 0,5 0 0,-5 0 0,1 0 0,4 0 0,-5 0 0,1 0 0,3 0 0,-8 0 0,8 0 0,-3 0 0,-1 0 0,5 0 0,-5 0 0,1 0 0,4 0 0,1 0 0,2 0 0,3 0 0,-5 0 0,7 0 0,-6 0 0,12 0 0,-6 0 0,8 0 0,-1 0 0,7 0 0,-5 0 0,12 0 0,-5 0 0,-1 0 0,7 0 0,-13 0 0,11 0 0,-11 0 0,5 0 0,-7 0 0,0 0 0,-6 0 0,-2 0 0,-6 0 0,0 0 0,-1 0 0,-4 0 0,-2-5 0,0 4 0,0-7 0,8 2 0,5 1 0,11 1 0,-1 4 0,12 0 0,-5 0 0,7 0 0,1 0 0,-1 0 0,0 0 0,-8 0 0,7 0 0,-6 0 0,0 0 0,6 0 0,-14 0 0,14 0 0,-14 0 0,6 0 0,-7 0 0,1 0 0,-1 0 0,-7 0 0,6 0 0,-12 0 0,6 0 0,-1 0 0,-4 0 0,10 0 0,-11 0 0,5 0 0,0 0 0,2 0 0,0 0 0,4 0 0,-11 0 0,12 0 0,-5 0 0,6 0 0,-6 0 0,4 0 0,-5 0 0,7-11 0,0 9 0,-6-9 0,4 11 0,-4 0 0,-1 0 0,6 0 0,-12 0 0,12 0 0,-5 0 0,5 0 0,1 0 0,-6 0 0,5 0 0,-6 0 0,8 0 0,-8 0 0,6 0 0,-12 0 0,12 0 0,-6 0 0,7 0 0,-6 0 0,4 0 0,-4 0 0,6 0 0,-6 0 0,5 0 0,-6 0 0,1 0 0,4 0 0,-4 0 0,0 0 0,4-5 0,-4 3 0,0-3 0,4 5 0,-4 0 0,5 0 0,1 0 0,1 0 0,-2-5 0,9 3 0,-7-3 0,7 5 0,-1 0 0,-5-5 0,5 3 0,-7-3 0,0 0 0,7 3 0,-5-3 0,6 5 0,-9-5 0,9 4 0,-7-5 0,6 1 0,1 4 0,-6-5 0,5 6 0,-7 0 0,0 0 0,-7 0 0,0-5 0,-7 4 0,-1-4 0,-4 5 0,-2 0 0,0 0 0,8-8 0,6 6 0,7-7 0,0 9 0,0 0 0,0 0 0,0 0 0,0 0 0,0 0 0,0 0 0,0 0 0,0 6 0,-6-5 0,4 4 0,-10 0 0,4-4 0,0 4 0,-4-5 0,4 5 0,-6-4 0,0 4 0,0-5 0,0 5 0,-1-4 0,-4 4 0,3-5 0,-3 0 0,5 0 0,0 0 0,0 0 0,0 0 0,0 0 0,-1 0 0,1 0 0,0 0 0,0 0 0,0 0 0,0 0 0,0 0 0,0 0 0,0 5 0,0-4 0,0 4 0,0-5 0,6 0 0,-5 0 0,5 5 0,-6-4 0,7 4 0,-6 0 0,12-4 0,-12 4 0,12-5 0,-6 5 0,1-4 0,4 10 0,-4-10 0,6 5 0,-7-2 0,6-2 0,-5 3 0,5 0 0,1-4 0,-6 4 0,4-5 0,-4 0 0,6 6 0,0-5 0,0 4 0,-6-5 0,4 0 0,-4 0 0,0 0 0,4 0 0,-5 0 0,7 0 0,0 0 0,0 0 0,0 0 0,0 0 0,0 0 0,7 0 0,-5 0 0,5 0 0,16 0 0,-17 0 0,17 0 0,-23 0 0,0 0 0,0 0 0,0 0 0,0 0 0,0 0 0,0 0 0,0 0 0,0 0 0,0 0 0,-1 0 0,-5 0 0,5 0 0,-5 0 0,-1 0 0,6 0 0,-12 0 0,5 0 0,-6 0 0,7 0 0,-6 0 0,5 0 0,-6 0 0,0 0 0,0 0 0,5 0 0,-3 0 0,4 0 0,-6 0 0,-1 0 0,1 0 0,16 0 0,-6 0 0,7 0 0,-5 0 0,-4 0 0,6 0 0,0 0 0,-1 0 0,-5 0 0,4 0 0,-4 0 0,6 0 0,-7 0 0,6 0 0,-12 0 0,12 0 0,-6 0 0,7 0 0,0 0 0,0 0 0,-1 0 0,1 0 0,7 0 0,-5 0 0,5 0 0,-7 0 0,-1 0 0,1 0 0,0 0 0,0 0 0,1 0 0,-1 0 0,-1 0 0,-5 0 0,4 0 0,-4 0 0,6 0 0,0-5 0,0 4 0,-1-10 0,1 10 0,-6-4 0,4 5 0,-4 0 0,6-6 0,0 5 0,0-5 0,0 6 0,-1 0 0,2 0 0,-2 0 0,1 0 0,-6 0 0,5 0 0,-6 0 0,1 0 0,4 0 0,-10 0 0,4 0 0,-6 0 0,0 0 0,0 0 0,0 0 0,-1-4 0,1 2 0,10-3 0,-8 5 0,8 0 0,-10-4 0,0 2 0,6-2 0,-5-1 0,12 3 0,-11-2 0,10 4 0,-4-6 0,6 5 0,-7-4 0,6-1 0,-5 5 0,6-4 0,0 5 0,0 0 0,-7-5 0,5 4 0,-10-4 0,11-1 0,-12 5 0,5-4 0,-6 5 0,0 0 0,-5-5 0,3 4 0,-3-3 0,5-1 0,-1 4 0,1-4 0,0 5 0,-5 0 0,3-5 0,-8 4 0,12-4 0,-11 5 0,12 0 0,-14-4 0,4 3 0,5-4 0,-8 5 0,8 0 0,-6 0 0,3 0 0,-2-4 0,5 3 0,-9-4 0,8 5 0,-4-4 0,1 3 0,2-4 0,-3 5 0,0-4 0,3 3 0,-3-4 0,0 1 0,3 3 0,-7-7 0,2-6 0,-7 3 0,-2-13 0,-4 13 0,0-10 0,0 1 0,0-3 0,0 2 0,0 0 0,0 5 0,0-6 0,0 5 0,0-4 0,0 5 0,0-6 0,0 0 0,0 0 0,0 0 0,0-6 0,0 5 0,0 0 0,0 2 0,0 4 0,0-4 0,0 4 0,0-3 0,0 8 0,0-13 0,0 13 0,0-7 0,0 3 0,0 5 0,0-10 0,4 0 0,-3 4 0,4-8 0,-5 13 0,4-3 0,-3-10 0,3 12 0,-4-18 0,0 20 0,0-9 0,0 0 0,0 2 0,0-5 0,0 6 0,0-5 0,0 6 0,0-5 0,0 5 0,0-1 0,0-2 0,0 7 0,0-6 0,0 2 0,0 1 0,0-3 0,0 3 0,0 0 0,0-3 0,0 3 0,0 0 0,0-3 0,0 3 0,0 0 0,0-4 0,0 4 0,0 1 0,0-4 0,0 3 0,-4 0 0,3-9 0,-3 12 0,0-8 0,2 5 0,-6 4 0,7-10 0,-9 0 0,9 3 0,-4-6 0,5 12 0,0-8 0,0 4 0,0 0 0,0-3 0,-4 8 0,3-7 0,-4 2 0,5-10 0,0 2 0,0-10 0,0 10 0,0-4 0,0 6 0,0 0 0,0 0 0,0 0 0,0 6 0,0-5 0,0 10 0,0-13 0,0 11 0,0-6 0,0 5 0,0-1 0,0-5 0,0 6 0,0-5 0,0 4 0,0 0 0,-35 14 0,2-1 0,-30 4 0,11-9 0,-8-6 0,6 5 0,-7-4 0,9 11 0,6-5 0,-4 6 0,13 0 0,-6 0 0,7 0 0,6 0 0,-4 0 0,11-5 0,-6 4 0,7-4 0,1 5 0,-1-5 0,6 4 0,-5-4 0,4 0 0,1 4 0,-5-4 0,10 5 0,-10 0 0,-4-4 0,6 3 0,-5-8 0,14 8 0,-4-12 0,-1 6 0,-1-7 0,2 8 0,4-3 0,-4 4 0,-7-6 0,4 6 0,-2 0 0,5 1 0,2 3 0,-6-4 0,2 5 0,1-4 0,-4 3 0,8-4 0,-13 5 0,12 0 0,-8 0 0,6 0 0,-2 0 0,0 0 0,-4 0 0,9 0 0,-9 0 0,-1 0 0,5 0 0,-4 0 0,6 0 0,-2 0 0,-4 0 0,5 0 0,-4 0 0,4 0 0,0 0 0,-4 0 0,-2 0 0,4 0 0,-2 0 0,4 0 0,-5 0 0,3 0 0,-3 0 0,1 0 0,7 0 0,-8 0 0,5 0 0,4 0 0,-14 0 0,12 0 0,-12 0 0,14 0 0,-9 0 0,3 0 0,-5 0 0,6 0 0,-5 0 0,4 0 0,-4 0 0,-1 0 0,5 0 0,-3 0 0,3 0 0,0 0 0,-3 0 0,3 0 0,1 0 0,-9 0 0,13 0 0,-8 0 0,5 0 0,3 0 0,-13 0 0,13 0 0,-8 0 0,6 0 0,-1 0 0,-5-4 0,5 3 0,0-4 0,-3 5 0,5 0 0,-10 0 0,12 0 0,-7 0 0,2 0 0,0 0 0,-4 0 0,9 0 0,-9 0 0,0 0 0,3 0 0,-2 0 0,5 0 0,-3 0 0,2 0 0,-5 0 0,9 0 0,-7 0 0,15-25 0,-5 14 0,8-15 0,-24 22 0,-9 4 0,-19 0 0,-8 0 0,6 0 0,0 0 0,4 0 0,5 0 0,0 0 0,2 0 0,7 0 0,0 0 0,0 0 0,6 0 0,-4 0 0,11 0 0,-5 0 0,6 0 0,0-5 0,0 4 0,0-4 0,0 5 0,0-5 0,0 4 0,0-4 0,0 0 0,6 4 0,-5-4 0,10 5 0,-9 0 0,4 0 0,0 0 0,-4 0 0,9 0 0,-10 0 0,0 0 0,3 0 0,-7 0 0,14 0 0,-4 0 0,-5 0 0,8 0 0,-8 0 0,1 0 0,6 0 0,-6 0 0,4 0 0,-1 0 0,0 0 0,-3 0 0,2 0 0,2 5 0,-5 0 0,4 1 0,0 2 0,1-7 0,1 8 0,-3-3 0,2 0 0,0 3 0,0-8 0,0 3 0,-1 1 0,-2-4 0,7 3 0,-8-4 0,4 5 0,-1-4 0,-8 13 0,12-12 0,-13 7 0,14-5 0,-4-3 0,-4 8 0,7-8 0,-7 4 0,5-1 0,3-3 0,-8 4 0,4-1 0,-1-3 0,-2 3 0,2-4 0,1 0 0,-4 0 0,4 0 0,-6 0 0,5 0 0,1 0 0,0 0 0,-6 0 0,3 0 0,-6 0 0,12 0 0,-8 0 0,3 0 0,1 0 0,-5 0 0,5 0 0,-6 0 0,0 0 0,0 0 0,0 0 0,0 0 0,0 0 0,0 0 0,0 0 0,0 0 0,1-4 0,4 2 0,-4-3 0,5 5 0,-6 0 0,5 0 0,-3 0 0,3 0 0,1 0 0,-5 0 0,5 0 0,-1 0 0,-4 0 0,5 0 0,-1 0 0,-3 0 0,8 0 0,-8 0 0,4 0 0,-5 0 0,5 0 0,1 0 0,1 0 0,-7 0 0,4 0 0,-2 0 0,5 0 0,-7 0 0,4 0 0,-2 0 0,4 0 0,0 0 0,-5 0 0,5 0 0,-4 0 0,4 0 0,-1 0 0,-3 0 0,4 0 0,0 0 0,-5 0 0,9 0 0,-9 0 0,0 0 0,3 0 0,-8 0 0,14 0 0,-5 0 0,-3 0 0,6 0 0,-12 0 0,14 0 0,-9 0 0,-1 0 0,3 0 0,-7 0 0,9 0 0,-1 0 0,-4 0 0,5 0 0,-1 0 0,-3 0 0,8 0 0,-8 0 0,-1 0 0,-2 5 0,2-3 0,0 2 0,10-4 0,-10 0 0,5 0 0,0 0 0,-5 0 0,5 0 0,-1 0 0,-4 0 0,5 5 0,-1-3 0,-3 2 0,8-4 0,-8 0 0,-1 0 0,3 0 0,-7 5 0,14-4 0,-9 4 0,4-5 0,-6 0 0,7 0 0,-1 0 0,1 0 0,-6 0 0,4 0 0,-8 0 0,14 0 0,-10 0 0,0 0 0,-2 0 0,2 0 0,1 0 0,8 0 0,-8 0 0,3 0 0,-4 0 0,-1 0 0,0 0 0,0 0 0,0 0 0,5 0 0,-3 0 0,3 0 0,-4 0 0,4 0 0,-3 0 0,9 5 0,-9-4 0,5 3 0,4-23 0,2 0 0,-1-13 0,8 11 0,-12 6 0,12 5 0,-6-8 0,7 2 0,-8 1 0,8-3 0,-34 16 0,4-6 0,-28 8 0,6 0 0,1 0 0,-1 0 0,1 0 0,0 0 0,8 0 0,-6 0 0,12 0 0,-5 0 0,13 0 0,-5 0 0,12 0 0,-5 0 0,0 0 0,4 0 0,-4 0 0,6 0 0,-6 0 0,5 0 0,-12 0 0,12 5 0,-11 1 0,4 0 0,-5 5 0,-2-10 0,2 9 0,-1-8 0,6 8 0,-4-9 0,4 9 0,1-8 0,1 3 0,6 0 0,-6-4 0,4 4 0,-4-5 0,6 0 0,6 0 0,-5 0 0,5 0 0,-6 0 0,5 0 0,-3 0 0,3 0 0,-4 0 0,-1 0 0,0 0 0,0 0 0,0 0 0,1 0 0,-1 0 0,0 0 0,0 0 0,-6 0 0,4 0 0,-10 0 0,10 0 0,-10 0 0,4 0 0,-6 0 0,1 0 0,-1 0 0,-7 0 0,5 0 0,-13 0 0,13 0 0,-12 0 0,12 0 0,-13 0 0,14 0 0,-14 0 0,13 0 0,-12 0 0,5 0 0,0 0 0,-13 0 0,-12 0 0,5 0 0,-10 0 0,14 0 0,8 0 0,-1 0 0,5 6 0,4-5 0,0 5 0,-6-6 0,14 0 0,-7 0 0,8 0 0,0 0 0,0 0 0,0 0 0,7 0 0,-6 0 0,6 0 0,-7 0 0,6 0 0,-4 0 0,4 0 0,-6 0 0,6 0 0,-4 0 0,4 0 0,-5 0 0,-1 0 0,0 0 0,-6 0 0,4 0 0,-12 0 0,5 0 0,-7 0 0,7 0 0,-28 6 0,29-5 0,-29 5 0,35-1 0,-11-3 0,11 8 0,-5-8 0,0 9 0,-1-10 0,-1 5 0,-5 0 0,5-5 0,-6 5 0,-2-6 0,-6 0 0,4 0 0,-5 6 0,0-5 0,6 5 0,-5-6 0,6 0 0,1 0 0,-6 6 0,3-4 0,-4 4 0,7-6 0,0 0 0,0 0 0,7 0 0,-6 0 0,14 0 0,-6 0 0,-3 0 0,8 0 0,-1 0 0,10 0 0,7 0 0,1 0 0,-1 0 0,0 0 0,0 0 0,0 0 0,0 0 0,0 0 0,6 0 0,-5 0 0,5 0 0,-1 0 0,-3 0 0,8 0 0,-7 0 0,3 0 0,1 0 0,-4 0 0,7 0 0,-7 0 0,4 0 0,-1 0 0,-2 0 0,2 0 0,1 0 0,-4 4 0,8-3 0,-8 8 0,4-8 0,0 4 0,-4-5 0,8 4 0,-7-3 0,3 8 0,-1-8 0,-2 3 0,3-4 0,-1 0 0,-2 5 0,7-4 0,-9 3 0,4-4 0,-5 5 0,5-4 0,-5 4 0,10-5 0,-10 0 0,5 0 0,-1 0 0,-8 0 0,13 5 0,-8-4 0,6 3 0,-1 1 0,-1-4 0,-3 3 0,5-4 0,-1 0 0,1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023B77-406F-2C4B-9BA0-3BD4A37569ED}" type="datetimeFigureOut">
              <a:rPr lang="da-DK" smtClean="0"/>
              <a:t>29.02.2024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1DF75-797F-AB46-8167-FFF740A07B6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3801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todeguiden.au.dk/weird-population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LINK: https</a:t>
            </a:r>
            <a:r>
              <a:rPr lang="da-DK" dirty="0"/>
              <a:t>://</a:t>
            </a:r>
            <a:r>
              <a:rPr lang="da-DK" dirty="0" err="1"/>
              <a:t>screencast</a:t>
            </a:r>
            <a:r>
              <a:rPr lang="da-DK" dirty="0"/>
              <a:t>-o-</a:t>
            </a:r>
            <a:r>
              <a:rPr lang="da-DK" dirty="0" err="1"/>
              <a:t>matic.com</a:t>
            </a:r>
            <a:r>
              <a:rPr lang="da-DK" dirty="0"/>
              <a:t>/</a:t>
            </a:r>
            <a:r>
              <a:rPr lang="da-DK" dirty="0" err="1"/>
              <a:t>watch</a:t>
            </a:r>
            <a:r>
              <a:rPr lang="da-DK" dirty="0"/>
              <a:t>/</a:t>
            </a:r>
            <a:r>
              <a:rPr lang="da-DK" dirty="0" err="1"/>
              <a:t>creiFaVcixG</a:t>
            </a:r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61DF75-797F-AB46-8167-FFF740A07B6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1624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61DF75-797F-AB46-8167-FFF740A07B6B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6160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Obs. på at eksperimenter også kan inddrage den kvalitative metode. Se på hvilke data, der kommer ud – er de kvalitative eller kvantitative, når du skal afgøre. Ofte er det et mix, idet der fx ofte bruges interview som supplerende metode til selve eksperimentet</a:t>
            </a:r>
            <a:r>
              <a:rPr lang="da-DK" dirty="0">
                <a:sym typeface="Wingdings" pitchFamily="2" charset="2"/>
              </a:rPr>
              <a:t> 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61DF75-797F-AB46-8167-FFF740A07B6B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2012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0" i="0" dirty="0">
                <a:solidFill>
                  <a:srgbClr val="0A0A0A"/>
                </a:solidFill>
                <a:effectLst/>
                <a:latin typeface="Georgia" panose="02040502050405020303" pitchFamily="18" charset="0"/>
              </a:rPr>
              <a:t>Laboratorieeksperimenter har ofte høj intern validitet (vi måler det, vi siger vi måler), men lav økologisk validitet (situationen er kunstig, og minder ikke altid om virkeligheden).</a:t>
            </a:r>
          </a:p>
          <a:p>
            <a:endParaRPr lang="da-DK" b="0" i="0" dirty="0">
              <a:solidFill>
                <a:srgbClr val="0A0A0A"/>
              </a:solidFill>
              <a:effectLst/>
              <a:latin typeface="Georgia" panose="02040502050405020303" pitchFamily="18" charset="0"/>
            </a:endParaRPr>
          </a:p>
          <a:p>
            <a:r>
              <a:rPr lang="da-DK" b="0" i="0" dirty="0">
                <a:solidFill>
                  <a:srgbClr val="0A0A0A"/>
                </a:solidFill>
                <a:effectLst/>
                <a:latin typeface="Georgia" panose="02040502050405020303" pitchFamily="18" charset="0"/>
              </a:rPr>
              <a:t>Felt-eksperimenter anvendes ofte af psykologer, som ønsker at indhente målinger fra forsøgsdeltagere med anden kulturel baggrund end den vestlige (</a:t>
            </a:r>
            <a:r>
              <a:rPr lang="da-DK" b="0" i="0" u="sng" dirty="0">
                <a:solidFill>
                  <a:srgbClr val="002546"/>
                </a:solidFill>
                <a:effectLst/>
                <a:latin typeface="Georgia" panose="02040502050405020303" pitchFamily="18" charset="0"/>
                <a:hlinkClick r:id="rId3"/>
              </a:rPr>
              <a:t>WEIRD population</a:t>
            </a:r>
            <a:r>
              <a:rPr lang="da-DK" b="0" i="0" dirty="0">
                <a:solidFill>
                  <a:srgbClr val="0A0A0A"/>
                </a:solidFill>
                <a:effectLst/>
                <a:latin typeface="Georgia" panose="02040502050405020303" pitchFamily="18" charset="0"/>
              </a:rPr>
              <a:t>).  </a:t>
            </a:r>
          </a:p>
          <a:p>
            <a:endParaRPr lang="da-DK" b="0" i="0" dirty="0">
              <a:solidFill>
                <a:srgbClr val="0A0A0A"/>
              </a:solidFill>
              <a:effectLst/>
              <a:latin typeface="Georgia" panose="02040502050405020303" pitchFamily="18" charset="0"/>
            </a:endParaRPr>
          </a:p>
          <a:p>
            <a:r>
              <a:rPr lang="da-DK" b="1" i="0" dirty="0">
                <a:solidFill>
                  <a:srgbClr val="0A0A0A"/>
                </a:solidFill>
                <a:effectLst/>
                <a:latin typeface="Georgia" panose="02040502050405020303" pitchFamily="18" charset="0"/>
              </a:rPr>
              <a:t>Det naturlige eksperiment</a:t>
            </a:r>
            <a:r>
              <a:rPr lang="da-DK" b="0" i="0" dirty="0">
                <a:solidFill>
                  <a:srgbClr val="0A0A0A"/>
                </a:solidFill>
                <a:effectLst/>
                <a:latin typeface="Georgia" panose="02040502050405020303" pitchFamily="18" charset="0"/>
              </a:rPr>
              <a:t> refererer til eksperimenter, hvor forskeren måler på et naturligt forekommende fænomen, i stedet for en bevidst eksperimentel manipulation. I modsætning til andre felteksperimenter, findes der ingen eksperimentel manipulation i det naturlige eksperiment, hvilket skader eksperimentets interne validitet. Til gengæld er den økologisk validitet ofte høj ved naturlige eksperimenter!</a:t>
            </a:r>
          </a:p>
          <a:p>
            <a:endParaRPr lang="da-DK" b="0" i="0" dirty="0">
              <a:solidFill>
                <a:srgbClr val="0A0A0A"/>
              </a:solidFill>
              <a:effectLst/>
              <a:latin typeface="Georgia" panose="02040502050405020303" pitchFamily="18" charset="0"/>
            </a:endParaRPr>
          </a:p>
          <a:p>
            <a:endParaRPr lang="da-DK" b="0" i="0" dirty="0">
              <a:solidFill>
                <a:srgbClr val="0A0A0A"/>
              </a:solidFill>
              <a:effectLst/>
              <a:latin typeface="Georgia" panose="02040502050405020303" pitchFamily="18" charset="0"/>
            </a:endParaRPr>
          </a:p>
          <a:p>
            <a:endParaRPr lang="da-DK" b="0" i="0" dirty="0">
              <a:solidFill>
                <a:srgbClr val="0A0A0A"/>
              </a:solidFill>
              <a:effectLst/>
              <a:latin typeface="Georgia" panose="02040502050405020303" pitchFamily="18" charset="0"/>
            </a:endParaRP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61DF75-797F-AB46-8167-FFF740A07B6B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1754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61DF75-797F-AB46-8167-FFF740A07B6B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9138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2/29/24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2/29/24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2/29/24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2/29/24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2/29/24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2/29/24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2/29/24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2/29/24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2/29/24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2/29/24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customXml" Target="../ink/ink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Forstørrelsesglas på klar baggrund">
            <a:extLst>
              <a:ext uri="{FF2B5EF4-FFF2-40B4-BE49-F238E27FC236}">
                <a16:creationId xmlns:a16="http://schemas.microsoft.com/office/drawing/2014/main" id="{31312A78-6B8C-49C8-BB41-95482BE3885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b="15730"/>
          <a:stretch/>
        </p:blipFill>
        <p:spPr>
          <a:xfrm>
            <a:off x="0" y="235537"/>
            <a:ext cx="12191980" cy="6857990"/>
          </a:xfrm>
          <a:prstGeom prst="rect">
            <a:avLst/>
          </a:prstGeom>
          <a:solidFill>
            <a:srgbClr val="FFFFFF">
              <a:alpha val="67000"/>
            </a:srgbClr>
          </a:solidFill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42F4AC62-EC78-4578-85F3-05A4CEBD3F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6668" y="640080"/>
            <a:ext cx="10915252" cy="5263134"/>
          </a:xfrm>
          <a:prstGeom prst="rect">
            <a:avLst/>
          </a:prstGeom>
          <a:noFill/>
          <a:ln w="31750" cap="sq">
            <a:solidFill>
              <a:schemeClr val="bg1">
                <a:alpha val="8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0988A71-02BB-4403-9321-68D5EC656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1520" y="802767"/>
            <a:ext cx="10585166" cy="4937760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EF14719-B5D3-084F-A9BC-67D6031B1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0624" y="1122807"/>
            <a:ext cx="9954443" cy="4297680"/>
          </a:xfrm>
          <a:noFill/>
          <a:ln>
            <a:noFill/>
          </a:ln>
        </p:spPr>
        <p:txBody>
          <a:bodyPr vert="horz" lIns="182880" tIns="182880" rIns="182880" bIns="182880" rtlCol="0" anchor="ctr" anchorCtr="1">
            <a:normAutofit fontScale="90000"/>
          </a:bodyPr>
          <a:lstStyle/>
          <a:p>
            <a:r>
              <a:rPr lang="da-DK" sz="7200" kern="1200" cap="all" spc="200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Psykologiske undersøgelser</a:t>
            </a:r>
            <a:br>
              <a:rPr lang="da-DK" sz="6000" kern="1200" cap="all" spc="200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da-DK" sz="6000" kern="1200" cap="all" spc="200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da-DK" sz="4900" b="1" kern="1200" cap="all" spc="200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EksperimenteT</a:t>
            </a:r>
            <a:r>
              <a:rPr lang="da-DK" sz="4900" b="1" kern="1200" cap="all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  <a:br>
              <a:rPr lang="da-DK" sz="6000" kern="1200" cap="all" spc="200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da-DK" sz="4000" i="1" kern="1200" cap="all" spc="200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Hvordan gør jeg? </a:t>
            </a:r>
            <a:endParaRPr lang="da-DK" sz="6000" i="1" kern="1200" cap="all" spc="200" baseline="0" dirty="0">
              <a:solidFill>
                <a:schemeClr val="tx1">
                  <a:lumMod val="85000"/>
                  <a:lumOff val="1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572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75190D7-9F36-BB41-9E6C-8E223F777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159" y="1635452"/>
            <a:ext cx="3953196" cy="3587095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da-DK" sz="3000" b="1" dirty="0">
                <a:solidFill>
                  <a:srgbClr val="FFFFFF"/>
                </a:solidFill>
                <a:latin typeface="Calibri Light" panose="020F0502020204030204" pitchFamily="34" charset="0"/>
                <a:cs typeface="Calibri Light" panose="020F0502020204030204" pitchFamily="34" charset="0"/>
              </a:rPr>
              <a:t>Validitet – </a:t>
            </a:r>
            <a:r>
              <a:rPr lang="da-DK" sz="2000" b="1" dirty="0">
                <a:solidFill>
                  <a:srgbClr val="FFFFFF"/>
                </a:solidFill>
                <a:latin typeface="Calibri Light" panose="020F0502020204030204" pitchFamily="34" charset="0"/>
                <a:cs typeface="Calibri Light" panose="020F0502020204030204" pitchFamily="34" charset="0"/>
              </a:rPr>
              <a:t>Gyldighed</a:t>
            </a:r>
            <a:endParaRPr lang="da-DK" sz="3000" b="1" dirty="0">
              <a:solidFill>
                <a:srgbClr val="FFFFFF"/>
              </a:solidFill>
              <a:latin typeface="Calibri Light" panose="020F0502020204030204" pitchFamily="34" charset="0"/>
              <a:cs typeface="Calibri Light" panose="020F0502020204030204" pitchFamily="34" charset="0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7251194-65C9-D54B-9B21-ABF1415D4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6020" y="484909"/>
            <a:ext cx="5320696" cy="5999018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da-DK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Intern validitet: </a:t>
            </a:r>
          </a:p>
          <a:p>
            <a:r>
              <a:rPr lang="da-DK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Måler eksperimentet det, som det vil måle? </a:t>
            </a:r>
            <a:endParaRPr lang="da-DK" sz="2000" dirty="0">
              <a:latin typeface="Calibri Light" panose="020F0302020204030204" pitchFamily="34" charset="0"/>
              <a:cs typeface="Calibri Light" panose="020F0302020204030204" pitchFamily="34" charset="0"/>
              <a:sym typeface="Wingdings" pitchFamily="2" charset="2"/>
            </a:endParaRPr>
          </a:p>
          <a:p>
            <a:pPr lvl="1"/>
            <a:r>
              <a:rPr lang="da-DK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Er der en kontrolgruppe? Er der</a:t>
            </a:r>
            <a:r>
              <a:rPr lang="da-DK" sz="18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 bias </a:t>
            </a:r>
            <a:r>
              <a:rPr lang="da-DK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= </a:t>
            </a:r>
            <a:r>
              <a:rPr lang="da-DK" sz="18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forstyrrende variable, </a:t>
            </a:r>
            <a:r>
              <a:rPr lang="da-DK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der ikke er taget højde for</a:t>
            </a:r>
            <a:r>
              <a:rPr lang="da-DK" sz="18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da-DK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såsom fx:</a:t>
            </a:r>
          </a:p>
          <a:p>
            <a:pPr lvl="2"/>
            <a:r>
              <a:rPr lang="da-DK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Forsøgseffekt: er deltagernes adfærd påvirket af at være med i undersøgelsen, så de fx præsterer bedre end normalt? </a:t>
            </a:r>
          </a:p>
          <a:p>
            <a:pPr lvl="2"/>
            <a:r>
              <a:rPr lang="da-DK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Forsøgsledereffekt: Kommer forsøgslederen til at påvirke deltagerne i en bestemt retning? </a:t>
            </a:r>
            <a:br>
              <a:rPr lang="da-DK" sz="18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da-DK" sz="1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da-DK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Ekstern validitet: </a:t>
            </a:r>
          </a:p>
          <a:p>
            <a:r>
              <a:rPr lang="da-DK" sz="2000" dirty="0">
                <a:solidFill>
                  <a:srgbClr val="333333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Kan resultaterne generaliseres til at gælde andre situationer og individer end eksperimentets? </a:t>
            </a:r>
          </a:p>
          <a:p>
            <a:pPr lvl="1"/>
            <a:r>
              <a:rPr lang="da-DK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Det afhænger af, om eksperimentets sample (deltagere) er repræsentativ ift. fx køn, kultur, antal, alder</a:t>
            </a:r>
            <a:br>
              <a:rPr lang="da-DK" sz="18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da-DK" sz="1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da-DK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Økologisk validitet</a:t>
            </a:r>
            <a:r>
              <a:rPr lang="da-DK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: </a:t>
            </a:r>
          </a:p>
          <a:p>
            <a:r>
              <a:rPr lang="da-DK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Kan resultaterne af eksperimentet overføres til den virkelige verden? (Især relevant for laboratorieeksperimenter)</a:t>
            </a:r>
            <a:endParaRPr lang="da-DK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da-DK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728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0B932E6-AE23-7A45-807B-8B4AD3EFE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423" y="1586484"/>
            <a:ext cx="39719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da-DK" sz="3000" dirty="0">
                <a:solidFill>
                  <a:srgbClr val="FFFFFF"/>
                </a:solidFill>
                <a:latin typeface="Calibri Light" panose="020F0502020204030204" pitchFamily="34" charset="0"/>
                <a:cs typeface="Calibri Light" panose="020F0502020204030204" pitchFamily="34" charset="0"/>
              </a:rPr>
              <a:t>Vurdering: </a:t>
            </a:r>
            <a:r>
              <a:rPr lang="da-DK" sz="3000" b="1" dirty="0">
                <a:solidFill>
                  <a:srgbClr val="FFFFFF"/>
                </a:solidFill>
                <a:latin typeface="Calibri Light" panose="020F0502020204030204" pitchFamily="34" charset="0"/>
                <a:cs typeface="Calibri Light" panose="020F0502020204030204" pitchFamily="34" charset="0"/>
              </a:rPr>
              <a:t>Reproducér-</a:t>
            </a:r>
            <a:r>
              <a:rPr lang="da-DK" sz="3000" b="1" dirty="0" err="1">
                <a:solidFill>
                  <a:srgbClr val="FFFFFF"/>
                </a:solidFill>
                <a:latin typeface="Calibri Light" panose="020F0502020204030204" pitchFamily="34" charset="0"/>
                <a:cs typeface="Calibri Light" panose="020F0502020204030204" pitchFamily="34" charset="0"/>
              </a:rPr>
              <a:t>barhed</a:t>
            </a:r>
            <a:endParaRPr lang="da-DK" sz="3000" b="1" dirty="0">
              <a:solidFill>
                <a:srgbClr val="FFFFFF"/>
              </a:solidFill>
              <a:latin typeface="Calibri Light" panose="020F0502020204030204" pitchFamily="34" charset="0"/>
              <a:cs typeface="Calibri Light" panose="020F0502020204030204" pitchFamily="34" charset="0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486446-ADB7-B143-8100-D70C8B2E0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721895"/>
            <a:ext cx="5320696" cy="5117431"/>
          </a:xfrm>
        </p:spPr>
        <p:txBody>
          <a:bodyPr anchor="ctr">
            <a:normAutofit/>
          </a:bodyPr>
          <a:lstStyle/>
          <a:p>
            <a:r>
              <a:rPr lang="da-DK" sz="2400" dirty="0">
                <a:latin typeface="Calibri Light" panose="020F0502020204030204" pitchFamily="34" charset="0"/>
                <a:cs typeface="Calibri Light" panose="020F0502020204030204" pitchFamily="34" charset="0"/>
              </a:rPr>
              <a:t>Kan eksperimentets resultater bekræftet af andre undersøgelser? </a:t>
            </a:r>
            <a:br>
              <a:rPr lang="da-DK" sz="2400" dirty="0">
                <a:latin typeface="Calibri Light" panose="020F0502020204030204" pitchFamily="34" charset="0"/>
                <a:cs typeface="Calibri Light" panose="020F0502020204030204" pitchFamily="34" charset="0"/>
              </a:rPr>
            </a:br>
            <a:endParaRPr lang="da-DK" sz="2400" dirty="0">
              <a:latin typeface="Calibri Light" panose="020F0502020204030204" pitchFamily="34" charset="0"/>
              <a:cs typeface="Calibri Light" panose="020F0502020204030204" pitchFamily="34" charset="0"/>
            </a:endParaRPr>
          </a:p>
          <a:p>
            <a:r>
              <a:rPr lang="da-DK" sz="2400" dirty="0">
                <a:latin typeface="Calibri Light" panose="020F0502020204030204" pitchFamily="34" charset="0"/>
                <a:cs typeface="Calibri Light" panose="020F0502020204030204" pitchFamily="34" charset="0"/>
              </a:rPr>
              <a:t>Er undersøgelsen velbeskrevet af forskerne, så den er let at gentage?</a:t>
            </a:r>
            <a:br>
              <a:rPr lang="da-DK" sz="2000" dirty="0"/>
            </a:b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1808475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42212EA-E61C-F947-97CB-61220E228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da-DK" sz="3000" dirty="0">
                <a:solidFill>
                  <a:srgbClr val="FFFFFF"/>
                </a:solidFill>
                <a:latin typeface="Calibri Light" panose="020F0502020204030204" pitchFamily="34" charset="0"/>
                <a:cs typeface="Calibri Light" panose="020F0502020204030204" pitchFamily="34" charset="0"/>
              </a:rPr>
              <a:t>Vurdering: </a:t>
            </a:r>
            <a:r>
              <a:rPr lang="da-DK" sz="3000" b="1" dirty="0">
                <a:solidFill>
                  <a:srgbClr val="FFFFFF"/>
                </a:solidFill>
                <a:latin typeface="Calibri Light" panose="020F0502020204030204" pitchFamily="34" charset="0"/>
                <a:cs typeface="Calibri Light" panose="020F0502020204030204" pitchFamily="34" charset="0"/>
              </a:rPr>
              <a:t>Etik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3B06533-D4EC-E541-A4F9-7475E1A75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850232"/>
            <a:ext cx="5320696" cy="5566610"/>
          </a:xfrm>
        </p:spPr>
        <p:txBody>
          <a:bodyPr anchor="ctr">
            <a:normAutofit/>
          </a:bodyPr>
          <a:lstStyle/>
          <a:p>
            <a:r>
              <a:rPr lang="da-DK" sz="2200" dirty="0">
                <a:latin typeface="Calibri Light" panose="020F0502020204030204" pitchFamily="34" charset="0"/>
                <a:cs typeface="Calibri Light" panose="020F0502020204030204" pitchFamily="34" charset="0"/>
              </a:rPr>
              <a:t>Informeret samtykke</a:t>
            </a:r>
          </a:p>
          <a:p>
            <a:r>
              <a:rPr lang="da-DK" sz="2200" dirty="0">
                <a:latin typeface="Calibri Light" panose="020F0502020204030204" pitchFamily="34" charset="0"/>
                <a:cs typeface="Calibri Light" panose="020F0502020204030204" pitchFamily="34" charset="0"/>
              </a:rPr>
              <a:t>Retten til at fortryde</a:t>
            </a:r>
          </a:p>
          <a:p>
            <a:r>
              <a:rPr lang="da-DK" sz="2200" dirty="0">
                <a:latin typeface="Calibri Light" panose="020F0502020204030204" pitchFamily="34" charset="0"/>
                <a:cs typeface="Calibri Light" panose="020F0502020204030204" pitchFamily="34" charset="0"/>
              </a:rPr>
              <a:t>Anonymitet</a:t>
            </a:r>
          </a:p>
          <a:p>
            <a:r>
              <a:rPr lang="da-DK" sz="2200" dirty="0">
                <a:latin typeface="Calibri Light" panose="020F0502020204030204" pitchFamily="34" charset="0"/>
                <a:cs typeface="Calibri Light" panose="020F0502020204030204" pitchFamily="34" charset="0"/>
              </a:rPr>
              <a:t>Beskyttelse af deltagerne</a:t>
            </a:r>
          </a:p>
          <a:p>
            <a:pPr lvl="1"/>
            <a:r>
              <a:rPr lang="da-DK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”Sørg for at deltagerne i undersøgelsen ikke lider overlast eller oplever undersøgelsen som mere fysisk eller psykisk belastende, end hvad de på forhånd har accepteret i forbindelse med undersøgelsen. Respekter endvidere privatlivets fred og undlad undersøgelser, hvor du risikerer at krænke menneskers private grænser.”</a:t>
            </a:r>
            <a:br>
              <a:rPr lang="da-DK" sz="18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da-DK" sz="2200" dirty="0">
              <a:latin typeface="Calibri Light" panose="020F0502020204030204" pitchFamily="34" charset="0"/>
              <a:cs typeface="Calibri Light" panose="020F0502020204030204" pitchFamily="34" charset="0"/>
            </a:endParaRPr>
          </a:p>
          <a:p>
            <a:pPr marL="0" indent="0" algn="r">
              <a:buNone/>
            </a:pPr>
            <a:r>
              <a:rPr lang="da-DK" sz="16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Udformet på baggrund af etiske retningslinjer for British </a:t>
            </a:r>
            <a:r>
              <a:rPr lang="da-DK" sz="1600" i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Psychological</a:t>
            </a:r>
            <a:r>
              <a:rPr lang="da-DK" sz="16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 Society (BPS) </a:t>
            </a:r>
          </a:p>
        </p:txBody>
      </p:sp>
    </p:spTree>
    <p:extLst>
      <p:ext uri="{BB962C8B-B14F-4D97-AF65-F5344CB8AC3E}">
        <p14:creationId xmlns:p14="http://schemas.microsoft.com/office/powerpoint/2010/main" val="820998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A361A3D-FFCF-3143-8F60-20327015A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da-DK" sz="2000" dirty="0" err="1">
                <a:solidFill>
                  <a:srgbClr val="FFFFFF"/>
                </a:solidFill>
                <a:latin typeface="Calibri Light" panose="020F0502020204030204" pitchFamily="34" charset="0"/>
                <a:cs typeface="Calibri Light" panose="020F0502020204030204" pitchFamily="34" charset="0"/>
              </a:rPr>
              <a:t>KritiskE</a:t>
            </a:r>
            <a:r>
              <a:rPr lang="da-DK" sz="2000" dirty="0">
                <a:solidFill>
                  <a:srgbClr val="FFFFFF"/>
                </a:solidFill>
                <a:latin typeface="Calibri Light" panose="020F0502020204030204" pitchFamily="34" charset="0"/>
                <a:cs typeface="Calibri Light" panose="020F0502020204030204" pitchFamily="34" charset="0"/>
              </a:rPr>
              <a:t> spørgsmål til</a:t>
            </a:r>
            <a:br>
              <a:rPr lang="da-DK" sz="2000" dirty="0">
                <a:solidFill>
                  <a:srgbClr val="FFFFFF"/>
                </a:solidFill>
                <a:latin typeface="Calibri Light" panose="020F0502020204030204" pitchFamily="34" charset="0"/>
                <a:cs typeface="Calibri Light" panose="020F0502020204030204" pitchFamily="34" charset="0"/>
              </a:rPr>
            </a:br>
            <a:r>
              <a:rPr lang="da-DK" sz="2000" dirty="0">
                <a:solidFill>
                  <a:srgbClr val="FFFFFF"/>
                </a:solidFill>
                <a:latin typeface="Calibri Light" panose="020F0502020204030204" pitchFamily="34" charset="0"/>
                <a:cs typeface="Calibri Light" panose="020F0502020204030204" pitchFamily="34" charset="0"/>
              </a:rPr>
              <a:t>Psykologiske undersøgelser</a:t>
            </a:r>
            <a:br>
              <a:rPr lang="da-DK" sz="2000" dirty="0">
                <a:solidFill>
                  <a:srgbClr val="FFFFFF"/>
                </a:solidFill>
                <a:latin typeface="Calibri Light" panose="020F0502020204030204" pitchFamily="34" charset="0"/>
                <a:cs typeface="Calibri Light" panose="020F0502020204030204" pitchFamily="34" charset="0"/>
              </a:rPr>
            </a:br>
            <a:r>
              <a:rPr lang="da-DK" sz="2000" dirty="0">
                <a:solidFill>
                  <a:srgbClr val="FFFFFF"/>
                </a:solidFill>
                <a:latin typeface="Calibri Light" panose="020F0502020204030204" pitchFamily="34" charset="0"/>
                <a:cs typeface="Calibri Light" panose="020F0502020204030204" pitchFamily="34" charset="0"/>
              </a:rPr>
              <a:t>Generelt</a:t>
            </a:r>
            <a:br>
              <a:rPr lang="da-DK" sz="2000" dirty="0">
                <a:solidFill>
                  <a:srgbClr val="FFFFFF"/>
                </a:solidFill>
                <a:latin typeface="Calibri Light" panose="020F0502020204030204" pitchFamily="34" charset="0"/>
                <a:cs typeface="Calibri Light" panose="020F0502020204030204" pitchFamily="34" charset="0"/>
              </a:rPr>
            </a:br>
            <a:endParaRPr lang="da-DK" sz="2000" dirty="0">
              <a:solidFill>
                <a:srgbClr val="FFFFFF"/>
              </a:solidFill>
              <a:latin typeface="Calibri Light" panose="020F0502020204030204" pitchFamily="34" charset="0"/>
              <a:cs typeface="Calibri Light" panose="020F0502020204030204" pitchFamily="34" charset="0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D31735A-ACD6-F64C-BC87-ED8CF23CD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497305"/>
            <a:ext cx="5320696" cy="6079958"/>
          </a:xfrm>
        </p:spPr>
        <p:txBody>
          <a:bodyPr anchor="ctr">
            <a:normAutofit/>
          </a:bodyPr>
          <a:lstStyle/>
          <a:p>
            <a:pPr marL="342900" indent="-3429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da-DK" sz="2000" dirty="0">
                <a:latin typeface="Calibri Light" panose="020F0502020204030204" pitchFamily="34" charset="0"/>
                <a:cs typeface="Calibri Light" panose="020F0502020204030204" pitchFamily="34" charset="0"/>
              </a:rPr>
              <a:t>Hvem har lavet undersøgelsen?</a:t>
            </a:r>
            <a:br>
              <a:rPr lang="da-DK" sz="2000" dirty="0">
                <a:latin typeface="Calibri Light" panose="020F0502020204030204" pitchFamily="34" charset="0"/>
                <a:cs typeface="Calibri Light" panose="020F0502020204030204" pitchFamily="34" charset="0"/>
              </a:rPr>
            </a:br>
            <a:endParaRPr lang="da-DK" sz="2000" dirty="0">
              <a:latin typeface="Calibri Light" panose="020F0502020204030204" pitchFamily="34" charset="0"/>
              <a:cs typeface="Calibri Light" panose="020F0502020204030204" pitchFamily="34" charset="0"/>
            </a:endParaRP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da-DK" sz="2000" dirty="0">
                <a:latin typeface="Calibri Light" panose="020F0502020204030204" pitchFamily="34" charset="0"/>
                <a:cs typeface="Calibri Light" panose="020F0502020204030204" pitchFamily="34" charset="0"/>
              </a:rPr>
              <a:t>Formål: Hvad er formålet med undersøgelsen / hvad er undersøgelsens hypotese / hvilke spørgsmål ønsker den besvaret? </a:t>
            </a:r>
            <a:br>
              <a:rPr lang="da-DK" sz="2000" dirty="0">
                <a:latin typeface="Calibri Light" panose="020F0502020204030204" pitchFamily="34" charset="0"/>
                <a:cs typeface="Calibri Light" panose="020F0502020204030204" pitchFamily="34" charset="0"/>
              </a:rPr>
            </a:br>
            <a:endParaRPr lang="da-DK" sz="2000" dirty="0">
              <a:latin typeface="Calibri Light" panose="020F0502020204030204" pitchFamily="34" charset="0"/>
              <a:cs typeface="Calibri Light" panose="020F0502020204030204" pitchFamily="34" charset="0"/>
            </a:endParaRP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da-DK" sz="2000" dirty="0">
                <a:latin typeface="Calibri Light" panose="020F0502020204030204" pitchFamily="34" charset="0"/>
                <a:cs typeface="Calibri Light" panose="020F0502020204030204" pitchFamily="34" charset="0"/>
              </a:rPr>
              <a:t>Metode: Er der tale om kvalitativ eller kvantitativ metode? (Eller Mixed </a:t>
            </a:r>
            <a:r>
              <a:rPr lang="da-DK" sz="2000" dirty="0" err="1">
                <a:latin typeface="Calibri Light" panose="020F0502020204030204" pitchFamily="34" charset="0"/>
                <a:cs typeface="Calibri Light" panose="020F0502020204030204" pitchFamily="34" charset="0"/>
              </a:rPr>
              <a:t>methods</a:t>
            </a:r>
            <a:r>
              <a:rPr lang="da-DK" sz="2000" dirty="0">
                <a:latin typeface="Calibri Light" panose="020F0502020204030204" pitchFamily="34" charset="0"/>
                <a:cs typeface="Calibri Light" panose="020F0502020204030204" pitchFamily="34" charset="0"/>
              </a:rPr>
              <a:t>?) Hvilken undersøgelsesmetode er der mere konkret tale om? (fx eksperiment, interview)</a:t>
            </a:r>
            <a:br>
              <a:rPr lang="da-DK" sz="2000" dirty="0">
                <a:latin typeface="Calibri Light" panose="020F0502020204030204" pitchFamily="34" charset="0"/>
                <a:cs typeface="Calibri Light" panose="020F0502020204030204" pitchFamily="34" charset="0"/>
              </a:rPr>
            </a:br>
            <a:endParaRPr lang="da-DK" sz="2000" dirty="0">
              <a:latin typeface="Calibri Light" panose="020F0502020204030204" pitchFamily="34" charset="0"/>
              <a:cs typeface="Calibri Light" panose="020F0502020204030204" pitchFamily="34" charset="0"/>
            </a:endParaRP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da-DK" sz="2000" dirty="0">
                <a:latin typeface="Calibri Light" panose="020F0502020204030204" pitchFamily="34" charset="0"/>
                <a:cs typeface="Calibri Light" panose="020F0502020204030204" pitchFamily="34" charset="0"/>
              </a:rPr>
              <a:t>Hvilke resultater fandt forskerne? </a:t>
            </a:r>
            <a:br>
              <a:rPr lang="da-DK" sz="2000" dirty="0">
                <a:latin typeface="Calibri Light" panose="020F0502020204030204" pitchFamily="34" charset="0"/>
                <a:cs typeface="Calibri Light" panose="020F0502020204030204" pitchFamily="34" charset="0"/>
              </a:rPr>
            </a:br>
            <a:endParaRPr lang="da-DK" sz="2000" dirty="0">
              <a:latin typeface="Calibri Light" panose="020F0502020204030204" pitchFamily="34" charset="0"/>
              <a:cs typeface="Calibri Light" panose="020F0502020204030204" pitchFamily="34" charset="0"/>
            </a:endParaRP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da-DK" sz="2000" dirty="0">
                <a:latin typeface="Calibri Light" panose="020F0502020204030204" pitchFamily="34" charset="0"/>
                <a:cs typeface="Calibri Light" panose="020F0502020204030204" pitchFamily="34" charset="0"/>
              </a:rPr>
              <a:t>Hvilke fejlkilder er der forbundet med undersøgelsen?</a:t>
            </a:r>
            <a:br>
              <a:rPr lang="da-DK" sz="2000" dirty="0">
                <a:latin typeface="Calibri Light" panose="020F0502020204030204" pitchFamily="34" charset="0"/>
                <a:cs typeface="Calibri Light" panose="020F0502020204030204" pitchFamily="34" charset="0"/>
              </a:rPr>
            </a:br>
            <a:endParaRPr lang="da-DK" sz="2000" dirty="0">
              <a:latin typeface="Calibri Light" panose="020F0502020204030204" pitchFamily="34" charset="0"/>
              <a:cs typeface="Calibri Light" panose="020F0502020204030204" pitchFamily="34" charset="0"/>
            </a:endParaRP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da-DK" sz="2000" dirty="0">
                <a:latin typeface="Calibri Light" panose="020F0502020204030204" pitchFamily="34" charset="0"/>
                <a:cs typeface="Calibri Light" panose="020F0502020204030204" pitchFamily="34" charset="0"/>
              </a:rPr>
              <a:t>Er undersøgelsen etisk forsvarlig?</a:t>
            </a:r>
          </a:p>
        </p:txBody>
      </p:sp>
    </p:spTree>
    <p:extLst>
      <p:ext uri="{BB962C8B-B14F-4D97-AF65-F5344CB8AC3E}">
        <p14:creationId xmlns:p14="http://schemas.microsoft.com/office/powerpoint/2010/main" val="3733611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C3E1C3D-633C-4756-B09B-9AD080714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6668" y="640080"/>
            <a:ext cx="10915252" cy="5263134"/>
          </a:xfrm>
          <a:prstGeom prst="rect">
            <a:avLst/>
          </a:prstGeom>
          <a:noFill/>
          <a:ln w="31750" cap="sq">
            <a:solidFill>
              <a:schemeClr val="accent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295DAF8-54BC-4834-A4B1-7DD2F7AFE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1520" y="802767"/>
            <a:ext cx="10585166" cy="4937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28EB9E-D723-5B42-87E8-EAD97BE64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0624" y="1122807"/>
            <a:ext cx="9954443" cy="4297680"/>
          </a:xfrm>
          <a:noFill/>
          <a:ln>
            <a:noFill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6000" kern="1200" cap="all" spc="200" baseline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Eksperimentet i fokus</a:t>
            </a:r>
          </a:p>
        </p:txBody>
      </p:sp>
    </p:spTree>
    <p:extLst>
      <p:ext uri="{BB962C8B-B14F-4D97-AF65-F5344CB8AC3E}">
        <p14:creationId xmlns:p14="http://schemas.microsoft.com/office/powerpoint/2010/main" val="719465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54E495-40E2-9443-9AD1-858F1B460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978776"/>
            <a:ext cx="4486656" cy="1174991"/>
          </a:xfrm>
          <a:ln w="12700"/>
        </p:spPr>
        <p:txBody>
          <a:bodyPr>
            <a:normAutofit/>
          </a:bodyPr>
          <a:lstStyle/>
          <a:p>
            <a:r>
              <a:rPr lang="da-DK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Formål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4997B69-0DC1-0643-8B78-0332F77AE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640692"/>
            <a:ext cx="4486656" cy="3255252"/>
          </a:xfrm>
        </p:spPr>
        <p:txBody>
          <a:bodyPr>
            <a:normAutofit/>
          </a:bodyPr>
          <a:lstStyle/>
          <a:p>
            <a:r>
              <a:rPr lang="da-DK" sz="2500" dirty="0">
                <a:latin typeface="Calibri Light" panose="020F0302020204030204" pitchFamily="34" charset="0"/>
                <a:cs typeface="Calibri Light" panose="020F0302020204030204" pitchFamily="34" charset="0"/>
              </a:rPr>
              <a:t>Hvad var forskernes formål med eksperimentet? </a:t>
            </a:r>
          </a:p>
          <a:p>
            <a:pPr lvl="1"/>
            <a:r>
              <a:rPr lang="da-DK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Hvad ville de gerne undersøge?</a:t>
            </a:r>
          </a:p>
          <a:p>
            <a:pPr lvl="1"/>
            <a:r>
              <a:rPr lang="da-DK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Havde de evt. en hypotese?</a:t>
            </a:r>
          </a:p>
        </p:txBody>
      </p:sp>
      <p:pic>
        <p:nvPicPr>
          <p:cNvPr id="5" name="Picture 4" descr="Tre pile på bullseye">
            <a:extLst>
              <a:ext uri="{FF2B5EF4-FFF2-40B4-BE49-F238E27FC236}">
                <a16:creationId xmlns:a16="http://schemas.microsoft.com/office/drawing/2014/main" id="{973316A4-862D-447A-95D2-8F70A69E3E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15" r="37564" b="2"/>
          <a:stretch/>
        </p:blipFill>
        <p:spPr>
          <a:xfrm>
            <a:off x="6096000" y="10"/>
            <a:ext cx="609600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342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D7F070-0C59-8440-8902-A38C5DA4A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0651" y="306966"/>
            <a:ext cx="10475495" cy="1188720"/>
          </a:xfrm>
          <a:ln w="6350"/>
        </p:spPr>
        <p:txBody>
          <a:bodyPr>
            <a:normAutofit/>
          </a:bodyPr>
          <a:lstStyle/>
          <a:p>
            <a:r>
              <a:rPr lang="da-DK" sz="3200" dirty="0">
                <a:latin typeface="Calibri Light" panose="020F0302020204030204" pitchFamily="34" charset="0"/>
                <a:cs typeface="Calibri Light" panose="020F0302020204030204" pitchFamily="34" charset="0"/>
              </a:rPr>
              <a:t>Metode: Hvordan er undersøgelsen designet?</a:t>
            </a:r>
          </a:p>
        </p:txBody>
      </p:sp>
      <p:pic>
        <p:nvPicPr>
          <p:cNvPr id="10" name="Pladsholder til indhold 9" descr="Et billede, der indeholder bord&#10;&#10;Automatisk genereret beskrivelse">
            <a:extLst>
              <a:ext uri="{FF2B5EF4-FFF2-40B4-BE49-F238E27FC236}">
                <a16:creationId xmlns:a16="http://schemas.microsoft.com/office/drawing/2014/main" id="{61C8EFA4-3D85-4345-9724-D492FA7C88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58638" y="1735138"/>
            <a:ext cx="9224000" cy="4603750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1" name="Håndskrift 20">
                <a:extLst>
                  <a:ext uri="{FF2B5EF4-FFF2-40B4-BE49-F238E27FC236}">
                    <a16:creationId xmlns:a16="http://schemas.microsoft.com/office/drawing/2014/main" id="{765D5BF4-C205-E040-A1FD-D1CE979F8544}"/>
                  </a:ext>
                </a:extLst>
              </p14:cNvPr>
              <p14:cNvContentPartPr/>
              <p14:nvPr/>
            </p14:nvContentPartPr>
            <p14:xfrm>
              <a:off x="1809818" y="2119691"/>
              <a:ext cx="5106600" cy="931320"/>
            </p14:xfrm>
          </p:contentPart>
        </mc:Choice>
        <mc:Fallback xmlns="">
          <p:pic>
            <p:nvPicPr>
              <p:cNvPr id="21" name="Håndskrift 20">
                <a:extLst>
                  <a:ext uri="{FF2B5EF4-FFF2-40B4-BE49-F238E27FC236}">
                    <a16:creationId xmlns:a16="http://schemas.microsoft.com/office/drawing/2014/main" id="{765D5BF4-C205-E040-A1FD-D1CE979F854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755818" y="2012051"/>
                <a:ext cx="5214240" cy="1146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37589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E6E8173-F157-A442-973E-00400941C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da-DK" sz="230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Det psykologiske Eksperiment </a:t>
            </a:r>
            <a:br>
              <a:rPr lang="da-DK" sz="230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da-DK" sz="230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(metode fortsat)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C2054E9-B3F8-8D40-A22A-345D54B3A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568035"/>
            <a:ext cx="5320696" cy="6068291"/>
          </a:xfrm>
        </p:spPr>
        <p:txBody>
          <a:bodyPr anchor="ctr">
            <a:normAutofit/>
          </a:bodyPr>
          <a:lstStyle/>
          <a:p>
            <a:pPr marL="0" lvl="0" indent="0">
              <a:lnSpc>
                <a:spcPct val="90000"/>
              </a:lnSpc>
              <a:buNone/>
            </a:pPr>
            <a:r>
              <a:rPr lang="da-DK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Laboratorieeksperimenter: </a:t>
            </a:r>
          </a:p>
          <a:p>
            <a:pPr lvl="1">
              <a:lnSpc>
                <a:spcPct val="90000"/>
              </a:lnSpc>
            </a:pPr>
            <a:r>
              <a:rPr lang="da-DK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Foregår i et kunstigt miljø, hvor forskeren bestemmer de uafhængige variable</a:t>
            </a:r>
          </a:p>
          <a:p>
            <a:pPr lvl="2">
              <a:lnSpc>
                <a:spcPct val="90000"/>
              </a:lnSpc>
            </a:pPr>
            <a:r>
              <a:rPr lang="da-DK" dirty="0">
                <a:latin typeface="Calibri Light" panose="020F0302020204030204" pitchFamily="34" charset="0"/>
                <a:cs typeface="Calibri Light" panose="020F0302020204030204" pitchFamily="34" charset="0"/>
              </a:rPr>
              <a:t>Dvs. forskeren udsætter forsøgspersonerne for bestemte påvirkninger i laboratoriet og undersøger deres reaktioner.</a:t>
            </a:r>
            <a:br>
              <a:rPr lang="da-DK" sz="18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da-DK" sz="1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0" indent="0">
              <a:lnSpc>
                <a:spcPct val="90000"/>
              </a:lnSpc>
              <a:buNone/>
            </a:pPr>
            <a:r>
              <a:rPr lang="da-DK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Felteksperimenter: </a:t>
            </a:r>
          </a:p>
          <a:p>
            <a:pPr lvl="1">
              <a:lnSpc>
                <a:spcPct val="90000"/>
              </a:lnSpc>
            </a:pPr>
            <a:r>
              <a:rPr lang="da-DK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Foregår i et naturligt miljø (hverdagssituationer), hvor forskeren bestemmer de uafhængige variable</a:t>
            </a:r>
          </a:p>
          <a:p>
            <a:pPr lvl="2">
              <a:lnSpc>
                <a:spcPct val="90000"/>
              </a:lnSpc>
            </a:pPr>
            <a:r>
              <a:rPr lang="da-DK" dirty="0">
                <a:latin typeface="Calibri Light" panose="020F0302020204030204" pitchFamily="34" charset="0"/>
                <a:cs typeface="Calibri Light" panose="020F0302020204030204" pitchFamily="34" charset="0"/>
              </a:rPr>
              <a:t>Dvs. forskeren udsætter forsøgspersonerne for bestemte påvirkninger i deres naturlige miljø og undersøger deres reaktioner.</a:t>
            </a:r>
            <a:br>
              <a:rPr lang="da-DK" sz="18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da-DK" sz="1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0" indent="0">
              <a:lnSpc>
                <a:spcPct val="90000"/>
              </a:lnSpc>
              <a:buNone/>
            </a:pPr>
            <a:r>
              <a:rPr lang="da-DK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Naturlige eksperimenter: </a:t>
            </a:r>
          </a:p>
          <a:p>
            <a:pPr lvl="1">
              <a:lnSpc>
                <a:spcPct val="90000"/>
              </a:lnSpc>
            </a:pPr>
            <a:r>
              <a:rPr lang="da-DK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Foregår i et naturligt miljø, hvor situationen bestemmer de uafhængige variable. </a:t>
            </a:r>
          </a:p>
          <a:p>
            <a:pPr lvl="2">
              <a:lnSpc>
                <a:spcPct val="90000"/>
              </a:lnSpc>
            </a:pPr>
            <a:r>
              <a:rPr lang="da-DK" dirty="0">
                <a:latin typeface="Calibri Light" panose="020F0302020204030204" pitchFamily="34" charset="0"/>
                <a:cs typeface="Calibri Light" panose="020F0302020204030204" pitchFamily="34" charset="0"/>
              </a:rPr>
              <a:t>Dvs. forskeren observerer forsøgspersonernes reaktioner på bestemte påvirkninger, som de naturligt udsættes for i det miljø, de færdes i.</a:t>
            </a:r>
          </a:p>
          <a:p>
            <a:pPr>
              <a:lnSpc>
                <a:spcPct val="90000"/>
              </a:lnSpc>
            </a:pPr>
            <a:endParaRPr lang="da-DK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084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D188330-ACE9-F348-A026-15113AF75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607127"/>
            <a:ext cx="7729728" cy="4017818"/>
          </a:xfrm>
        </p:spPr>
        <p:txBody>
          <a:bodyPr/>
          <a:lstStyle/>
          <a:p>
            <a:r>
              <a:rPr lang="da-DK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For at måle effekten af en bestemt påvirkning bør der i eksperimenter foregå en sammenligning af to eller flere eksperimentelle situationer:</a:t>
            </a:r>
          </a:p>
          <a:p>
            <a:pPr lvl="1"/>
            <a:r>
              <a:rPr lang="da-DK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Fx ved hjælp af en (eller flere) kontrolgruppe(r) – dvs. en gruppe, der udsættes for noget andet end forsøgsgruppen</a:t>
            </a:r>
          </a:p>
          <a:p>
            <a:pPr lvl="2"/>
            <a:r>
              <a:rPr lang="da-DK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Enten en</a:t>
            </a:r>
            <a:r>
              <a:rPr lang="da-DK" sz="20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 anden </a:t>
            </a:r>
            <a:r>
              <a:rPr lang="da-DK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påvirkning eller </a:t>
            </a:r>
            <a:r>
              <a:rPr lang="da-DK" sz="20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ingen</a:t>
            </a:r>
            <a:r>
              <a:rPr lang="da-DK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 påvirkning</a:t>
            </a:r>
            <a:br>
              <a:rPr lang="da-DK" sz="2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da-DK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da-DK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Det har betydning for validiteten (som vi vender tilbage til under vurdering)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43163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B30969-857F-1B42-8FD2-D87208825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964692"/>
            <a:ext cx="4476806" cy="1188720"/>
          </a:xfrm>
          <a:ln w="12700"/>
        </p:spPr>
        <p:txBody>
          <a:bodyPr>
            <a:normAutofit/>
          </a:bodyPr>
          <a:lstStyle/>
          <a:p>
            <a:r>
              <a:rPr lang="da-DK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resultater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5D6AD8-BAC2-3549-BAEA-C18563D65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44" y="2638044"/>
            <a:ext cx="4492932" cy="3263206"/>
          </a:xfrm>
        </p:spPr>
        <p:txBody>
          <a:bodyPr>
            <a:normAutofit/>
          </a:bodyPr>
          <a:lstStyle/>
          <a:p>
            <a:r>
              <a:rPr lang="da-DK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Hvad fandt forskerne ud af?</a:t>
            </a:r>
          </a:p>
          <a:p>
            <a:pPr lvl="1"/>
            <a:r>
              <a:rPr lang="da-DK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Brug gerne figurer eller modeller til at forklare med.</a:t>
            </a:r>
          </a:p>
          <a:p>
            <a:endParaRPr lang="da-DK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56533F40-045E-4E3D-9243-864CD4E58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43605" y="964692"/>
            <a:ext cx="5440680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30402EC6-D845-41B3-BEBE-CB34D9BFE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10699" y="1128683"/>
            <a:ext cx="5106493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Statistik om køn og ligestilling - Kvinfo">
            <a:extLst>
              <a:ext uri="{FF2B5EF4-FFF2-40B4-BE49-F238E27FC236}">
                <a16:creationId xmlns:a16="http://schemas.microsoft.com/office/drawing/2014/main" id="{9058243E-D765-3045-BCA5-7FE7816EF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72789" y="1836874"/>
            <a:ext cx="4782312" cy="3192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1096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0135124-86CA-B445-8F03-1A5F0F5B3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da-DK" sz="3200" b="1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Vurdering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609BA60-EB7E-884C-80BA-3F2B11CA5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706582"/>
            <a:ext cx="5320696" cy="538941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Selvstændig, kritisk vurdering af eksperimentets: </a:t>
            </a:r>
            <a:br>
              <a:rPr lang="da-DK" sz="2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da-DK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da-DK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Validitet (gyldighed) 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Reproducérbarhed (troværdighed)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Etik </a:t>
            </a:r>
            <a:br>
              <a:rPr lang="da-DK" sz="2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da-DK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da-DK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For at finde ud af, hvad vi kan bruge eksperimentets resultater til</a:t>
            </a:r>
          </a:p>
        </p:txBody>
      </p:sp>
    </p:spTree>
    <p:extLst>
      <p:ext uri="{BB962C8B-B14F-4D97-AF65-F5344CB8AC3E}">
        <p14:creationId xmlns:p14="http://schemas.microsoft.com/office/powerpoint/2010/main" val="1871522566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{06BD2EE8-68F6-5846-ACCF-461AEC1D7D92}tf10001120</Template>
  <TotalTime>6699</TotalTime>
  <Words>770</Words>
  <Application>Microsoft Macintosh PowerPoint</Application>
  <PresentationFormat>Widescreen</PresentationFormat>
  <Paragraphs>72</Paragraphs>
  <Slides>12</Slides>
  <Notes>5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Georgia</vt:lpstr>
      <vt:lpstr>Gill Sans MT</vt:lpstr>
      <vt:lpstr>Pakke</vt:lpstr>
      <vt:lpstr>Psykologiske undersøgelser  EksperimenteT - Hvordan gør jeg? </vt:lpstr>
      <vt:lpstr>KritiskE spørgsmål til Psykologiske undersøgelser Generelt </vt:lpstr>
      <vt:lpstr>Eksperimentet i fokus</vt:lpstr>
      <vt:lpstr>Formål</vt:lpstr>
      <vt:lpstr>Metode: Hvordan er undersøgelsen designet?</vt:lpstr>
      <vt:lpstr>Det psykologiske Eksperiment  (metode fortsat)</vt:lpstr>
      <vt:lpstr>PowerPoint-præsentation</vt:lpstr>
      <vt:lpstr>resultater</vt:lpstr>
      <vt:lpstr>Vurdering</vt:lpstr>
      <vt:lpstr>Validitet – Gyldighed</vt:lpstr>
      <vt:lpstr>Vurdering: Reproducér-barhed</vt:lpstr>
      <vt:lpstr>Vurdering: Etik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Læring, Trivsel og stress blandt gymnasieelever</dc:title>
  <dc:creator>Lærke Tougaard Andersen</dc:creator>
  <cp:lastModifiedBy>Frederik Ventzel Jensen FVJ</cp:lastModifiedBy>
  <cp:revision>49</cp:revision>
  <dcterms:created xsi:type="dcterms:W3CDTF">2020-11-02T11:23:00Z</dcterms:created>
  <dcterms:modified xsi:type="dcterms:W3CDTF">2024-02-29T10:04:23Z</dcterms:modified>
</cp:coreProperties>
</file>