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entation.xml" ContentType="application/vnd.openxmlformats-officedocument.presentationml.presentation.main+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23"/>
  </p:notesMasterIdLst>
  <p:sldIdLst>
    <p:sldId id="256" r:id="rId2"/>
    <p:sldId id="257" r:id="rId3"/>
    <p:sldId id="262" r:id="rId4"/>
    <p:sldId id="258" r:id="rId5"/>
    <p:sldId id="259" r:id="rId6"/>
    <p:sldId id="273" r:id="rId7"/>
    <p:sldId id="260" r:id="rId8"/>
    <p:sldId id="261" r:id="rId9"/>
    <p:sldId id="263" r:id="rId10"/>
    <p:sldId id="264" r:id="rId11"/>
    <p:sldId id="274" r:id="rId12"/>
    <p:sldId id="275" r:id="rId13"/>
    <p:sldId id="265" r:id="rId14"/>
    <p:sldId id="266" r:id="rId15"/>
    <p:sldId id="267" r:id="rId16"/>
    <p:sldId id="268" r:id="rId17"/>
    <p:sldId id="269" r:id="rId18"/>
    <p:sldId id="270" r:id="rId19"/>
    <p:sldId id="276" r:id="rId20"/>
    <p:sldId id="271" r:id="rId21"/>
    <p:sldId id="272" r:id="rId2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76800"/>
  </p:normalViewPr>
  <p:slideViewPr>
    <p:cSldViewPr snapToGrid="0">
      <p:cViewPr varScale="1">
        <p:scale>
          <a:sx n="81" d="100"/>
          <a:sy n="81" d="100"/>
        </p:scale>
        <p:origin x="151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2EC88-4F67-4441-A067-C86A7F0B2A09}" type="datetimeFigureOut">
              <a:rPr lang="da-DK" smtClean="0"/>
              <a:t>20.04.2023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DCC193-6412-B64E-87C2-20FB9BF307AD}" type="slidenum">
              <a:rPr lang="da-DK" smtClean="0"/>
              <a:t>‹nr.›</a:t>
            </a:fld>
            <a:endParaRPr lang="da-DK"/>
          </a:p>
        </p:txBody>
      </p:sp>
    </p:spTree>
    <p:extLst>
      <p:ext uri="{BB962C8B-B14F-4D97-AF65-F5344CB8AC3E}">
        <p14:creationId xmlns:p14="http://schemas.microsoft.com/office/powerpoint/2010/main" val="469651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Vis eventuelt klip fra Danmark i lænker (1945</a:t>
            </a:r>
            <a:r>
              <a:rPr lang="da-DK"/>
              <a:t>). Link </a:t>
            </a:r>
            <a:r>
              <a:rPr lang="da-DK" dirty="0"/>
              <a:t>til </a:t>
            </a:r>
            <a:r>
              <a:rPr lang="da-DK"/>
              <a:t>filmen samt elevvenlig </a:t>
            </a:r>
            <a:r>
              <a:rPr lang="da-DK" dirty="0"/>
              <a:t>præsentation af filmen findes her: </a:t>
            </a:r>
            <a:r>
              <a:rPr lang="da-DK" dirty="0" err="1"/>
              <a:t>https</a:t>
            </a:r>
            <a:r>
              <a:rPr lang="da-DK" dirty="0"/>
              <a:t>://</a:t>
            </a:r>
            <a:r>
              <a:rPr lang="da-DK" dirty="0" err="1"/>
              <a:t>danmarkshistorien.dk</a:t>
            </a:r>
            <a:r>
              <a:rPr lang="da-DK" dirty="0"/>
              <a:t>/vis/materiale/filmen-danmark-i-laenker-1945</a:t>
            </a:r>
          </a:p>
          <a:p>
            <a:endParaRPr lang="da-DK" dirty="0"/>
          </a:p>
        </p:txBody>
      </p:sp>
      <p:sp>
        <p:nvSpPr>
          <p:cNvPr id="4" name="Pladsholder til slidenummer 3"/>
          <p:cNvSpPr>
            <a:spLocks noGrp="1"/>
          </p:cNvSpPr>
          <p:nvPr>
            <p:ph type="sldNum" sz="quarter" idx="5"/>
          </p:nvPr>
        </p:nvSpPr>
        <p:spPr/>
        <p:txBody>
          <a:bodyPr/>
          <a:lstStyle/>
          <a:p>
            <a:fld id="{CBDCC193-6412-B64E-87C2-20FB9BF307AD}" type="slidenum">
              <a:rPr lang="da-DK" smtClean="0"/>
              <a:t>18</a:t>
            </a:fld>
            <a:endParaRPr lang="da-DK"/>
          </a:p>
        </p:txBody>
      </p:sp>
    </p:spTree>
    <p:extLst>
      <p:ext uri="{BB962C8B-B14F-4D97-AF65-F5344CB8AC3E}">
        <p14:creationId xmlns:p14="http://schemas.microsoft.com/office/powerpoint/2010/main" val="26679104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4/20/23</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‹nr.›</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98606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4/20/23</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‹nr.›</a:t>
            </a:fld>
            <a:endParaRPr lang="en-US"/>
          </a:p>
        </p:txBody>
      </p:sp>
    </p:spTree>
    <p:extLst>
      <p:ext uri="{BB962C8B-B14F-4D97-AF65-F5344CB8AC3E}">
        <p14:creationId xmlns:p14="http://schemas.microsoft.com/office/powerpoint/2010/main" val="3546649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4/20/23</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‹nr.›</a:t>
            </a:fld>
            <a:endParaRPr lang="en-US"/>
          </a:p>
        </p:txBody>
      </p:sp>
    </p:spTree>
    <p:extLst>
      <p:ext uri="{BB962C8B-B14F-4D97-AF65-F5344CB8AC3E}">
        <p14:creationId xmlns:p14="http://schemas.microsoft.com/office/powerpoint/2010/main" val="3212675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4/20/23</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‹nr.›</a:t>
            </a:fld>
            <a:endParaRPr lang="en-US"/>
          </a:p>
        </p:txBody>
      </p:sp>
    </p:spTree>
    <p:extLst>
      <p:ext uri="{BB962C8B-B14F-4D97-AF65-F5344CB8AC3E}">
        <p14:creationId xmlns:p14="http://schemas.microsoft.com/office/powerpoint/2010/main" val="2888277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4/20/23</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‹nr.›</a:t>
            </a:fld>
            <a:endParaRPr lang="en-US"/>
          </a:p>
        </p:txBody>
      </p:sp>
    </p:spTree>
    <p:extLst>
      <p:ext uri="{BB962C8B-B14F-4D97-AF65-F5344CB8AC3E}">
        <p14:creationId xmlns:p14="http://schemas.microsoft.com/office/powerpoint/2010/main" val="33887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4/20/23</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‹nr.›</a:t>
            </a:fld>
            <a:endParaRPr lang="en-US"/>
          </a:p>
        </p:txBody>
      </p:sp>
    </p:spTree>
    <p:extLst>
      <p:ext uri="{BB962C8B-B14F-4D97-AF65-F5344CB8AC3E}">
        <p14:creationId xmlns:p14="http://schemas.microsoft.com/office/powerpoint/2010/main" val="435403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4/20/23</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‹nr.›</a:t>
            </a:fld>
            <a:endParaRPr lang="en-US"/>
          </a:p>
        </p:txBody>
      </p:sp>
    </p:spTree>
    <p:extLst>
      <p:ext uri="{BB962C8B-B14F-4D97-AF65-F5344CB8AC3E}">
        <p14:creationId xmlns:p14="http://schemas.microsoft.com/office/powerpoint/2010/main" val="108102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4/20/23</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‹nr.›</a:t>
            </a:fld>
            <a:endParaRPr lang="en-US"/>
          </a:p>
        </p:txBody>
      </p:sp>
    </p:spTree>
    <p:extLst>
      <p:ext uri="{BB962C8B-B14F-4D97-AF65-F5344CB8AC3E}">
        <p14:creationId xmlns:p14="http://schemas.microsoft.com/office/powerpoint/2010/main" val="3289309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4/20/23</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‹nr.›</a:t>
            </a:fld>
            <a:endParaRPr lang="en-US"/>
          </a:p>
        </p:txBody>
      </p:sp>
    </p:spTree>
    <p:extLst>
      <p:ext uri="{BB962C8B-B14F-4D97-AF65-F5344CB8AC3E}">
        <p14:creationId xmlns:p14="http://schemas.microsoft.com/office/powerpoint/2010/main" val="2696261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4/20/23</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‹nr.›</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66956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4/20/23</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‹nr.›</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08757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4/20/23</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‹nr.›</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13">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202057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62" r:id="rId7"/>
    <p:sldLayoutId id="2147483663" r:id="rId8"/>
    <p:sldLayoutId id="2147483664" r:id="rId9"/>
    <p:sldLayoutId id="2147483665" r:id="rId10"/>
    <p:sldLayoutId id="2147483672" r:id="rId11"/>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twitter.com/m_b_petersen/status/1498761156781125633?s=21&amp;fbclid=IwAR0MW_2by4PDQ3tBZ5ch_BatG1ltOGKMMSsFOXjQEBVaHzHIyh2F674H3f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99224A-F219-4DF9-8183-F7C098A5CE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øger på en hylde">
            <a:extLst>
              <a:ext uri="{FF2B5EF4-FFF2-40B4-BE49-F238E27FC236}">
                <a16:creationId xmlns:a16="http://schemas.microsoft.com/office/drawing/2014/main" id="{D8A2F676-C68E-BD8F-8FC5-58D69240FFC3}"/>
              </a:ext>
            </a:extLst>
          </p:cNvPr>
          <p:cNvPicPr>
            <a:picLocks noChangeAspect="1"/>
          </p:cNvPicPr>
          <p:nvPr/>
        </p:nvPicPr>
        <p:blipFill rotWithShape="1">
          <a:blip r:embed="rId2"/>
          <a:srcRect t="2231" b="13500"/>
          <a:stretch/>
        </p:blipFill>
        <p:spPr>
          <a:xfrm>
            <a:off x="20" y="10"/>
            <a:ext cx="12191980" cy="6857990"/>
          </a:xfrm>
          <a:prstGeom prst="rect">
            <a:avLst/>
          </a:prstGeom>
        </p:spPr>
      </p:pic>
      <p:sp>
        <p:nvSpPr>
          <p:cNvPr id="11" name="Oval 10">
            <a:extLst>
              <a:ext uri="{FF2B5EF4-FFF2-40B4-BE49-F238E27FC236}">
                <a16:creationId xmlns:a16="http://schemas.microsoft.com/office/drawing/2014/main" id="{CC3B9006-4406-4E2F-8B42-6A968FCC89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0993" y="1165193"/>
            <a:ext cx="4527613" cy="4527613"/>
          </a:xfrm>
          <a:prstGeom prst="ellipse">
            <a:avLst/>
          </a:prstGeom>
          <a:solidFill>
            <a:schemeClr val="accent1">
              <a:lumMod val="20000"/>
              <a:lumOff val="80000"/>
            </a:schemeClr>
          </a:solidFill>
          <a:ln>
            <a:noFill/>
          </a:ln>
          <a:effectLst>
            <a:outerShdw dist="1651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A7EC13B-47E2-F170-3984-4EE1032903E7}"/>
              </a:ext>
            </a:extLst>
          </p:cNvPr>
          <p:cNvSpPr>
            <a:spLocks noGrp="1"/>
          </p:cNvSpPr>
          <p:nvPr>
            <p:ph type="ctrTitle"/>
          </p:nvPr>
        </p:nvSpPr>
        <p:spPr>
          <a:xfrm>
            <a:off x="1238626" y="1981199"/>
            <a:ext cx="4192348" cy="2006601"/>
          </a:xfrm>
        </p:spPr>
        <p:txBody>
          <a:bodyPr>
            <a:normAutofit/>
          </a:bodyPr>
          <a:lstStyle/>
          <a:p>
            <a:pPr algn="ctr"/>
            <a:r>
              <a:rPr lang="da-DK" sz="3200">
                <a:solidFill>
                  <a:srgbClr val="000000"/>
                </a:solidFill>
              </a:rPr>
              <a:t>En god historie?</a:t>
            </a:r>
          </a:p>
        </p:txBody>
      </p:sp>
      <p:sp>
        <p:nvSpPr>
          <p:cNvPr id="3" name="Undertitel 2">
            <a:extLst>
              <a:ext uri="{FF2B5EF4-FFF2-40B4-BE49-F238E27FC236}">
                <a16:creationId xmlns:a16="http://schemas.microsoft.com/office/drawing/2014/main" id="{45E5250F-434D-30BC-109D-35E7320605AB}"/>
              </a:ext>
            </a:extLst>
          </p:cNvPr>
          <p:cNvSpPr>
            <a:spLocks noGrp="1"/>
          </p:cNvSpPr>
          <p:nvPr>
            <p:ph type="subTitle" idx="1"/>
          </p:nvPr>
        </p:nvSpPr>
        <p:spPr>
          <a:xfrm>
            <a:off x="1704512" y="4262120"/>
            <a:ext cx="3231472" cy="907895"/>
          </a:xfrm>
        </p:spPr>
        <p:txBody>
          <a:bodyPr>
            <a:normAutofit/>
          </a:bodyPr>
          <a:lstStyle/>
          <a:p>
            <a:pPr algn="ctr"/>
            <a:r>
              <a:rPr lang="da-DK" dirty="0">
                <a:solidFill>
                  <a:srgbClr val="000000"/>
                </a:solidFill>
              </a:rPr>
              <a:t>DHO</a:t>
            </a:r>
          </a:p>
        </p:txBody>
      </p:sp>
    </p:spTree>
    <p:extLst>
      <p:ext uri="{BB962C8B-B14F-4D97-AF65-F5344CB8AC3E}">
        <p14:creationId xmlns:p14="http://schemas.microsoft.com/office/powerpoint/2010/main" val="2325292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F0A84C-0CCB-0362-36F1-5B16AE35204E}"/>
              </a:ext>
            </a:extLst>
          </p:cNvPr>
          <p:cNvSpPr>
            <a:spLocks noGrp="1"/>
          </p:cNvSpPr>
          <p:nvPr>
            <p:ph type="title"/>
          </p:nvPr>
        </p:nvSpPr>
        <p:spPr/>
        <p:txBody>
          <a:bodyPr/>
          <a:lstStyle/>
          <a:p>
            <a:r>
              <a:rPr lang="da-DK" dirty="0"/>
              <a:t>Opgaveformulering</a:t>
            </a:r>
          </a:p>
        </p:txBody>
      </p:sp>
      <p:sp>
        <p:nvSpPr>
          <p:cNvPr id="3" name="Pladsholder til indhold 2">
            <a:extLst>
              <a:ext uri="{FF2B5EF4-FFF2-40B4-BE49-F238E27FC236}">
                <a16:creationId xmlns:a16="http://schemas.microsoft.com/office/drawing/2014/main" id="{8D8DB257-5EEB-873B-3B5C-94792F769A20}"/>
              </a:ext>
            </a:extLst>
          </p:cNvPr>
          <p:cNvSpPr>
            <a:spLocks noGrp="1"/>
          </p:cNvSpPr>
          <p:nvPr>
            <p:ph idx="1"/>
          </p:nvPr>
        </p:nvSpPr>
        <p:spPr/>
        <p:txBody>
          <a:bodyPr>
            <a:normAutofit/>
          </a:bodyPr>
          <a:lstStyle/>
          <a:p>
            <a:pPr marL="0" indent="0">
              <a:buNone/>
            </a:pPr>
            <a:r>
              <a:rPr lang="da-DK" dirty="0"/>
              <a:t>Giv en redegørelse for besættelsen af Danmark 1940-1945 med særlig vægt på samarbejdspolitikken og modstandskampen. Definer kort begrebet historiebrug. </a:t>
            </a:r>
          </a:p>
          <a:p>
            <a:pPr marL="0" indent="0">
              <a:buNone/>
            </a:pPr>
            <a:r>
              <a:rPr lang="da-DK" dirty="0"/>
              <a:t>Giv en danskfaglig analyse af udvalgte scener i spillefilmen Hvidstengruppen (2012) med særlig fokus på fremstillingen af de danske modstandsfolk. Analysen af filmens fremstilling sammenlignes med en historiefaglig analyse af den danske modstandskamp under besættelsen. </a:t>
            </a:r>
          </a:p>
          <a:p>
            <a:pPr marL="0" indent="0">
              <a:buNone/>
            </a:pPr>
            <a:r>
              <a:rPr lang="da-DK" dirty="0"/>
              <a:t>Vurder med afsæt i redegørelsen og analysen, hvad filmen bruger historien om Hvidstengruppen til. Diskuter i forlængelse heraf de problemstillinger, der er forbundet med filmatiseringen af historiske begivenheder. </a:t>
            </a:r>
          </a:p>
          <a:p>
            <a:endParaRPr lang="da-DK" dirty="0"/>
          </a:p>
        </p:txBody>
      </p:sp>
    </p:spTree>
    <p:extLst>
      <p:ext uri="{BB962C8B-B14F-4D97-AF65-F5344CB8AC3E}">
        <p14:creationId xmlns:p14="http://schemas.microsoft.com/office/powerpoint/2010/main" val="4119766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D5281-C3B6-B7DB-82B6-B7BFBAFE4FC1}"/>
              </a:ext>
            </a:extLst>
          </p:cNvPr>
          <p:cNvSpPr>
            <a:spLocks noGrp="1"/>
          </p:cNvSpPr>
          <p:nvPr>
            <p:ph type="title"/>
          </p:nvPr>
        </p:nvSpPr>
        <p:spPr/>
        <p:txBody>
          <a:bodyPr/>
          <a:lstStyle/>
          <a:p>
            <a:r>
              <a:rPr lang="da-DK" dirty="0"/>
              <a:t>Lektionerne i overskrifter</a:t>
            </a:r>
          </a:p>
        </p:txBody>
      </p:sp>
      <p:sp>
        <p:nvSpPr>
          <p:cNvPr id="3" name="Pladsholder til indhold 2">
            <a:extLst>
              <a:ext uri="{FF2B5EF4-FFF2-40B4-BE49-F238E27FC236}">
                <a16:creationId xmlns:a16="http://schemas.microsoft.com/office/drawing/2014/main" id="{9E3710EE-7049-7DB3-671C-BFDC8A97029D}"/>
              </a:ext>
            </a:extLst>
          </p:cNvPr>
          <p:cNvSpPr>
            <a:spLocks noGrp="1"/>
          </p:cNvSpPr>
          <p:nvPr>
            <p:ph idx="1"/>
          </p:nvPr>
        </p:nvSpPr>
        <p:spPr/>
        <p:txBody>
          <a:bodyPr/>
          <a:lstStyle/>
          <a:p>
            <a:pPr marL="457200" indent="-457200">
              <a:buFont typeface="+mj-lt"/>
              <a:buAutoNum type="arabicPeriod"/>
            </a:pPr>
            <a:r>
              <a:rPr lang="da-DK" dirty="0"/>
              <a:t>Krisetid</a:t>
            </a:r>
          </a:p>
          <a:p>
            <a:pPr marL="457200" indent="-457200">
              <a:buFont typeface="+mj-lt"/>
              <a:buAutoNum type="arabicPeriod"/>
            </a:pPr>
            <a:r>
              <a:rPr lang="da-DK" dirty="0"/>
              <a:t>Besættelse og samarbejde</a:t>
            </a:r>
          </a:p>
          <a:p>
            <a:pPr marL="457200" indent="-457200">
              <a:buFont typeface="+mj-lt"/>
              <a:buAutoNum type="arabicPeriod"/>
            </a:pPr>
            <a:r>
              <a:rPr lang="da-DK" dirty="0"/>
              <a:t>Modstandsbevægelsen</a:t>
            </a:r>
          </a:p>
          <a:p>
            <a:pPr marL="457200" indent="-457200">
              <a:buFont typeface="+mj-lt"/>
              <a:buAutoNum type="arabicPeriod"/>
            </a:pPr>
            <a:r>
              <a:rPr lang="da-DK" dirty="0"/>
              <a:t>Modstandskampens sidste vidner</a:t>
            </a:r>
          </a:p>
          <a:p>
            <a:pPr marL="457200" indent="-457200">
              <a:buFont typeface="+mj-lt"/>
              <a:buAutoNum type="arabicPeriod"/>
            </a:pPr>
            <a:r>
              <a:rPr lang="da-DK" dirty="0"/>
              <a:t>Sabotage og våben fra oven</a:t>
            </a:r>
          </a:p>
          <a:p>
            <a:pPr marL="457200" indent="-457200">
              <a:buFont typeface="+mj-lt"/>
              <a:buAutoNum type="arabicPeriod"/>
            </a:pPr>
            <a:r>
              <a:rPr lang="da-DK" dirty="0"/>
              <a:t>Kampen om historien</a:t>
            </a:r>
          </a:p>
          <a:p>
            <a:pPr marL="457200" indent="-457200">
              <a:buFont typeface="+mj-lt"/>
              <a:buAutoNum type="arabicPeriod"/>
            </a:pPr>
            <a:r>
              <a:rPr lang="da-DK" dirty="0"/>
              <a:t>Historiebrug og Hvidstengruppen</a:t>
            </a:r>
          </a:p>
        </p:txBody>
      </p:sp>
    </p:spTree>
    <p:extLst>
      <p:ext uri="{BB962C8B-B14F-4D97-AF65-F5344CB8AC3E}">
        <p14:creationId xmlns:p14="http://schemas.microsoft.com/office/powerpoint/2010/main" val="1029709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7338D1-8E66-57C1-26F0-40B9F26424EC}"/>
              </a:ext>
            </a:extLst>
          </p:cNvPr>
          <p:cNvSpPr>
            <a:spLocks noGrp="1"/>
          </p:cNvSpPr>
          <p:nvPr>
            <p:ph type="title"/>
          </p:nvPr>
        </p:nvSpPr>
        <p:spPr>
          <a:xfrm>
            <a:off x="818873" y="554981"/>
            <a:ext cx="6383684" cy="1611750"/>
          </a:xfrm>
        </p:spPr>
        <p:txBody>
          <a:bodyPr>
            <a:normAutofit/>
          </a:bodyPr>
          <a:lstStyle/>
          <a:p>
            <a:r>
              <a:rPr lang="da-DK" dirty="0"/>
              <a:t>Lektion 1:Krisetid</a:t>
            </a:r>
          </a:p>
        </p:txBody>
      </p:sp>
      <p:sp>
        <p:nvSpPr>
          <p:cNvPr id="3" name="Pladsholder til indhold 2">
            <a:extLst>
              <a:ext uri="{FF2B5EF4-FFF2-40B4-BE49-F238E27FC236}">
                <a16:creationId xmlns:a16="http://schemas.microsoft.com/office/drawing/2014/main" id="{E74A7BAC-05A9-9C1F-2A11-D880A840B212}"/>
              </a:ext>
            </a:extLst>
          </p:cNvPr>
          <p:cNvSpPr>
            <a:spLocks noGrp="1"/>
          </p:cNvSpPr>
          <p:nvPr>
            <p:ph idx="1"/>
          </p:nvPr>
        </p:nvSpPr>
        <p:spPr>
          <a:xfrm>
            <a:off x="818872" y="2597426"/>
            <a:ext cx="5928596" cy="3536673"/>
          </a:xfrm>
        </p:spPr>
        <p:txBody>
          <a:bodyPr>
            <a:normAutofit fontScale="92500" lnSpcReduction="20000"/>
          </a:bodyPr>
          <a:lstStyle/>
          <a:p>
            <a:pPr marL="0" indent="0">
              <a:lnSpc>
                <a:spcPct val="120000"/>
              </a:lnSpc>
              <a:buNone/>
            </a:pPr>
            <a:r>
              <a:rPr lang="da-DK" sz="1600" dirty="0">
                <a:effectLst/>
              </a:rPr>
              <a:t>Krakket på Wall Street 1929 førte til en verdensøkonomisk krise, som verden ikke tidligere havde oplevet. Også Danmark blev ramt hårdt af krisen, og et vigtigt spørgsmål blev, hvad staten skulle gøre for at håndtere det. I 1933 inviterede statsminister Stauning ledende politikere hjem i sin private bolig i Kanslergade i København, og her blev parterne enige om håndteringen af krisen. Statsmagten spillede en aktiv rolle, og var med til at stabilisere det politiske klima. Anderledes ustabilt blev andre demokratier i Europa, og snart stod man med spørgsmålet om, hvordan man skulle stille sig over for Tyskland. </a:t>
            </a:r>
          </a:p>
          <a:p>
            <a:pPr marL="0" indent="0">
              <a:lnSpc>
                <a:spcPct val="120000"/>
              </a:lnSpc>
              <a:buNone/>
            </a:pPr>
            <a:endParaRPr lang="da-DK" sz="1600" dirty="0">
              <a:effectLst/>
            </a:endParaRPr>
          </a:p>
          <a:p>
            <a:pPr marL="0" indent="0">
              <a:lnSpc>
                <a:spcPct val="120000"/>
              </a:lnSpc>
              <a:buNone/>
            </a:pPr>
            <a:r>
              <a:rPr lang="da-DK" sz="1600" dirty="0">
                <a:effectLst/>
              </a:rPr>
              <a:t>Formålet med lektionen er at belyse den økonomiske og politiske krise i 1930’erne og den danske håndtering af den.  </a:t>
            </a:r>
          </a:p>
          <a:p>
            <a:pPr marL="0" indent="0">
              <a:lnSpc>
                <a:spcPct val="120000"/>
              </a:lnSpc>
              <a:buNone/>
            </a:pPr>
            <a:endParaRPr lang="da-DK" sz="1100" dirty="0"/>
          </a:p>
        </p:txBody>
      </p:sp>
      <p:pic>
        <p:nvPicPr>
          <p:cNvPr id="4" name="Billede 3">
            <a:extLst>
              <a:ext uri="{FF2B5EF4-FFF2-40B4-BE49-F238E27FC236}">
                <a16:creationId xmlns:a16="http://schemas.microsoft.com/office/drawing/2014/main" id="{C92A8796-363A-92F6-58EE-E88E886D4C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0135" y="1188721"/>
            <a:ext cx="3325805" cy="4890888"/>
          </a:xfrm>
          <a:prstGeom prst="rect">
            <a:avLst/>
          </a:prstGeom>
          <a:noFill/>
        </p:spPr>
      </p:pic>
      <p:sp>
        <p:nvSpPr>
          <p:cNvPr id="16" name="Footer Placeholder 6">
            <a:extLst>
              <a:ext uri="{FF2B5EF4-FFF2-40B4-BE49-F238E27FC236}">
                <a16:creationId xmlns:a16="http://schemas.microsoft.com/office/drawing/2014/main" id="{E105F10E-684A-4498-9801-E3A6CE5CAA5C}"/>
              </a:ext>
            </a:extLst>
          </p:cNvPr>
          <p:cNvSpPr>
            <a:spLocks noGrp="1"/>
          </p:cNvSpPr>
          <p:nvPr>
            <p:ph type="ftr" sz="quarter" idx="11"/>
          </p:nvPr>
        </p:nvSpPr>
        <p:spPr>
          <a:xfrm>
            <a:off x="7696200" y="6342042"/>
            <a:ext cx="3470128" cy="365125"/>
          </a:xfrm>
        </p:spPr>
        <p:txBody>
          <a:bodyPr/>
          <a:lstStyle/>
          <a:p>
            <a:pPr>
              <a:spcAft>
                <a:spcPts val="600"/>
              </a:spcAft>
            </a:pPr>
            <a:r>
              <a:rPr lang="en-US" dirty="0" err="1">
                <a:solidFill>
                  <a:srgbClr val="000000"/>
                </a:solidFill>
              </a:rPr>
              <a:t>Forside</a:t>
            </a:r>
            <a:r>
              <a:rPr lang="en-US" dirty="0">
                <a:solidFill>
                  <a:srgbClr val="000000"/>
                </a:solidFill>
              </a:rPr>
              <a:t> </a:t>
            </a:r>
            <a:r>
              <a:rPr lang="en-US" dirty="0" err="1">
                <a:solidFill>
                  <a:srgbClr val="000000"/>
                </a:solidFill>
              </a:rPr>
              <a:t>på</a:t>
            </a:r>
            <a:r>
              <a:rPr lang="en-US" dirty="0">
                <a:solidFill>
                  <a:srgbClr val="000000"/>
                </a:solidFill>
              </a:rPr>
              <a:t> </a:t>
            </a:r>
            <a:r>
              <a:rPr lang="en-US" dirty="0" err="1">
                <a:solidFill>
                  <a:srgbClr val="000000"/>
                </a:solidFill>
              </a:rPr>
              <a:t>avisen</a:t>
            </a:r>
            <a:r>
              <a:rPr lang="en-US" dirty="0">
                <a:solidFill>
                  <a:srgbClr val="000000"/>
                </a:solidFill>
              </a:rPr>
              <a:t> </a:t>
            </a:r>
            <a:r>
              <a:rPr lang="en-US" dirty="0" err="1">
                <a:solidFill>
                  <a:srgbClr val="000000"/>
                </a:solidFill>
              </a:rPr>
              <a:t>Dagens</a:t>
            </a:r>
            <a:r>
              <a:rPr lang="en-US" dirty="0">
                <a:solidFill>
                  <a:srgbClr val="000000"/>
                </a:solidFill>
              </a:rPr>
              <a:t> </a:t>
            </a:r>
            <a:r>
              <a:rPr lang="en-US" dirty="0" err="1">
                <a:solidFill>
                  <a:srgbClr val="000000"/>
                </a:solidFill>
              </a:rPr>
              <a:t>Nyheder</a:t>
            </a:r>
            <a:r>
              <a:rPr lang="en-US" dirty="0">
                <a:solidFill>
                  <a:srgbClr val="000000"/>
                </a:solidFill>
              </a:rPr>
              <a:t> 31. </a:t>
            </a:r>
            <a:r>
              <a:rPr lang="en-US" dirty="0" err="1">
                <a:solidFill>
                  <a:srgbClr val="000000"/>
                </a:solidFill>
              </a:rPr>
              <a:t>januar</a:t>
            </a:r>
            <a:r>
              <a:rPr lang="en-US" dirty="0">
                <a:solidFill>
                  <a:srgbClr val="000000"/>
                </a:solidFill>
              </a:rPr>
              <a:t> 1933</a:t>
            </a:r>
          </a:p>
        </p:txBody>
      </p:sp>
      <p:sp>
        <p:nvSpPr>
          <p:cNvPr id="17" name="Slide Number Placeholder 7">
            <a:extLst>
              <a:ext uri="{FF2B5EF4-FFF2-40B4-BE49-F238E27FC236}">
                <a16:creationId xmlns:a16="http://schemas.microsoft.com/office/drawing/2014/main" id="{F590EA15-4F4D-4705-B34A-FB7CFC9B8ECA}"/>
              </a:ext>
            </a:extLst>
          </p:cNvPr>
          <p:cNvSpPr>
            <a:spLocks noGrp="1"/>
          </p:cNvSpPr>
          <p:nvPr>
            <p:ph type="sldNum" sz="quarter" idx="12"/>
          </p:nvPr>
        </p:nvSpPr>
        <p:spPr>
          <a:xfrm>
            <a:off x="11166329" y="6342042"/>
            <a:ext cx="526228" cy="365125"/>
          </a:xfrm>
        </p:spPr>
        <p:txBody>
          <a:bodyPr/>
          <a:lstStyle/>
          <a:p>
            <a:pPr>
              <a:spcAft>
                <a:spcPts val="600"/>
              </a:spcAft>
            </a:pPr>
            <a:fld id="{1B0A0659-E443-491A-A36E-EC2EE49C5850}" type="slidenum">
              <a:rPr lang="en-US" smtClean="0">
                <a:solidFill>
                  <a:srgbClr val="000000"/>
                </a:solidFill>
              </a:rPr>
              <a:pPr>
                <a:spcAft>
                  <a:spcPts val="600"/>
                </a:spcAft>
              </a:pPr>
              <a:t>4</a:t>
            </a:fld>
            <a:endParaRPr lang="en-US">
              <a:solidFill>
                <a:srgbClr val="000000"/>
              </a:solidFill>
            </a:endParaRPr>
          </a:p>
        </p:txBody>
      </p:sp>
    </p:spTree>
    <p:extLst>
      <p:ext uri="{BB962C8B-B14F-4D97-AF65-F5344CB8AC3E}">
        <p14:creationId xmlns:p14="http://schemas.microsoft.com/office/powerpoint/2010/main" val="767440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C2A65D-F298-FE70-0E60-56852B284E14}"/>
              </a:ext>
            </a:extLst>
          </p:cNvPr>
          <p:cNvSpPr>
            <a:spLocks noGrp="1"/>
          </p:cNvSpPr>
          <p:nvPr>
            <p:ph type="title"/>
          </p:nvPr>
        </p:nvSpPr>
        <p:spPr/>
        <p:txBody>
          <a:bodyPr/>
          <a:lstStyle/>
          <a:p>
            <a:r>
              <a:rPr lang="da-DK" dirty="0"/>
              <a:t>Program</a:t>
            </a:r>
          </a:p>
        </p:txBody>
      </p:sp>
      <p:sp>
        <p:nvSpPr>
          <p:cNvPr id="3" name="Pladsholder til indhold 2">
            <a:extLst>
              <a:ext uri="{FF2B5EF4-FFF2-40B4-BE49-F238E27FC236}">
                <a16:creationId xmlns:a16="http://schemas.microsoft.com/office/drawing/2014/main" id="{3972FED6-FA31-48A2-21E7-E8D66A14E8FF}"/>
              </a:ext>
            </a:extLst>
          </p:cNvPr>
          <p:cNvSpPr>
            <a:spLocks noGrp="1"/>
          </p:cNvSpPr>
          <p:nvPr>
            <p:ph idx="1"/>
          </p:nvPr>
        </p:nvSpPr>
        <p:spPr/>
        <p:txBody>
          <a:bodyPr>
            <a:normAutofit/>
          </a:bodyPr>
          <a:lstStyle/>
          <a:p>
            <a:pPr marL="0" indent="0">
              <a:buNone/>
            </a:pPr>
            <a:r>
              <a:rPr lang="da-DK" b="1" dirty="0"/>
              <a:t>Du skal opbygge din viden om 1930’erne og Danmarks forsvarspolitik</a:t>
            </a:r>
          </a:p>
          <a:p>
            <a:pPr marL="0" indent="0">
              <a:buNone/>
            </a:pPr>
            <a:r>
              <a:rPr lang="da-DK" b="1" dirty="0"/>
              <a:t>Du skal analysere en beretning fra Kanslergade</a:t>
            </a:r>
          </a:p>
          <a:p>
            <a:pPr marL="0" indent="0">
              <a:buNone/>
            </a:pPr>
            <a:r>
              <a:rPr lang="da-DK" b="1" dirty="0"/>
              <a:t>Du skal skrive en konklusion om den økonomiske og politiske krise i 1930’erne og den danske håndtering af den.  </a:t>
            </a:r>
          </a:p>
          <a:p>
            <a:pPr marL="0" indent="0">
              <a:buNone/>
            </a:pPr>
            <a:endParaRPr lang="da-DK" dirty="0"/>
          </a:p>
          <a:p>
            <a:pPr marL="0" indent="0">
              <a:buNone/>
            </a:pPr>
            <a:endParaRPr lang="da-DK" dirty="0"/>
          </a:p>
        </p:txBody>
      </p:sp>
    </p:spTree>
    <p:extLst>
      <p:ext uri="{BB962C8B-B14F-4D97-AF65-F5344CB8AC3E}">
        <p14:creationId xmlns:p14="http://schemas.microsoft.com/office/powerpoint/2010/main" val="3560811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EB3A69-4309-D0CD-7741-3D326B28BE05}"/>
              </a:ext>
            </a:extLst>
          </p:cNvPr>
          <p:cNvSpPr>
            <a:spLocks noGrp="1"/>
          </p:cNvSpPr>
          <p:nvPr>
            <p:ph type="title"/>
          </p:nvPr>
        </p:nvSpPr>
        <p:spPr/>
        <p:txBody>
          <a:bodyPr/>
          <a:lstStyle/>
          <a:p>
            <a:r>
              <a:rPr lang="da-DK" dirty="0"/>
              <a:t>Fokuspunkt: Forforståelse</a:t>
            </a:r>
          </a:p>
        </p:txBody>
      </p:sp>
      <p:sp>
        <p:nvSpPr>
          <p:cNvPr id="3" name="Pladsholder til indhold 2">
            <a:extLst>
              <a:ext uri="{FF2B5EF4-FFF2-40B4-BE49-F238E27FC236}">
                <a16:creationId xmlns:a16="http://schemas.microsoft.com/office/drawing/2014/main" id="{A96967D0-B58B-5768-B907-33A4B60CD588}"/>
              </a:ext>
            </a:extLst>
          </p:cNvPr>
          <p:cNvSpPr>
            <a:spLocks noGrp="1"/>
          </p:cNvSpPr>
          <p:nvPr>
            <p:ph idx="1"/>
          </p:nvPr>
        </p:nvSpPr>
        <p:spPr/>
        <p:txBody>
          <a:bodyPr>
            <a:normAutofit fontScale="92500"/>
          </a:bodyPr>
          <a:lstStyle/>
          <a:p>
            <a:pPr marL="0" indent="0">
              <a:buNone/>
            </a:pPr>
            <a:r>
              <a:rPr lang="da-DK" dirty="0"/>
              <a:t>I historie starter man sjældent på helt bar bund. Mange har på forhånd en mere eller mindre sammenhængende viden fra film, bøger, familiehistorier, grundskolen og andre steder.</a:t>
            </a:r>
          </a:p>
          <a:p>
            <a:pPr marL="0" indent="0">
              <a:buNone/>
            </a:pPr>
            <a:r>
              <a:rPr lang="da-DK" b="1" u="sng" dirty="0"/>
              <a:t>Individuel hurtigskrivning</a:t>
            </a:r>
          </a:p>
          <a:p>
            <a:pPr marL="0" indent="0">
              <a:buNone/>
            </a:pPr>
            <a:r>
              <a:rPr lang="da-DK" dirty="0"/>
              <a:t>Skriv stikord og korte sætninger om det, der falder dig ind, når du tænker på besættelsen. </a:t>
            </a:r>
          </a:p>
          <a:p>
            <a:pPr marL="0" indent="0">
              <a:buNone/>
            </a:pPr>
            <a:r>
              <a:rPr lang="da-DK" b="1" u="sng" dirty="0"/>
              <a:t>Pararbejde</a:t>
            </a:r>
          </a:p>
          <a:p>
            <a:pPr marL="0" indent="0">
              <a:buNone/>
            </a:pPr>
            <a:r>
              <a:rPr lang="da-DK" dirty="0"/>
              <a:t>Gå sammen i par og udvid jeres lister sammen.</a:t>
            </a:r>
          </a:p>
          <a:p>
            <a:pPr marL="0" indent="0">
              <a:buNone/>
            </a:pPr>
            <a:r>
              <a:rPr lang="da-DK" b="1" u="sng" dirty="0"/>
              <a:t>Opsamling på klassen</a:t>
            </a:r>
          </a:p>
          <a:p>
            <a:pPr marL="0" indent="0">
              <a:buNone/>
            </a:pPr>
            <a:r>
              <a:rPr lang="da-DK" dirty="0"/>
              <a:t>De mest interessante spørgsmål og pointer skrives på tavlen. </a:t>
            </a:r>
          </a:p>
          <a:p>
            <a:pPr marL="0" indent="0">
              <a:buNone/>
            </a:pPr>
            <a:endParaRPr lang="da-DK" dirty="0"/>
          </a:p>
        </p:txBody>
      </p:sp>
      <p:sp>
        <p:nvSpPr>
          <p:cNvPr id="4" name="Afrundet rektangulær billedforklaring 3">
            <a:extLst>
              <a:ext uri="{FF2B5EF4-FFF2-40B4-BE49-F238E27FC236}">
                <a16:creationId xmlns:a16="http://schemas.microsoft.com/office/drawing/2014/main" id="{45BF0F18-A4A9-2751-4481-D9833028C676}"/>
              </a:ext>
            </a:extLst>
          </p:cNvPr>
          <p:cNvSpPr/>
          <p:nvPr/>
        </p:nvSpPr>
        <p:spPr>
          <a:xfrm>
            <a:off x="8077200" y="4248150"/>
            <a:ext cx="2895600" cy="1447800"/>
          </a:xfrm>
          <a:prstGeom prst="wedgeRoundRectCallout">
            <a:avLst>
              <a:gd name="adj1" fmla="val 41667"/>
              <a:gd name="adj2" fmla="val 88268"/>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da-DK" sz="1200" dirty="0">
                <a:solidFill>
                  <a:srgbClr val="000000"/>
                </a:solidFill>
                <a:effectLst/>
                <a:ea typeface="Calibri" panose="020F0502020204030204" pitchFamily="34" charset="0"/>
                <a:cs typeface="Times New Roman" panose="02020603050405020304" pitchFamily="18" charset="0"/>
              </a:rPr>
              <a:t>I klassen sidder flere, der nærmest er eksperter i besættelsestiden. I opsamlingen fyldes tavlen hurtigt med guldkorn og spændende spørgsmål.</a:t>
            </a:r>
            <a:endParaRPr lang="da-DK" sz="1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3222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97AF3E-9EFC-11F2-F284-99262D553D06}"/>
              </a:ext>
            </a:extLst>
          </p:cNvPr>
          <p:cNvSpPr>
            <a:spLocks noGrp="1"/>
          </p:cNvSpPr>
          <p:nvPr>
            <p:ph type="title"/>
          </p:nvPr>
        </p:nvSpPr>
        <p:spPr>
          <a:xfrm>
            <a:off x="814657" y="665389"/>
            <a:ext cx="6122856" cy="1507193"/>
          </a:xfrm>
        </p:spPr>
        <p:txBody>
          <a:bodyPr anchor="b">
            <a:normAutofit/>
          </a:bodyPr>
          <a:lstStyle/>
          <a:p>
            <a:pPr>
              <a:lnSpc>
                <a:spcPct val="110000"/>
              </a:lnSpc>
            </a:pPr>
            <a:r>
              <a:rPr lang="da-DK" sz="2700"/>
              <a:t>Lektion 2: Besættelse og samarbejde</a:t>
            </a:r>
          </a:p>
        </p:txBody>
      </p:sp>
      <p:sp>
        <p:nvSpPr>
          <p:cNvPr id="3" name="Pladsholder til indhold 2">
            <a:extLst>
              <a:ext uri="{FF2B5EF4-FFF2-40B4-BE49-F238E27FC236}">
                <a16:creationId xmlns:a16="http://schemas.microsoft.com/office/drawing/2014/main" id="{7BD59186-BEC3-2F05-62D5-3D63C545C390}"/>
              </a:ext>
            </a:extLst>
          </p:cNvPr>
          <p:cNvSpPr>
            <a:spLocks noGrp="1"/>
          </p:cNvSpPr>
          <p:nvPr>
            <p:ph idx="1"/>
          </p:nvPr>
        </p:nvSpPr>
        <p:spPr>
          <a:xfrm>
            <a:off x="814655" y="2400301"/>
            <a:ext cx="5804681" cy="3733800"/>
          </a:xfrm>
        </p:spPr>
        <p:txBody>
          <a:bodyPr>
            <a:normAutofit/>
          </a:bodyPr>
          <a:lstStyle/>
          <a:p>
            <a:pPr marL="0" indent="0">
              <a:lnSpc>
                <a:spcPct val="120000"/>
              </a:lnSpc>
              <a:buNone/>
            </a:pPr>
            <a:r>
              <a:rPr lang="da-DK" sz="1400"/>
              <a:t>Du har sikkert hørt, at Anden verdenskrig begyndte i 1939 og at Danmark blev besat uden nævneværdig modstand d. 9. april 1940. Mange danskere forestillede sig at krigen ville føre til tysk sejr. De folkevalgte skulle nu bestemme sig for, hvordan man skulle stille sig over for besættelsesmagten. Man dannede d. 8. juli 1940 en samlingsregering, der med Thorvald Stauning som statsminister og Erik Scavenius som udenrigsminister lagde den politiske linje i de første besættelsesår. Linjen er blevet kaldt samarbejdspolitikken. Et spørgsmål har siden været, om samarbejdet med Nazityskland var landsforræderi.</a:t>
            </a:r>
          </a:p>
          <a:p>
            <a:pPr marL="0" indent="0">
              <a:lnSpc>
                <a:spcPct val="120000"/>
              </a:lnSpc>
              <a:buNone/>
            </a:pPr>
            <a:r>
              <a:rPr lang="da-DK" sz="1400"/>
              <a:t> </a:t>
            </a:r>
          </a:p>
          <a:p>
            <a:pPr marL="0" indent="0">
              <a:lnSpc>
                <a:spcPct val="120000"/>
              </a:lnSpc>
              <a:buNone/>
            </a:pPr>
            <a:r>
              <a:rPr lang="da-DK" sz="1400"/>
              <a:t>Formålet med lektionen er at belyse besættelsens første tid og samarbejdspolitikken.</a:t>
            </a:r>
          </a:p>
          <a:p>
            <a:pPr marL="0" indent="0">
              <a:lnSpc>
                <a:spcPct val="120000"/>
              </a:lnSpc>
              <a:buNone/>
            </a:pPr>
            <a:endParaRPr lang="da-DK" sz="1400"/>
          </a:p>
        </p:txBody>
      </p:sp>
      <p:pic>
        <p:nvPicPr>
          <p:cNvPr id="4" name="Billede 3" descr="Et billede, der indeholder person, menneske, jakkesæt, udendørs&#10;&#10;Automatisk genereret beskrivelse">
            <a:extLst>
              <a:ext uri="{FF2B5EF4-FFF2-40B4-BE49-F238E27FC236}">
                <a16:creationId xmlns:a16="http://schemas.microsoft.com/office/drawing/2014/main" id="{71E53C7C-1465-5A0C-8BFD-E40842A7A41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48" r="16053" b="2"/>
          <a:stretch/>
        </p:blipFill>
        <p:spPr>
          <a:xfrm>
            <a:off x="7607343" y="907476"/>
            <a:ext cx="3784558" cy="5027899"/>
          </a:xfrm>
          <a:custGeom>
            <a:avLst/>
            <a:gdLst/>
            <a:ahLst/>
            <a:cxnLst/>
            <a:rect l="l" t="t" r="r" b="b"/>
            <a:pathLst>
              <a:path w="2093843" h="1948070">
                <a:moveTo>
                  <a:pt x="0" y="0"/>
                </a:moveTo>
                <a:lnTo>
                  <a:pt x="2093843" y="0"/>
                </a:lnTo>
                <a:lnTo>
                  <a:pt x="2093843" y="1948070"/>
                </a:lnTo>
                <a:lnTo>
                  <a:pt x="0" y="1948070"/>
                </a:lnTo>
                <a:close/>
              </a:path>
            </a:pathLst>
          </a:custGeom>
          <a:noFill/>
          <a:effectLst>
            <a:outerShdw dist="165100" dir="2700000" algn="tl" rotWithShape="0">
              <a:schemeClr val="tx1"/>
            </a:outerShdw>
          </a:effectLst>
        </p:spPr>
      </p:pic>
      <p:sp>
        <p:nvSpPr>
          <p:cNvPr id="9" name="Date Placeholder 6">
            <a:extLst>
              <a:ext uri="{FF2B5EF4-FFF2-40B4-BE49-F238E27FC236}">
                <a16:creationId xmlns:a16="http://schemas.microsoft.com/office/drawing/2014/main" id="{DF765F4A-2DF9-42BC-89D8-E61753DA5A3E}"/>
              </a:ext>
            </a:extLst>
          </p:cNvPr>
          <p:cNvSpPr>
            <a:spLocks noGrp="1"/>
          </p:cNvSpPr>
          <p:nvPr>
            <p:ph type="dt" sz="half" idx="10"/>
          </p:nvPr>
        </p:nvSpPr>
        <p:spPr>
          <a:xfrm>
            <a:off x="795014" y="6342042"/>
            <a:ext cx="2743200" cy="365125"/>
          </a:xfrm>
        </p:spPr>
        <p:txBody>
          <a:bodyPr/>
          <a:lstStyle/>
          <a:p>
            <a:pPr>
              <a:spcAft>
                <a:spcPts val="600"/>
              </a:spcAft>
            </a:pPr>
            <a:endParaRPr lang="en-US" dirty="0"/>
          </a:p>
        </p:txBody>
      </p:sp>
      <p:sp>
        <p:nvSpPr>
          <p:cNvPr id="11" name="Footer Placeholder 11">
            <a:extLst>
              <a:ext uri="{FF2B5EF4-FFF2-40B4-BE49-F238E27FC236}">
                <a16:creationId xmlns:a16="http://schemas.microsoft.com/office/drawing/2014/main" id="{716E55FE-7292-474F-B63E-7EF4C8DD1222}"/>
              </a:ext>
            </a:extLst>
          </p:cNvPr>
          <p:cNvSpPr>
            <a:spLocks noGrp="1"/>
          </p:cNvSpPr>
          <p:nvPr>
            <p:ph type="ftr" sz="quarter" idx="11"/>
          </p:nvPr>
        </p:nvSpPr>
        <p:spPr>
          <a:xfrm>
            <a:off x="7696200" y="6342042"/>
            <a:ext cx="3470128" cy="365125"/>
          </a:xfrm>
        </p:spPr>
        <p:txBody>
          <a:bodyPr/>
          <a:lstStyle/>
          <a:p>
            <a:pPr>
              <a:spcAft>
                <a:spcPts val="600"/>
              </a:spcAft>
            </a:pPr>
            <a:r>
              <a:rPr lang="en-US" dirty="0">
                <a:solidFill>
                  <a:srgbClr val="000000"/>
                </a:solidFill>
              </a:rPr>
              <a:t>Erik </a:t>
            </a:r>
            <a:r>
              <a:rPr lang="en-US" dirty="0" err="1">
                <a:solidFill>
                  <a:srgbClr val="000000"/>
                </a:solidFill>
              </a:rPr>
              <a:t>Scavenius</a:t>
            </a:r>
            <a:r>
              <a:rPr lang="en-US" dirty="0">
                <a:solidFill>
                  <a:srgbClr val="000000"/>
                </a:solidFill>
              </a:rPr>
              <a:t> (1877-1962)</a:t>
            </a:r>
          </a:p>
        </p:txBody>
      </p:sp>
      <p:sp>
        <p:nvSpPr>
          <p:cNvPr id="13" name="Slide Number Placeholder 17">
            <a:extLst>
              <a:ext uri="{FF2B5EF4-FFF2-40B4-BE49-F238E27FC236}">
                <a16:creationId xmlns:a16="http://schemas.microsoft.com/office/drawing/2014/main" id="{32E95C4D-CC3C-4C9D-B8E6-271568CB8F71}"/>
              </a:ext>
            </a:extLst>
          </p:cNvPr>
          <p:cNvSpPr>
            <a:spLocks noGrp="1"/>
          </p:cNvSpPr>
          <p:nvPr>
            <p:ph type="sldNum" sz="quarter" idx="12"/>
          </p:nvPr>
        </p:nvSpPr>
        <p:spPr>
          <a:xfrm>
            <a:off x="11166329" y="6342042"/>
            <a:ext cx="526228" cy="365125"/>
          </a:xfrm>
        </p:spPr>
        <p:txBody>
          <a:bodyPr/>
          <a:lstStyle/>
          <a:p>
            <a:pPr>
              <a:spcAft>
                <a:spcPts val="600"/>
              </a:spcAft>
            </a:pPr>
            <a:fld id="{1B0A0659-E443-491A-A36E-EC2EE49C5850}" type="slidenum">
              <a:rPr lang="en-US" smtClean="0">
                <a:solidFill>
                  <a:srgbClr val="000000"/>
                </a:solidFill>
              </a:rPr>
              <a:pPr>
                <a:spcAft>
                  <a:spcPts val="600"/>
                </a:spcAft>
              </a:pPr>
              <a:t>7</a:t>
            </a:fld>
            <a:endParaRPr lang="en-US">
              <a:solidFill>
                <a:srgbClr val="000000"/>
              </a:solidFill>
            </a:endParaRPr>
          </a:p>
        </p:txBody>
      </p:sp>
    </p:spTree>
    <p:extLst>
      <p:ext uri="{BB962C8B-B14F-4D97-AF65-F5344CB8AC3E}">
        <p14:creationId xmlns:p14="http://schemas.microsoft.com/office/powerpoint/2010/main" val="3458014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1DAB0E-57F6-1704-4ED4-5C8BE7BE9D56}"/>
              </a:ext>
            </a:extLst>
          </p:cNvPr>
          <p:cNvSpPr>
            <a:spLocks noGrp="1"/>
          </p:cNvSpPr>
          <p:nvPr>
            <p:ph type="title"/>
          </p:nvPr>
        </p:nvSpPr>
        <p:spPr/>
        <p:txBody>
          <a:bodyPr/>
          <a:lstStyle/>
          <a:p>
            <a:r>
              <a:rPr lang="da-DK" dirty="0"/>
              <a:t>Program</a:t>
            </a:r>
          </a:p>
        </p:txBody>
      </p:sp>
      <p:sp>
        <p:nvSpPr>
          <p:cNvPr id="3" name="Pladsholder til indhold 2">
            <a:extLst>
              <a:ext uri="{FF2B5EF4-FFF2-40B4-BE49-F238E27FC236}">
                <a16:creationId xmlns:a16="http://schemas.microsoft.com/office/drawing/2014/main" id="{6F5C9C99-B1F2-3DAC-6892-8C80C6D1468B}"/>
              </a:ext>
            </a:extLst>
          </p:cNvPr>
          <p:cNvSpPr>
            <a:spLocks noGrp="1"/>
          </p:cNvSpPr>
          <p:nvPr>
            <p:ph idx="1"/>
          </p:nvPr>
        </p:nvSpPr>
        <p:spPr/>
        <p:txBody>
          <a:bodyPr/>
          <a:lstStyle/>
          <a:p>
            <a:pPr marL="0" indent="0">
              <a:buNone/>
            </a:pPr>
            <a:r>
              <a:rPr lang="da-DK" dirty="0"/>
              <a:t>Du skal opbygge din viden om besættelsens første tid og samarbejdspolitikken</a:t>
            </a:r>
          </a:p>
          <a:p>
            <a:pPr marL="0" indent="0">
              <a:buNone/>
            </a:pPr>
            <a:r>
              <a:rPr lang="da-DK" dirty="0"/>
              <a:t>Du skal analysere Scavenius’ tiltrædelsestale</a:t>
            </a:r>
          </a:p>
          <a:p>
            <a:pPr marL="0" indent="0">
              <a:buNone/>
            </a:pPr>
            <a:r>
              <a:rPr lang="da-DK" dirty="0"/>
              <a:t>Du skal skrive en konklusion om besættelsens første tid</a:t>
            </a:r>
          </a:p>
        </p:txBody>
      </p:sp>
    </p:spTree>
    <p:extLst>
      <p:ext uri="{BB962C8B-B14F-4D97-AF65-F5344CB8AC3E}">
        <p14:creationId xmlns:p14="http://schemas.microsoft.com/office/powerpoint/2010/main" val="250520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D19BB0-82F5-A0DA-570B-EC1F3F8C5E48}"/>
              </a:ext>
            </a:extLst>
          </p:cNvPr>
          <p:cNvSpPr>
            <a:spLocks noGrp="1"/>
          </p:cNvSpPr>
          <p:nvPr>
            <p:ph type="title"/>
          </p:nvPr>
        </p:nvSpPr>
        <p:spPr>
          <a:xfrm>
            <a:off x="1600202" y="773723"/>
            <a:ext cx="9791698" cy="1397004"/>
          </a:xfrm>
        </p:spPr>
        <p:txBody>
          <a:bodyPr anchor="b">
            <a:normAutofit/>
          </a:bodyPr>
          <a:lstStyle/>
          <a:p>
            <a:r>
              <a:rPr lang="da-DK" dirty="0"/>
              <a:t>Lektion 3: Modstandsbevægelsen</a:t>
            </a:r>
          </a:p>
        </p:txBody>
      </p:sp>
      <p:sp>
        <p:nvSpPr>
          <p:cNvPr id="3" name="Pladsholder til indhold 2">
            <a:extLst>
              <a:ext uri="{FF2B5EF4-FFF2-40B4-BE49-F238E27FC236}">
                <a16:creationId xmlns:a16="http://schemas.microsoft.com/office/drawing/2014/main" id="{18D60B3D-29B1-7CE2-09B2-E6AA28605D62}"/>
              </a:ext>
            </a:extLst>
          </p:cNvPr>
          <p:cNvSpPr>
            <a:spLocks noGrp="1"/>
          </p:cNvSpPr>
          <p:nvPr>
            <p:ph idx="1"/>
          </p:nvPr>
        </p:nvSpPr>
        <p:spPr>
          <a:xfrm>
            <a:off x="1600202" y="2411060"/>
            <a:ext cx="5131673" cy="3756660"/>
          </a:xfrm>
        </p:spPr>
        <p:txBody>
          <a:bodyPr>
            <a:normAutofit/>
          </a:bodyPr>
          <a:lstStyle/>
          <a:p>
            <a:pPr marL="0" indent="0">
              <a:lnSpc>
                <a:spcPct val="120000"/>
              </a:lnSpc>
              <a:buNone/>
            </a:pPr>
            <a:r>
              <a:rPr lang="da-DK" sz="1900" dirty="0"/>
              <a:t>I eftertidens fortælling om besættelsen og den danske modstandsbevægelse tegnedes et billede af, at hele befolkningen var med på modstandslinjen fra 9. april 1940, og at det kun var de folkevalgte politikere, der – mod befolkningens ønske – støttede samarbejdspolitikken. </a:t>
            </a:r>
          </a:p>
          <a:p>
            <a:pPr marL="0" indent="0">
              <a:lnSpc>
                <a:spcPct val="120000"/>
              </a:lnSpc>
              <a:buNone/>
            </a:pPr>
            <a:r>
              <a:rPr lang="da-DK" sz="1900" dirty="0"/>
              <a:t>Formålet med lektionen er at belyse modstandsbevægelsen og vores fortælling om den. </a:t>
            </a:r>
          </a:p>
        </p:txBody>
      </p:sp>
      <p:pic>
        <p:nvPicPr>
          <p:cNvPr id="4" name="Billede 3">
            <a:extLst>
              <a:ext uri="{FF2B5EF4-FFF2-40B4-BE49-F238E27FC236}">
                <a16:creationId xmlns:a16="http://schemas.microsoft.com/office/drawing/2014/main" id="{E3511657-33CB-5D80-639B-7C9A326CB5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54390" y="3377023"/>
            <a:ext cx="4087334" cy="2053885"/>
          </a:xfrm>
          <a:prstGeom prst="rect">
            <a:avLst/>
          </a:prstGeom>
          <a:noFill/>
        </p:spPr>
      </p:pic>
      <p:sp>
        <p:nvSpPr>
          <p:cNvPr id="9" name="Date Placeholder 3">
            <a:extLst>
              <a:ext uri="{FF2B5EF4-FFF2-40B4-BE49-F238E27FC236}">
                <a16:creationId xmlns:a16="http://schemas.microsoft.com/office/drawing/2014/main" id="{EDFE2D25-1C55-481A-9BA8-618AAE459340}"/>
              </a:ext>
            </a:extLst>
          </p:cNvPr>
          <p:cNvSpPr>
            <a:spLocks noGrp="1"/>
          </p:cNvSpPr>
          <p:nvPr>
            <p:ph type="dt" sz="half" idx="10"/>
          </p:nvPr>
        </p:nvSpPr>
        <p:spPr>
          <a:xfrm>
            <a:off x="795014" y="6342042"/>
            <a:ext cx="2743200" cy="365125"/>
          </a:xfrm>
        </p:spPr>
        <p:txBody>
          <a:bodyPr/>
          <a:lstStyle/>
          <a:p>
            <a:pPr>
              <a:spcAft>
                <a:spcPts val="600"/>
              </a:spcAft>
            </a:pPr>
            <a:endParaRPr lang="en-US" dirty="0"/>
          </a:p>
        </p:txBody>
      </p:sp>
      <p:sp>
        <p:nvSpPr>
          <p:cNvPr id="11" name="Footer Placeholder 4">
            <a:extLst>
              <a:ext uri="{FF2B5EF4-FFF2-40B4-BE49-F238E27FC236}">
                <a16:creationId xmlns:a16="http://schemas.microsoft.com/office/drawing/2014/main" id="{FB26FEC4-D3B9-4DCB-A915-6C27AD5D0780}"/>
              </a:ext>
            </a:extLst>
          </p:cNvPr>
          <p:cNvSpPr>
            <a:spLocks noGrp="1"/>
          </p:cNvSpPr>
          <p:nvPr>
            <p:ph type="ftr" sz="quarter" idx="11"/>
          </p:nvPr>
        </p:nvSpPr>
        <p:spPr>
          <a:xfrm>
            <a:off x="7886700" y="5702304"/>
            <a:ext cx="3505200" cy="365125"/>
          </a:xfrm>
        </p:spPr>
        <p:txBody>
          <a:bodyPr/>
          <a:lstStyle/>
          <a:p>
            <a:pPr>
              <a:spcAft>
                <a:spcPts val="600"/>
              </a:spcAft>
            </a:pPr>
            <a:r>
              <a:rPr lang="en-US" dirty="0" err="1"/>
              <a:t>Jernbanesabotage</a:t>
            </a:r>
            <a:r>
              <a:rPr lang="en-US" dirty="0"/>
              <a:t> under </a:t>
            </a:r>
            <a:r>
              <a:rPr lang="en-US" dirty="0" err="1"/>
              <a:t>besættelsen</a:t>
            </a:r>
            <a:r>
              <a:rPr lang="en-US" dirty="0"/>
              <a:t>. Her et tog med </a:t>
            </a:r>
            <a:r>
              <a:rPr lang="en-US" dirty="0" err="1"/>
              <a:t>arbejdere</a:t>
            </a:r>
            <a:r>
              <a:rPr lang="en-US" dirty="0"/>
              <a:t> </a:t>
            </a:r>
            <a:r>
              <a:rPr lang="en-US" dirty="0" err="1"/>
              <a:t>fra</a:t>
            </a:r>
            <a:r>
              <a:rPr lang="en-US" dirty="0"/>
              <a:t> Randers </a:t>
            </a:r>
            <a:r>
              <a:rPr lang="en-US" dirty="0" err="1"/>
              <a:t>til</a:t>
            </a:r>
            <a:r>
              <a:rPr lang="en-US" dirty="0"/>
              <a:t> </a:t>
            </a:r>
            <a:r>
              <a:rPr lang="en-US" dirty="0" err="1"/>
              <a:t>Tirstrup</a:t>
            </a:r>
            <a:r>
              <a:rPr lang="en-US" dirty="0"/>
              <a:t> </a:t>
            </a:r>
            <a:r>
              <a:rPr lang="en-US" dirty="0" err="1"/>
              <a:t>Lufthavn</a:t>
            </a:r>
            <a:r>
              <a:rPr lang="en-US" dirty="0"/>
              <a:t>, der er </a:t>
            </a:r>
            <a:r>
              <a:rPr lang="en-US" dirty="0" err="1"/>
              <a:t>blevet</a:t>
            </a:r>
            <a:r>
              <a:rPr lang="en-US" dirty="0"/>
              <a:t> </a:t>
            </a:r>
            <a:r>
              <a:rPr lang="en-US" dirty="0" err="1"/>
              <a:t>afsporet</a:t>
            </a:r>
            <a:r>
              <a:rPr lang="en-US" dirty="0"/>
              <a:t>. 2 </a:t>
            </a:r>
            <a:r>
              <a:rPr lang="en-US" dirty="0" err="1"/>
              <a:t>personer</a:t>
            </a:r>
            <a:r>
              <a:rPr lang="en-US" dirty="0"/>
              <a:t> </a:t>
            </a:r>
            <a:r>
              <a:rPr lang="en-US" dirty="0" err="1"/>
              <a:t>dræbt</a:t>
            </a:r>
            <a:r>
              <a:rPr lang="en-US" dirty="0"/>
              <a:t>, 18 </a:t>
            </a:r>
            <a:r>
              <a:rPr lang="en-US" dirty="0" err="1"/>
              <a:t>sårede</a:t>
            </a:r>
            <a:r>
              <a:rPr lang="en-US" dirty="0"/>
              <a:t>. </a:t>
            </a:r>
          </a:p>
        </p:txBody>
      </p:sp>
      <p:sp>
        <p:nvSpPr>
          <p:cNvPr id="13" name="Slide Number Placeholder 5">
            <a:extLst>
              <a:ext uri="{FF2B5EF4-FFF2-40B4-BE49-F238E27FC236}">
                <a16:creationId xmlns:a16="http://schemas.microsoft.com/office/drawing/2014/main" id="{43B5FB8D-AE14-4467-8588-8A6899877A79}"/>
              </a:ext>
            </a:extLst>
          </p:cNvPr>
          <p:cNvSpPr>
            <a:spLocks noGrp="1"/>
          </p:cNvSpPr>
          <p:nvPr>
            <p:ph type="sldNum" sz="quarter" idx="12"/>
          </p:nvPr>
        </p:nvSpPr>
        <p:spPr>
          <a:xfrm>
            <a:off x="11166329" y="6342042"/>
            <a:ext cx="526228" cy="365125"/>
          </a:xfrm>
        </p:spPr>
        <p:txBody>
          <a:bodyPr/>
          <a:lstStyle/>
          <a:p>
            <a:pPr>
              <a:spcAft>
                <a:spcPts val="600"/>
              </a:spcAft>
            </a:pPr>
            <a:fld id="{4A80A021-E2A7-4965-9D91-2D103FDB3863}" type="slidenum">
              <a:rPr lang="en-US" smtClean="0"/>
              <a:pPr>
                <a:spcAft>
                  <a:spcPts val="600"/>
                </a:spcAft>
              </a:pPr>
              <a:t>9</a:t>
            </a:fld>
            <a:endParaRPr lang="en-US"/>
          </a:p>
        </p:txBody>
      </p:sp>
    </p:spTree>
    <p:extLst>
      <p:ext uri="{BB962C8B-B14F-4D97-AF65-F5344CB8AC3E}">
        <p14:creationId xmlns:p14="http://schemas.microsoft.com/office/powerpoint/2010/main" val="33513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D13985-A33C-63F0-9558-1B0E240AFFDB}"/>
              </a:ext>
            </a:extLst>
          </p:cNvPr>
          <p:cNvSpPr>
            <a:spLocks noGrp="1"/>
          </p:cNvSpPr>
          <p:nvPr>
            <p:ph type="title"/>
          </p:nvPr>
        </p:nvSpPr>
        <p:spPr/>
        <p:txBody>
          <a:bodyPr/>
          <a:lstStyle/>
          <a:p>
            <a:r>
              <a:rPr lang="da-DK" dirty="0"/>
              <a:t>Program</a:t>
            </a:r>
          </a:p>
        </p:txBody>
      </p:sp>
      <p:sp>
        <p:nvSpPr>
          <p:cNvPr id="3" name="Pladsholder til indhold 2">
            <a:extLst>
              <a:ext uri="{FF2B5EF4-FFF2-40B4-BE49-F238E27FC236}">
                <a16:creationId xmlns:a16="http://schemas.microsoft.com/office/drawing/2014/main" id="{CDFC0564-855D-B108-B9A4-AE5262C344D9}"/>
              </a:ext>
            </a:extLst>
          </p:cNvPr>
          <p:cNvSpPr>
            <a:spLocks noGrp="1"/>
          </p:cNvSpPr>
          <p:nvPr>
            <p:ph idx="1"/>
          </p:nvPr>
        </p:nvSpPr>
        <p:spPr>
          <a:xfrm>
            <a:off x="808662" y="2019299"/>
            <a:ext cx="10472896" cy="4114801"/>
          </a:xfrm>
        </p:spPr>
        <p:txBody>
          <a:bodyPr/>
          <a:lstStyle/>
          <a:p>
            <a:pPr marL="0" indent="0">
              <a:buNone/>
            </a:pPr>
            <a:r>
              <a:rPr lang="da-DK" dirty="0"/>
              <a:t>Du skal opbygge din viden om den danske modstandsbevægelse</a:t>
            </a:r>
          </a:p>
          <a:p>
            <a:pPr marL="0" indent="0">
              <a:buNone/>
            </a:pPr>
            <a:r>
              <a:rPr lang="da-DK" dirty="0"/>
              <a:t>Du skal analysere to taler om sabotagen</a:t>
            </a:r>
          </a:p>
          <a:p>
            <a:pPr marL="0" indent="0">
              <a:buNone/>
            </a:pPr>
            <a:r>
              <a:rPr lang="da-DK" dirty="0"/>
              <a:t>Du skal skrive en konklusion om modstandsbevægelsen og eftertidens fortælling om den</a:t>
            </a:r>
          </a:p>
          <a:p>
            <a:pPr marL="0" indent="0">
              <a:buNone/>
            </a:pPr>
            <a:endParaRPr lang="da-DK" dirty="0"/>
          </a:p>
        </p:txBody>
      </p:sp>
    </p:spTree>
    <p:extLst>
      <p:ext uri="{BB962C8B-B14F-4D97-AF65-F5344CB8AC3E}">
        <p14:creationId xmlns:p14="http://schemas.microsoft.com/office/powerpoint/2010/main" val="1659479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864AA8-20D6-DB8B-20BF-27474A60B350}"/>
              </a:ext>
            </a:extLst>
          </p:cNvPr>
          <p:cNvSpPr>
            <a:spLocks noGrp="1"/>
          </p:cNvSpPr>
          <p:nvPr>
            <p:ph type="title"/>
          </p:nvPr>
        </p:nvSpPr>
        <p:spPr/>
        <p:txBody>
          <a:bodyPr/>
          <a:lstStyle/>
          <a:p>
            <a:r>
              <a:rPr lang="da-DK" dirty="0"/>
              <a:t>Fokuspunkt: Den lille historie</a:t>
            </a:r>
          </a:p>
        </p:txBody>
      </p:sp>
      <p:sp>
        <p:nvSpPr>
          <p:cNvPr id="3" name="Pladsholder til indhold 2">
            <a:extLst>
              <a:ext uri="{FF2B5EF4-FFF2-40B4-BE49-F238E27FC236}">
                <a16:creationId xmlns:a16="http://schemas.microsoft.com/office/drawing/2014/main" id="{51E86AD2-2865-A466-CD8E-A7F884C1C9A2}"/>
              </a:ext>
            </a:extLst>
          </p:cNvPr>
          <p:cNvSpPr>
            <a:spLocks noGrp="1"/>
          </p:cNvSpPr>
          <p:nvPr>
            <p:ph idx="1"/>
          </p:nvPr>
        </p:nvSpPr>
        <p:spPr/>
        <p:txBody>
          <a:bodyPr>
            <a:normAutofit/>
          </a:bodyPr>
          <a:lstStyle/>
          <a:p>
            <a:pPr marL="0" indent="0">
              <a:buNone/>
            </a:pPr>
            <a:r>
              <a:rPr lang="da-DK" dirty="0"/>
              <a:t>Ved du, hvad medlemmer af din familie foretog sig og oplevede under besættelsen? Måske ved du, at din oldefar var modstandsmand, eller at en fjern slægtning gemte forfulgte jøder på sit loft? </a:t>
            </a:r>
          </a:p>
          <a:p>
            <a:pPr marL="0" indent="0">
              <a:buNone/>
            </a:pPr>
            <a:r>
              <a:rPr lang="da-DK" dirty="0"/>
              <a:t>Det kan være interessant at undersøge koblingen mellem det, man kalder den store historie, altså de overordnede linjer i danmarkshistorien, og den lille historie, som er folks egne erindringer eller familiehistorier.</a:t>
            </a:r>
          </a:p>
        </p:txBody>
      </p:sp>
    </p:spTree>
    <p:extLst>
      <p:ext uri="{BB962C8B-B14F-4D97-AF65-F5344CB8AC3E}">
        <p14:creationId xmlns:p14="http://schemas.microsoft.com/office/powerpoint/2010/main" val="756670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4536F6-B6EA-F8D6-13C5-4CD7B5AF9430}"/>
              </a:ext>
            </a:extLst>
          </p:cNvPr>
          <p:cNvSpPr>
            <a:spLocks noGrp="1"/>
          </p:cNvSpPr>
          <p:nvPr>
            <p:ph type="title"/>
          </p:nvPr>
        </p:nvSpPr>
        <p:spPr/>
        <p:txBody>
          <a:bodyPr/>
          <a:lstStyle/>
          <a:p>
            <a:r>
              <a:rPr lang="da-DK" dirty="0"/>
              <a:t>Fokuspunkt: Den lille historie</a:t>
            </a:r>
          </a:p>
        </p:txBody>
      </p:sp>
      <p:sp>
        <p:nvSpPr>
          <p:cNvPr id="3" name="Pladsholder til indhold 2">
            <a:extLst>
              <a:ext uri="{FF2B5EF4-FFF2-40B4-BE49-F238E27FC236}">
                <a16:creationId xmlns:a16="http://schemas.microsoft.com/office/drawing/2014/main" id="{8CF75DB6-AECF-5374-F8EA-18C8010F636B}"/>
              </a:ext>
            </a:extLst>
          </p:cNvPr>
          <p:cNvSpPr>
            <a:spLocks noGrp="1"/>
          </p:cNvSpPr>
          <p:nvPr>
            <p:ph idx="1"/>
          </p:nvPr>
        </p:nvSpPr>
        <p:spPr>
          <a:xfrm>
            <a:off x="808662" y="2019299"/>
            <a:ext cx="7462065" cy="4114801"/>
          </a:xfrm>
        </p:spPr>
        <p:txBody>
          <a:bodyPr/>
          <a:lstStyle/>
          <a:p>
            <a:pPr marL="0" indent="0">
              <a:buNone/>
            </a:pPr>
            <a:r>
              <a:rPr lang="da-DK" b="1" u="sng" dirty="0"/>
              <a:t>Prøv selv</a:t>
            </a:r>
          </a:p>
          <a:p>
            <a:pPr marL="0" indent="0">
              <a:buNone/>
            </a:pPr>
            <a:r>
              <a:rPr lang="da-DK" dirty="0"/>
              <a:t>Kan din families historie forbindes til modstandsbevægelsen? Få dine forældres hjælp til at finde din families forskellige for- og efternavne i perioden. Gå til </a:t>
            </a:r>
            <a:r>
              <a:rPr lang="da-DK" dirty="0" err="1"/>
              <a:t>modstand.natmus.dk</a:t>
            </a:r>
            <a:r>
              <a:rPr lang="da-DK" dirty="0"/>
              <a:t> og lav en ”quicksøgning” ud fra dine familiemedlemmers fulde navne.</a:t>
            </a:r>
          </a:p>
          <a:p>
            <a:pPr marL="0" indent="0">
              <a:buNone/>
            </a:pPr>
            <a:r>
              <a:rPr lang="da-DK" b="1" u="sng" dirty="0"/>
              <a:t>Eller spørg</a:t>
            </a:r>
          </a:p>
          <a:p>
            <a:pPr marL="0" indent="0">
              <a:buNone/>
            </a:pPr>
            <a:r>
              <a:rPr lang="da-DK" dirty="0"/>
              <a:t>Formuler tre-fem spørgsmål til dine bedsteforældre om familiens historie under besættelsestiden. Foretag et interview, og nedskriv deres svar på dine spørgsmål. </a:t>
            </a:r>
          </a:p>
          <a:p>
            <a:pPr marL="0" indent="0">
              <a:buNone/>
            </a:pPr>
            <a:endParaRPr lang="da-DK" dirty="0"/>
          </a:p>
        </p:txBody>
      </p:sp>
      <p:sp>
        <p:nvSpPr>
          <p:cNvPr id="4" name="Afrundet rektangulær billedforklaring 3">
            <a:extLst>
              <a:ext uri="{FF2B5EF4-FFF2-40B4-BE49-F238E27FC236}">
                <a16:creationId xmlns:a16="http://schemas.microsoft.com/office/drawing/2014/main" id="{80B23F40-6101-630C-7D12-684C5EB34127}"/>
              </a:ext>
            </a:extLst>
          </p:cNvPr>
          <p:cNvSpPr/>
          <p:nvPr/>
        </p:nvSpPr>
        <p:spPr>
          <a:xfrm>
            <a:off x="8747634" y="2223592"/>
            <a:ext cx="2895600" cy="1447800"/>
          </a:xfrm>
          <a:prstGeom prst="wedgeRoundRectCallout">
            <a:avLst>
              <a:gd name="adj1" fmla="val 42433"/>
              <a:gd name="adj2" fmla="val 90582"/>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da-DK" sz="1200" dirty="0" err="1">
                <a:solidFill>
                  <a:srgbClr val="000000"/>
                </a:solidFill>
                <a:effectLst/>
                <a:ea typeface="Calibri" panose="020F0502020204030204" pitchFamily="34" charset="0"/>
                <a:cs typeface="Times New Roman" panose="02020603050405020304" pitchFamily="18" charset="0"/>
              </a:rPr>
              <a:t>Poul-Louis</a:t>
            </a:r>
            <a:r>
              <a:rPr lang="da-DK" sz="1200" dirty="0">
                <a:solidFill>
                  <a:srgbClr val="000000"/>
                </a:solidFill>
                <a:effectLst/>
                <a:ea typeface="Calibri" panose="020F0502020204030204" pitchFamily="34" charset="0"/>
                <a:cs typeface="Times New Roman" panose="02020603050405020304" pitchFamily="18" charset="0"/>
              </a:rPr>
              <a:t> finder ud af, at et familiemedlem var på ”den forkerte side” af historien. Det er ikke noget, man taler meget om i familien, men </a:t>
            </a:r>
            <a:r>
              <a:rPr lang="da-DK" sz="1200" dirty="0" err="1">
                <a:solidFill>
                  <a:srgbClr val="000000"/>
                </a:solidFill>
                <a:effectLst/>
                <a:ea typeface="Calibri" panose="020F0502020204030204" pitchFamily="34" charset="0"/>
                <a:cs typeface="Times New Roman" panose="02020603050405020304" pitchFamily="18" charset="0"/>
              </a:rPr>
              <a:t>Poul-Louis</a:t>
            </a:r>
            <a:r>
              <a:rPr lang="da-DK" sz="1200" dirty="0">
                <a:solidFill>
                  <a:srgbClr val="000000"/>
                </a:solidFill>
                <a:effectLst/>
                <a:ea typeface="Calibri" panose="020F0502020204030204" pitchFamily="34" charset="0"/>
                <a:cs typeface="Times New Roman" panose="02020603050405020304" pitchFamily="18" charset="0"/>
              </a:rPr>
              <a:t> far mener, at hans morfars onkel var dansk nazist. </a:t>
            </a:r>
            <a:endParaRPr lang="da-DK" sz="1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1337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5FEC5A-C86F-0354-64F7-1A76E60F55D6}"/>
              </a:ext>
            </a:extLst>
          </p:cNvPr>
          <p:cNvSpPr>
            <a:spLocks noGrp="1"/>
          </p:cNvSpPr>
          <p:nvPr>
            <p:ph type="title"/>
          </p:nvPr>
        </p:nvSpPr>
        <p:spPr>
          <a:xfrm>
            <a:off x="1600202" y="773723"/>
            <a:ext cx="9791698" cy="1397004"/>
          </a:xfrm>
        </p:spPr>
        <p:txBody>
          <a:bodyPr anchor="b">
            <a:normAutofit/>
          </a:bodyPr>
          <a:lstStyle/>
          <a:p>
            <a:r>
              <a:rPr lang="da-DK" dirty="0"/>
              <a:t>Lektion 4: Modstandskampens sidste vidner</a:t>
            </a:r>
          </a:p>
        </p:txBody>
      </p:sp>
      <p:sp>
        <p:nvSpPr>
          <p:cNvPr id="3" name="Pladsholder til indhold 2">
            <a:extLst>
              <a:ext uri="{FF2B5EF4-FFF2-40B4-BE49-F238E27FC236}">
                <a16:creationId xmlns:a16="http://schemas.microsoft.com/office/drawing/2014/main" id="{2344DFE4-2618-7148-357E-D234493B5FC1}"/>
              </a:ext>
            </a:extLst>
          </p:cNvPr>
          <p:cNvSpPr>
            <a:spLocks noGrp="1"/>
          </p:cNvSpPr>
          <p:nvPr>
            <p:ph idx="1"/>
          </p:nvPr>
        </p:nvSpPr>
        <p:spPr>
          <a:xfrm>
            <a:off x="1600203" y="2411060"/>
            <a:ext cx="4795574" cy="3756660"/>
          </a:xfrm>
        </p:spPr>
        <p:txBody>
          <a:bodyPr>
            <a:normAutofit/>
          </a:bodyPr>
          <a:lstStyle/>
          <a:p>
            <a:pPr marL="0" indent="0">
              <a:lnSpc>
                <a:spcPct val="120000"/>
              </a:lnSpc>
              <a:buNone/>
            </a:pPr>
            <a:r>
              <a:rPr lang="da-DK" sz="1700" dirty="0"/>
              <a:t>I skal se programserien </a:t>
            </a:r>
            <a:r>
              <a:rPr lang="da-DK" sz="1700" i="1" dirty="0"/>
              <a:t>Modstandskampens sidste vidner </a:t>
            </a:r>
            <a:r>
              <a:rPr lang="da-DK" sz="1700" dirty="0"/>
              <a:t>(2013) på fire afsnit om modstandsbevægelsens hårde kerne på kun et par tusind i alt, der kæmpede med livet som indsats. I dokumentaren fortæller fire modstandsfolk om, hvorfor de gik ind i modstandsbevægelsen og hvad de oplevede. </a:t>
            </a:r>
          </a:p>
          <a:p>
            <a:pPr marL="0" indent="0">
              <a:lnSpc>
                <a:spcPct val="120000"/>
              </a:lnSpc>
              <a:buNone/>
            </a:pPr>
            <a:r>
              <a:rPr lang="da-DK" sz="1700" dirty="0"/>
              <a:t>Formålet med lektionen er at belyse modstandsfolkenes motiver og dilemmaer. </a:t>
            </a:r>
          </a:p>
          <a:p>
            <a:pPr marL="0" indent="0">
              <a:lnSpc>
                <a:spcPct val="120000"/>
              </a:lnSpc>
              <a:buNone/>
            </a:pPr>
            <a:endParaRPr lang="da-DK" sz="1700" dirty="0"/>
          </a:p>
        </p:txBody>
      </p:sp>
      <p:pic>
        <p:nvPicPr>
          <p:cNvPr id="4" name="Billede 3" descr="Et billede, der indeholder menneske, person, indendørs, briller&#10;&#10;Automatisk genereret beskrivelse">
            <a:extLst>
              <a:ext uri="{FF2B5EF4-FFF2-40B4-BE49-F238E27FC236}">
                <a16:creationId xmlns:a16="http://schemas.microsoft.com/office/drawing/2014/main" id="{9AEDCAAD-EF4A-7D39-0407-F0C3E9F1FE0C}"/>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354390" y="3387242"/>
            <a:ext cx="4087334" cy="2033448"/>
          </a:xfrm>
          <a:prstGeom prst="rect">
            <a:avLst/>
          </a:prstGeom>
          <a:noFill/>
        </p:spPr>
      </p:pic>
      <p:sp>
        <p:nvSpPr>
          <p:cNvPr id="9" name="Date Placeholder 3">
            <a:extLst>
              <a:ext uri="{FF2B5EF4-FFF2-40B4-BE49-F238E27FC236}">
                <a16:creationId xmlns:a16="http://schemas.microsoft.com/office/drawing/2014/main" id="{EDFE2D25-1C55-481A-9BA8-618AAE459340}"/>
              </a:ext>
            </a:extLst>
          </p:cNvPr>
          <p:cNvSpPr>
            <a:spLocks noGrp="1"/>
          </p:cNvSpPr>
          <p:nvPr>
            <p:ph type="dt" sz="half" idx="10"/>
          </p:nvPr>
        </p:nvSpPr>
        <p:spPr>
          <a:xfrm>
            <a:off x="795014" y="6342042"/>
            <a:ext cx="2743200" cy="365125"/>
          </a:xfrm>
        </p:spPr>
        <p:txBody>
          <a:bodyPr/>
          <a:lstStyle/>
          <a:p>
            <a:pPr>
              <a:spcAft>
                <a:spcPts val="600"/>
              </a:spcAft>
            </a:pPr>
            <a:endParaRPr lang="en-US" dirty="0"/>
          </a:p>
        </p:txBody>
      </p:sp>
      <p:sp>
        <p:nvSpPr>
          <p:cNvPr id="11" name="Footer Placeholder 4">
            <a:extLst>
              <a:ext uri="{FF2B5EF4-FFF2-40B4-BE49-F238E27FC236}">
                <a16:creationId xmlns:a16="http://schemas.microsoft.com/office/drawing/2014/main" id="{FB26FEC4-D3B9-4DCB-A915-6C27AD5D0780}"/>
              </a:ext>
            </a:extLst>
          </p:cNvPr>
          <p:cNvSpPr>
            <a:spLocks noGrp="1"/>
          </p:cNvSpPr>
          <p:nvPr>
            <p:ph type="ftr" sz="quarter" idx="11"/>
          </p:nvPr>
        </p:nvSpPr>
        <p:spPr>
          <a:xfrm>
            <a:off x="7803078" y="5516240"/>
            <a:ext cx="3470128" cy="365125"/>
          </a:xfrm>
        </p:spPr>
        <p:txBody>
          <a:bodyPr/>
          <a:lstStyle/>
          <a:p>
            <a:pPr>
              <a:spcAft>
                <a:spcPts val="600"/>
              </a:spcAft>
            </a:pPr>
            <a:r>
              <a:rPr lang="en-US" dirty="0"/>
              <a:t>De fire </a:t>
            </a:r>
            <a:r>
              <a:rPr lang="en-US" dirty="0" err="1"/>
              <a:t>fortællere</a:t>
            </a:r>
            <a:r>
              <a:rPr lang="en-US" dirty="0"/>
              <a:t> </a:t>
            </a:r>
            <a:r>
              <a:rPr lang="en-US" dirty="0" err="1"/>
              <a:t>i</a:t>
            </a:r>
            <a:r>
              <a:rPr lang="en-US" dirty="0"/>
              <a:t> </a:t>
            </a:r>
            <a:r>
              <a:rPr lang="en-US" dirty="0" err="1"/>
              <a:t>dokumentaren</a:t>
            </a:r>
            <a:endParaRPr lang="en-US" dirty="0"/>
          </a:p>
        </p:txBody>
      </p:sp>
      <p:sp>
        <p:nvSpPr>
          <p:cNvPr id="13" name="Slide Number Placeholder 5">
            <a:extLst>
              <a:ext uri="{FF2B5EF4-FFF2-40B4-BE49-F238E27FC236}">
                <a16:creationId xmlns:a16="http://schemas.microsoft.com/office/drawing/2014/main" id="{43B5FB8D-AE14-4467-8588-8A6899877A79}"/>
              </a:ext>
            </a:extLst>
          </p:cNvPr>
          <p:cNvSpPr>
            <a:spLocks noGrp="1"/>
          </p:cNvSpPr>
          <p:nvPr>
            <p:ph type="sldNum" sz="quarter" idx="12"/>
          </p:nvPr>
        </p:nvSpPr>
        <p:spPr>
          <a:xfrm>
            <a:off x="11166329" y="6342042"/>
            <a:ext cx="526228" cy="365125"/>
          </a:xfrm>
        </p:spPr>
        <p:txBody>
          <a:bodyPr/>
          <a:lstStyle/>
          <a:p>
            <a:pPr>
              <a:spcAft>
                <a:spcPts val="600"/>
              </a:spcAft>
            </a:pPr>
            <a:fld id="{4A80A021-E2A7-4965-9D91-2D103FDB3863}" type="slidenum">
              <a:rPr lang="en-US" smtClean="0"/>
              <a:pPr>
                <a:spcAft>
                  <a:spcPts val="600"/>
                </a:spcAft>
              </a:pPr>
              <a:t>13</a:t>
            </a:fld>
            <a:endParaRPr lang="en-US"/>
          </a:p>
        </p:txBody>
      </p:sp>
    </p:spTree>
    <p:extLst>
      <p:ext uri="{BB962C8B-B14F-4D97-AF65-F5344CB8AC3E}">
        <p14:creationId xmlns:p14="http://schemas.microsoft.com/office/powerpoint/2010/main" val="2430799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9C87BD-D74F-85E5-0972-A7FCAB853BFA}"/>
              </a:ext>
            </a:extLst>
          </p:cNvPr>
          <p:cNvSpPr>
            <a:spLocks noGrp="1"/>
          </p:cNvSpPr>
          <p:nvPr>
            <p:ph type="title"/>
          </p:nvPr>
        </p:nvSpPr>
        <p:spPr/>
        <p:txBody>
          <a:bodyPr/>
          <a:lstStyle/>
          <a:p>
            <a:r>
              <a:rPr lang="da-DK" dirty="0"/>
              <a:t>Program</a:t>
            </a:r>
          </a:p>
        </p:txBody>
      </p:sp>
      <p:sp>
        <p:nvSpPr>
          <p:cNvPr id="3" name="Pladsholder til indhold 2">
            <a:extLst>
              <a:ext uri="{FF2B5EF4-FFF2-40B4-BE49-F238E27FC236}">
                <a16:creationId xmlns:a16="http://schemas.microsoft.com/office/drawing/2014/main" id="{F4DFEEFB-3BE6-8014-491B-ABAF1E3B0067}"/>
              </a:ext>
            </a:extLst>
          </p:cNvPr>
          <p:cNvSpPr>
            <a:spLocks noGrp="1"/>
          </p:cNvSpPr>
          <p:nvPr>
            <p:ph idx="1"/>
          </p:nvPr>
        </p:nvSpPr>
        <p:spPr/>
        <p:txBody>
          <a:bodyPr/>
          <a:lstStyle/>
          <a:p>
            <a:pPr marL="0" indent="0">
              <a:buNone/>
            </a:pPr>
            <a:r>
              <a:rPr lang="da-DK" u="sng" dirty="0"/>
              <a:t>Før filmen</a:t>
            </a:r>
            <a:r>
              <a:rPr lang="da-DK" dirty="0"/>
              <a:t> opdeles klassen i 4 grupper</a:t>
            </a:r>
          </a:p>
          <a:p>
            <a:pPr marL="0" indent="0">
              <a:buNone/>
            </a:pPr>
            <a:r>
              <a:rPr lang="da-DK" u="sng" dirty="0"/>
              <a:t>Under filmen</a:t>
            </a:r>
            <a:r>
              <a:rPr lang="da-DK" dirty="0"/>
              <a:t> skal du besvare en række opklarende spørgsmål</a:t>
            </a:r>
          </a:p>
          <a:p>
            <a:pPr marL="0" indent="0">
              <a:buNone/>
            </a:pPr>
            <a:r>
              <a:rPr lang="da-DK" u="sng" dirty="0"/>
              <a:t>Efter filmen</a:t>
            </a:r>
            <a:r>
              <a:rPr lang="da-DK" dirty="0"/>
              <a:t> skal du præsentere din hovedpersoner og dennes historie</a:t>
            </a:r>
          </a:p>
          <a:p>
            <a:pPr marL="0" indent="0">
              <a:buNone/>
            </a:pPr>
            <a:r>
              <a:rPr lang="da-DK" dirty="0"/>
              <a:t>Til slut skal du skrive en konklusion om modstandsfolkenes motiver og dilemmaer</a:t>
            </a:r>
          </a:p>
        </p:txBody>
      </p:sp>
    </p:spTree>
    <p:extLst>
      <p:ext uri="{BB962C8B-B14F-4D97-AF65-F5344CB8AC3E}">
        <p14:creationId xmlns:p14="http://schemas.microsoft.com/office/powerpoint/2010/main" val="440892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8DD28E-0F03-15D7-CED7-80AC14E3AF5A}"/>
              </a:ext>
            </a:extLst>
          </p:cNvPr>
          <p:cNvSpPr>
            <a:spLocks noGrp="1"/>
          </p:cNvSpPr>
          <p:nvPr>
            <p:ph type="title"/>
          </p:nvPr>
        </p:nvSpPr>
        <p:spPr>
          <a:xfrm>
            <a:off x="818873" y="554981"/>
            <a:ext cx="6383684" cy="1611750"/>
          </a:xfrm>
        </p:spPr>
        <p:txBody>
          <a:bodyPr>
            <a:normAutofit/>
          </a:bodyPr>
          <a:lstStyle/>
          <a:p>
            <a:r>
              <a:rPr lang="da-DK" dirty="0"/>
              <a:t>Lektion 5: Sabotage og våben fra oven</a:t>
            </a:r>
          </a:p>
        </p:txBody>
      </p:sp>
      <p:sp>
        <p:nvSpPr>
          <p:cNvPr id="3" name="Pladsholder til indhold 2">
            <a:extLst>
              <a:ext uri="{FF2B5EF4-FFF2-40B4-BE49-F238E27FC236}">
                <a16:creationId xmlns:a16="http://schemas.microsoft.com/office/drawing/2014/main" id="{24564992-A216-3BD7-8E46-14E8760835BA}"/>
              </a:ext>
            </a:extLst>
          </p:cNvPr>
          <p:cNvSpPr>
            <a:spLocks noGrp="1"/>
          </p:cNvSpPr>
          <p:nvPr>
            <p:ph idx="1"/>
          </p:nvPr>
        </p:nvSpPr>
        <p:spPr>
          <a:xfrm>
            <a:off x="818872" y="2597426"/>
            <a:ext cx="5928596" cy="3536673"/>
          </a:xfrm>
        </p:spPr>
        <p:txBody>
          <a:bodyPr>
            <a:normAutofit/>
          </a:bodyPr>
          <a:lstStyle/>
          <a:p>
            <a:pPr marL="0" indent="0">
              <a:lnSpc>
                <a:spcPct val="120000"/>
              </a:lnSpc>
              <a:buNone/>
            </a:pPr>
            <a:r>
              <a:rPr lang="da-DK" sz="1400" dirty="0"/>
              <a:t>Bevægelsen fra lovlydig borger i et civiliseret samfund til illegal modstandsmand i en frihedskamp var så stor og radikal, at det ikke var noget, man kunne gøre fra den ene dag til den anden. Det tog tid, for mange flere år. Det var nemmere for dem, der ikke sympatiserede med de fire partier i samarbejdsregeringen at gå til modstand – i hvert fald i den tidlige fase. De færdigheder og våben, som en effektiv modstandsbevægelse skulle besidde, var det desuden de færreste, der havde i forvejen. Man skal huske på, at der i et fredeligt civilsamfund som det danske var ganske få våben i omløb og nærmest ingen sprængstoffer.</a:t>
            </a:r>
          </a:p>
          <a:p>
            <a:pPr marL="0" indent="0">
              <a:lnSpc>
                <a:spcPct val="120000"/>
              </a:lnSpc>
              <a:buNone/>
            </a:pPr>
            <a:r>
              <a:rPr lang="da-DK" sz="1400" dirty="0"/>
              <a:t>Formålet med lektionen er gennem kildeanalyse at belyse modstandsfolkene, deres motiver og metoder. </a:t>
            </a:r>
          </a:p>
          <a:p>
            <a:pPr marL="0" indent="0">
              <a:lnSpc>
                <a:spcPct val="120000"/>
              </a:lnSpc>
              <a:buNone/>
            </a:pPr>
            <a:endParaRPr lang="da-DK" sz="1400" dirty="0"/>
          </a:p>
        </p:txBody>
      </p:sp>
      <p:pic>
        <p:nvPicPr>
          <p:cNvPr id="4" name="Billede 3" descr="Et billede, der indeholder udendørs, græs, sky, mark&#10;&#10;Automatisk genereret beskrivelse">
            <a:extLst>
              <a:ext uri="{FF2B5EF4-FFF2-40B4-BE49-F238E27FC236}">
                <a16:creationId xmlns:a16="http://schemas.microsoft.com/office/drawing/2014/main" id="{00B8524A-C637-A2D8-98F7-E0353E2F2A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1555" y="2302514"/>
            <a:ext cx="3764385" cy="2663302"/>
          </a:xfrm>
          <a:prstGeom prst="rect">
            <a:avLst/>
          </a:prstGeom>
          <a:noFill/>
        </p:spPr>
      </p:pic>
      <p:sp>
        <p:nvSpPr>
          <p:cNvPr id="9" name="Date Placeholder 5">
            <a:extLst>
              <a:ext uri="{FF2B5EF4-FFF2-40B4-BE49-F238E27FC236}">
                <a16:creationId xmlns:a16="http://schemas.microsoft.com/office/drawing/2014/main" id="{DB25F3CA-ED6C-43F4-8781-642CC385E5AB}"/>
              </a:ext>
            </a:extLst>
          </p:cNvPr>
          <p:cNvSpPr>
            <a:spLocks noGrp="1"/>
          </p:cNvSpPr>
          <p:nvPr>
            <p:ph type="dt" sz="half" idx="10"/>
          </p:nvPr>
        </p:nvSpPr>
        <p:spPr>
          <a:xfrm>
            <a:off x="795014" y="6342042"/>
            <a:ext cx="2743200" cy="365125"/>
          </a:xfrm>
        </p:spPr>
        <p:txBody>
          <a:bodyPr/>
          <a:lstStyle/>
          <a:p>
            <a:pPr>
              <a:spcAft>
                <a:spcPts val="600"/>
              </a:spcAft>
            </a:pPr>
            <a:fld id="{910E06C5-0D82-4090-A055-E06BA2AA5E98}" type="datetime1">
              <a:rPr lang="en-US" smtClean="0"/>
              <a:pPr>
                <a:spcAft>
                  <a:spcPts val="600"/>
                </a:spcAft>
              </a:pPr>
              <a:t>4/20/23</a:t>
            </a:fld>
            <a:endParaRPr lang="en-US"/>
          </a:p>
        </p:txBody>
      </p:sp>
      <p:sp>
        <p:nvSpPr>
          <p:cNvPr id="11" name="Footer Placeholder 6">
            <a:extLst>
              <a:ext uri="{FF2B5EF4-FFF2-40B4-BE49-F238E27FC236}">
                <a16:creationId xmlns:a16="http://schemas.microsoft.com/office/drawing/2014/main" id="{E105F10E-684A-4498-9801-E3A6CE5CAA5C}"/>
              </a:ext>
            </a:extLst>
          </p:cNvPr>
          <p:cNvSpPr>
            <a:spLocks noGrp="1"/>
          </p:cNvSpPr>
          <p:nvPr>
            <p:ph type="ftr" sz="quarter" idx="11"/>
          </p:nvPr>
        </p:nvSpPr>
        <p:spPr>
          <a:xfrm>
            <a:off x="8701087" y="5106241"/>
            <a:ext cx="2920329" cy="365125"/>
          </a:xfrm>
        </p:spPr>
        <p:txBody>
          <a:bodyPr/>
          <a:lstStyle/>
          <a:p>
            <a:pPr>
              <a:spcAft>
                <a:spcPts val="600"/>
              </a:spcAft>
            </a:pPr>
            <a:r>
              <a:rPr lang="en-US" dirty="0">
                <a:solidFill>
                  <a:srgbClr val="000000"/>
                </a:solidFill>
              </a:rPr>
              <a:t>Container med </a:t>
            </a:r>
            <a:r>
              <a:rPr lang="en-US" dirty="0" err="1">
                <a:solidFill>
                  <a:srgbClr val="000000"/>
                </a:solidFill>
              </a:rPr>
              <a:t>våben</a:t>
            </a:r>
            <a:r>
              <a:rPr lang="en-US" dirty="0">
                <a:solidFill>
                  <a:srgbClr val="000000"/>
                </a:solidFill>
              </a:rPr>
              <a:t> </a:t>
            </a:r>
            <a:r>
              <a:rPr lang="en-US" dirty="0" err="1">
                <a:solidFill>
                  <a:srgbClr val="000000"/>
                </a:solidFill>
              </a:rPr>
              <a:t>bringes</a:t>
            </a:r>
            <a:r>
              <a:rPr lang="en-US" dirty="0">
                <a:solidFill>
                  <a:srgbClr val="000000"/>
                </a:solidFill>
              </a:rPr>
              <a:t> I </a:t>
            </a:r>
            <a:r>
              <a:rPr lang="en-US" dirty="0" err="1">
                <a:solidFill>
                  <a:srgbClr val="000000"/>
                </a:solidFill>
              </a:rPr>
              <a:t>sikkerhed</a:t>
            </a:r>
            <a:r>
              <a:rPr lang="en-US" dirty="0">
                <a:solidFill>
                  <a:srgbClr val="000000"/>
                </a:solidFill>
              </a:rPr>
              <a:t> et </a:t>
            </a:r>
            <a:r>
              <a:rPr lang="en-US" dirty="0" err="1">
                <a:solidFill>
                  <a:srgbClr val="000000"/>
                </a:solidFill>
              </a:rPr>
              <a:t>sted</a:t>
            </a:r>
            <a:r>
              <a:rPr lang="en-US" dirty="0">
                <a:solidFill>
                  <a:srgbClr val="000000"/>
                </a:solidFill>
              </a:rPr>
              <a:t> I </a:t>
            </a:r>
            <a:r>
              <a:rPr lang="en-US" dirty="0" err="1">
                <a:solidFill>
                  <a:srgbClr val="000000"/>
                </a:solidFill>
              </a:rPr>
              <a:t>Midtylland</a:t>
            </a:r>
            <a:endParaRPr lang="en-US" dirty="0">
              <a:solidFill>
                <a:srgbClr val="000000"/>
              </a:solidFill>
            </a:endParaRPr>
          </a:p>
        </p:txBody>
      </p:sp>
      <p:sp>
        <p:nvSpPr>
          <p:cNvPr id="13" name="Slide Number Placeholder 7">
            <a:extLst>
              <a:ext uri="{FF2B5EF4-FFF2-40B4-BE49-F238E27FC236}">
                <a16:creationId xmlns:a16="http://schemas.microsoft.com/office/drawing/2014/main" id="{F590EA15-4F4D-4705-B34A-FB7CFC9B8ECA}"/>
              </a:ext>
            </a:extLst>
          </p:cNvPr>
          <p:cNvSpPr>
            <a:spLocks noGrp="1"/>
          </p:cNvSpPr>
          <p:nvPr>
            <p:ph type="sldNum" sz="quarter" idx="12"/>
          </p:nvPr>
        </p:nvSpPr>
        <p:spPr>
          <a:xfrm>
            <a:off x="11166329" y="6342042"/>
            <a:ext cx="526228" cy="365125"/>
          </a:xfrm>
        </p:spPr>
        <p:txBody>
          <a:bodyPr/>
          <a:lstStyle/>
          <a:p>
            <a:pPr>
              <a:spcAft>
                <a:spcPts val="600"/>
              </a:spcAft>
            </a:pPr>
            <a:fld id="{1B0A0659-E443-491A-A36E-EC2EE49C5850}" type="slidenum">
              <a:rPr lang="en-US" smtClean="0">
                <a:solidFill>
                  <a:srgbClr val="000000"/>
                </a:solidFill>
              </a:rPr>
              <a:pPr>
                <a:spcAft>
                  <a:spcPts val="600"/>
                </a:spcAft>
              </a:pPr>
              <a:t>15</a:t>
            </a:fld>
            <a:endParaRPr lang="en-US">
              <a:solidFill>
                <a:srgbClr val="000000"/>
              </a:solidFill>
            </a:endParaRPr>
          </a:p>
        </p:txBody>
      </p:sp>
    </p:spTree>
    <p:extLst>
      <p:ext uri="{BB962C8B-B14F-4D97-AF65-F5344CB8AC3E}">
        <p14:creationId xmlns:p14="http://schemas.microsoft.com/office/powerpoint/2010/main" val="2902337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3587E8-146F-8BB1-523E-E50AF318CADF}"/>
              </a:ext>
            </a:extLst>
          </p:cNvPr>
          <p:cNvSpPr>
            <a:spLocks noGrp="1"/>
          </p:cNvSpPr>
          <p:nvPr>
            <p:ph type="title"/>
          </p:nvPr>
        </p:nvSpPr>
        <p:spPr/>
        <p:txBody>
          <a:bodyPr/>
          <a:lstStyle/>
          <a:p>
            <a:r>
              <a:rPr lang="da-DK" dirty="0"/>
              <a:t>Program</a:t>
            </a:r>
          </a:p>
        </p:txBody>
      </p:sp>
      <p:sp>
        <p:nvSpPr>
          <p:cNvPr id="3" name="Pladsholder til indhold 2">
            <a:extLst>
              <a:ext uri="{FF2B5EF4-FFF2-40B4-BE49-F238E27FC236}">
                <a16:creationId xmlns:a16="http://schemas.microsoft.com/office/drawing/2014/main" id="{1A0131B8-3D21-F6B1-4AEC-EFCCECDD72C1}"/>
              </a:ext>
            </a:extLst>
          </p:cNvPr>
          <p:cNvSpPr>
            <a:spLocks noGrp="1"/>
          </p:cNvSpPr>
          <p:nvPr>
            <p:ph idx="1"/>
          </p:nvPr>
        </p:nvSpPr>
        <p:spPr/>
        <p:txBody>
          <a:bodyPr/>
          <a:lstStyle/>
          <a:p>
            <a:pPr marL="0" indent="0">
              <a:buNone/>
            </a:pPr>
            <a:r>
              <a:rPr lang="da-DK" dirty="0"/>
              <a:t>Du skal opbygge din viden om modstandsbevægelsens sammensætning </a:t>
            </a:r>
          </a:p>
          <a:p>
            <a:pPr marL="0" indent="0">
              <a:buNone/>
            </a:pPr>
            <a:r>
              <a:rPr lang="da-DK" dirty="0"/>
              <a:t>Du skal analysere to tabeller om faldskærmsagenter og våbenforsyning</a:t>
            </a:r>
          </a:p>
          <a:p>
            <a:pPr marL="0" indent="0">
              <a:buNone/>
            </a:pPr>
            <a:r>
              <a:rPr lang="da-DK" dirty="0"/>
              <a:t>Du skal analysere to kilder om sabotage og nedkastning af våben</a:t>
            </a:r>
          </a:p>
          <a:p>
            <a:pPr marL="0" indent="0">
              <a:buNone/>
            </a:pPr>
            <a:r>
              <a:rPr lang="da-DK" dirty="0"/>
              <a:t>Du skal skrive en konklusion om modstandsfolkene, deres motiver og metoder. </a:t>
            </a:r>
          </a:p>
        </p:txBody>
      </p:sp>
    </p:spTree>
    <p:extLst>
      <p:ext uri="{BB962C8B-B14F-4D97-AF65-F5344CB8AC3E}">
        <p14:creationId xmlns:p14="http://schemas.microsoft.com/office/powerpoint/2010/main" val="719643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C11289-6FBE-4F53-CB9B-C8F3CC954D6E}"/>
              </a:ext>
            </a:extLst>
          </p:cNvPr>
          <p:cNvSpPr>
            <a:spLocks noGrp="1"/>
          </p:cNvSpPr>
          <p:nvPr>
            <p:ph type="title"/>
          </p:nvPr>
        </p:nvSpPr>
        <p:spPr>
          <a:xfrm>
            <a:off x="814657" y="665389"/>
            <a:ext cx="6122856" cy="1507193"/>
          </a:xfrm>
        </p:spPr>
        <p:txBody>
          <a:bodyPr anchor="b">
            <a:normAutofit/>
          </a:bodyPr>
          <a:lstStyle/>
          <a:p>
            <a:r>
              <a:rPr lang="da-DK" dirty="0"/>
              <a:t>Lektion 6: Kampen om historien</a:t>
            </a:r>
          </a:p>
        </p:txBody>
      </p:sp>
      <p:sp>
        <p:nvSpPr>
          <p:cNvPr id="3" name="Pladsholder til indhold 2">
            <a:extLst>
              <a:ext uri="{FF2B5EF4-FFF2-40B4-BE49-F238E27FC236}">
                <a16:creationId xmlns:a16="http://schemas.microsoft.com/office/drawing/2014/main" id="{35D75604-90BD-00B6-BFF1-1E28F420B17F}"/>
              </a:ext>
            </a:extLst>
          </p:cNvPr>
          <p:cNvSpPr>
            <a:spLocks noGrp="1"/>
          </p:cNvSpPr>
          <p:nvPr>
            <p:ph idx="1"/>
          </p:nvPr>
        </p:nvSpPr>
        <p:spPr>
          <a:xfrm>
            <a:off x="814655" y="2400301"/>
            <a:ext cx="5804681" cy="3733800"/>
          </a:xfrm>
        </p:spPr>
        <p:txBody>
          <a:bodyPr>
            <a:normAutofit/>
          </a:bodyPr>
          <a:lstStyle/>
          <a:p>
            <a:pPr marL="0" indent="0">
              <a:lnSpc>
                <a:spcPct val="120000"/>
              </a:lnSpc>
              <a:buNone/>
            </a:pPr>
            <a:r>
              <a:rPr lang="da-DK" sz="1600" dirty="0"/>
              <a:t>Straks efter befrielsen begyndte kampen om fortolkningen af besættelsestiden. Store dele af befolkningen fremhævede sammen med politikerne bestemte begivenheder i en tolkning, der bragte dem selv på vinderholdet. Det kalder man konsensusmyten. Fra 70’erne og frem er besættelsestiden blevet tolket på nye måder, og der er opstået en afstand mellem den generelle folkelige opfattelse og hvad faghistorikere har kunne påvise. </a:t>
            </a:r>
          </a:p>
          <a:p>
            <a:pPr marL="0" indent="0">
              <a:lnSpc>
                <a:spcPct val="120000"/>
              </a:lnSpc>
              <a:buNone/>
            </a:pPr>
            <a:r>
              <a:rPr lang="da-DK" sz="1600" dirty="0"/>
              <a:t>Formålet med lektionen er at undersøge, hvordan besættelsestiden er blevet tolket i eftertiden – herunder i filmen </a:t>
            </a:r>
            <a:r>
              <a:rPr lang="da-DK" sz="1600" i="1" dirty="0"/>
              <a:t>Hvidstengruppen</a:t>
            </a:r>
            <a:r>
              <a:rPr lang="da-DK" sz="1600" dirty="0"/>
              <a:t>.</a:t>
            </a:r>
          </a:p>
          <a:p>
            <a:pPr marL="0" indent="0">
              <a:lnSpc>
                <a:spcPct val="120000"/>
              </a:lnSpc>
              <a:buNone/>
            </a:pPr>
            <a:endParaRPr lang="da-DK" sz="1600" dirty="0"/>
          </a:p>
        </p:txBody>
      </p:sp>
      <p:pic>
        <p:nvPicPr>
          <p:cNvPr id="4" name="Billede 3" descr="Et billede, der indeholder Website&#10;&#10;Automatisk genereret beskrivelse">
            <a:extLst>
              <a:ext uri="{FF2B5EF4-FFF2-40B4-BE49-F238E27FC236}">
                <a16:creationId xmlns:a16="http://schemas.microsoft.com/office/drawing/2014/main" id="{03E28D94-260C-2919-1C54-133B75D400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010" r="32241" b="-1"/>
          <a:stretch/>
        </p:blipFill>
        <p:spPr>
          <a:xfrm>
            <a:off x="7607343" y="907476"/>
            <a:ext cx="3784558" cy="5027899"/>
          </a:xfrm>
          <a:custGeom>
            <a:avLst/>
            <a:gdLst/>
            <a:ahLst/>
            <a:cxnLst/>
            <a:rect l="l" t="t" r="r" b="b"/>
            <a:pathLst>
              <a:path w="2093843" h="1948070">
                <a:moveTo>
                  <a:pt x="0" y="0"/>
                </a:moveTo>
                <a:lnTo>
                  <a:pt x="2093843" y="0"/>
                </a:lnTo>
                <a:lnTo>
                  <a:pt x="2093843" y="1948070"/>
                </a:lnTo>
                <a:lnTo>
                  <a:pt x="0" y="1948070"/>
                </a:lnTo>
                <a:close/>
              </a:path>
            </a:pathLst>
          </a:custGeom>
          <a:noFill/>
          <a:effectLst>
            <a:outerShdw dist="165100" dir="2700000" algn="tl" rotWithShape="0">
              <a:schemeClr val="tx1"/>
            </a:outerShdw>
          </a:effectLst>
        </p:spPr>
      </p:pic>
      <p:sp>
        <p:nvSpPr>
          <p:cNvPr id="9" name="Date Placeholder 6">
            <a:extLst>
              <a:ext uri="{FF2B5EF4-FFF2-40B4-BE49-F238E27FC236}">
                <a16:creationId xmlns:a16="http://schemas.microsoft.com/office/drawing/2014/main" id="{DF765F4A-2DF9-42BC-89D8-E61753DA5A3E}"/>
              </a:ext>
            </a:extLst>
          </p:cNvPr>
          <p:cNvSpPr>
            <a:spLocks noGrp="1"/>
          </p:cNvSpPr>
          <p:nvPr>
            <p:ph type="dt" sz="half" idx="10"/>
          </p:nvPr>
        </p:nvSpPr>
        <p:spPr>
          <a:xfrm>
            <a:off x="795014" y="6342042"/>
            <a:ext cx="2743200" cy="365125"/>
          </a:xfrm>
        </p:spPr>
        <p:txBody>
          <a:bodyPr/>
          <a:lstStyle/>
          <a:p>
            <a:pPr>
              <a:spcAft>
                <a:spcPts val="600"/>
              </a:spcAft>
            </a:pPr>
            <a:endParaRPr lang="en-US" dirty="0"/>
          </a:p>
        </p:txBody>
      </p:sp>
      <p:sp>
        <p:nvSpPr>
          <p:cNvPr id="11" name="Footer Placeholder 11">
            <a:extLst>
              <a:ext uri="{FF2B5EF4-FFF2-40B4-BE49-F238E27FC236}">
                <a16:creationId xmlns:a16="http://schemas.microsoft.com/office/drawing/2014/main" id="{716E55FE-7292-474F-B63E-7EF4C8DD1222}"/>
              </a:ext>
            </a:extLst>
          </p:cNvPr>
          <p:cNvSpPr>
            <a:spLocks noGrp="1"/>
          </p:cNvSpPr>
          <p:nvPr>
            <p:ph type="ftr" sz="quarter" idx="11"/>
          </p:nvPr>
        </p:nvSpPr>
        <p:spPr>
          <a:xfrm>
            <a:off x="7764558" y="6172158"/>
            <a:ext cx="3470128" cy="365125"/>
          </a:xfrm>
        </p:spPr>
        <p:txBody>
          <a:bodyPr/>
          <a:lstStyle/>
          <a:p>
            <a:pPr>
              <a:spcAft>
                <a:spcPts val="600"/>
              </a:spcAft>
            </a:pPr>
            <a:r>
              <a:rPr lang="en-US" dirty="0" err="1">
                <a:solidFill>
                  <a:srgbClr val="000000"/>
                </a:solidFill>
              </a:rPr>
              <a:t>Bøger</a:t>
            </a:r>
            <a:r>
              <a:rPr lang="en-US" dirty="0">
                <a:solidFill>
                  <a:srgbClr val="000000"/>
                </a:solidFill>
              </a:rPr>
              <a:t> om </a:t>
            </a:r>
            <a:r>
              <a:rPr lang="en-US" dirty="0" err="1">
                <a:solidFill>
                  <a:srgbClr val="000000"/>
                </a:solidFill>
              </a:rPr>
              <a:t>beæsttelsen</a:t>
            </a:r>
            <a:endParaRPr lang="en-US" dirty="0">
              <a:solidFill>
                <a:srgbClr val="000000"/>
              </a:solidFill>
            </a:endParaRPr>
          </a:p>
        </p:txBody>
      </p:sp>
      <p:sp>
        <p:nvSpPr>
          <p:cNvPr id="13" name="Slide Number Placeholder 17">
            <a:extLst>
              <a:ext uri="{FF2B5EF4-FFF2-40B4-BE49-F238E27FC236}">
                <a16:creationId xmlns:a16="http://schemas.microsoft.com/office/drawing/2014/main" id="{32E95C4D-CC3C-4C9D-B8E6-271568CB8F71}"/>
              </a:ext>
            </a:extLst>
          </p:cNvPr>
          <p:cNvSpPr>
            <a:spLocks noGrp="1"/>
          </p:cNvSpPr>
          <p:nvPr>
            <p:ph type="sldNum" sz="quarter" idx="12"/>
          </p:nvPr>
        </p:nvSpPr>
        <p:spPr>
          <a:xfrm>
            <a:off x="11166329" y="6342042"/>
            <a:ext cx="526228" cy="365125"/>
          </a:xfrm>
        </p:spPr>
        <p:txBody>
          <a:bodyPr/>
          <a:lstStyle/>
          <a:p>
            <a:pPr>
              <a:spcAft>
                <a:spcPts val="600"/>
              </a:spcAft>
            </a:pPr>
            <a:fld id="{1B0A0659-E443-491A-A36E-EC2EE49C5850}" type="slidenum">
              <a:rPr lang="en-US" smtClean="0">
                <a:solidFill>
                  <a:srgbClr val="000000"/>
                </a:solidFill>
              </a:rPr>
              <a:pPr>
                <a:spcAft>
                  <a:spcPts val="600"/>
                </a:spcAft>
              </a:pPr>
              <a:t>17</a:t>
            </a:fld>
            <a:endParaRPr lang="en-US">
              <a:solidFill>
                <a:srgbClr val="000000"/>
              </a:solidFill>
            </a:endParaRPr>
          </a:p>
        </p:txBody>
      </p:sp>
    </p:spTree>
    <p:extLst>
      <p:ext uri="{BB962C8B-B14F-4D97-AF65-F5344CB8AC3E}">
        <p14:creationId xmlns:p14="http://schemas.microsoft.com/office/powerpoint/2010/main" val="3837607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AF01F5-A573-9BA8-3CC6-E83C91B85955}"/>
              </a:ext>
            </a:extLst>
          </p:cNvPr>
          <p:cNvSpPr>
            <a:spLocks noGrp="1"/>
          </p:cNvSpPr>
          <p:nvPr>
            <p:ph type="title"/>
          </p:nvPr>
        </p:nvSpPr>
        <p:spPr/>
        <p:txBody>
          <a:bodyPr/>
          <a:lstStyle/>
          <a:p>
            <a:r>
              <a:rPr lang="da-DK" dirty="0"/>
              <a:t>Program</a:t>
            </a:r>
          </a:p>
        </p:txBody>
      </p:sp>
      <p:sp>
        <p:nvSpPr>
          <p:cNvPr id="3" name="Pladsholder til indhold 2">
            <a:extLst>
              <a:ext uri="{FF2B5EF4-FFF2-40B4-BE49-F238E27FC236}">
                <a16:creationId xmlns:a16="http://schemas.microsoft.com/office/drawing/2014/main" id="{C005FD27-3D65-A871-B4D5-251E2F6CAEC2}"/>
              </a:ext>
            </a:extLst>
          </p:cNvPr>
          <p:cNvSpPr>
            <a:spLocks noGrp="1"/>
          </p:cNvSpPr>
          <p:nvPr>
            <p:ph idx="1"/>
          </p:nvPr>
        </p:nvSpPr>
        <p:spPr/>
        <p:txBody>
          <a:bodyPr/>
          <a:lstStyle/>
          <a:p>
            <a:pPr marL="0" indent="0">
              <a:buNone/>
            </a:pPr>
            <a:r>
              <a:rPr lang="da-DK" dirty="0"/>
              <a:t>Du skal opbygge din viden om hvordan besættelsen har været tolket i eftertiden</a:t>
            </a:r>
          </a:p>
          <a:p>
            <a:pPr marL="0" indent="0">
              <a:buNone/>
            </a:pPr>
            <a:r>
              <a:rPr lang="da-DK" dirty="0"/>
              <a:t>Du skal undersøge filmen </a:t>
            </a:r>
            <a:r>
              <a:rPr lang="da-DK" i="1" dirty="0"/>
              <a:t>Hvidstensgruppens</a:t>
            </a:r>
            <a:r>
              <a:rPr lang="da-DK" dirty="0"/>
              <a:t> ophav og overveje, hvordan filmen </a:t>
            </a:r>
            <a:r>
              <a:rPr lang="da-DK" i="1" dirty="0"/>
              <a:t>Hvidstensgruppen</a:t>
            </a:r>
            <a:r>
              <a:rPr lang="da-DK" dirty="0"/>
              <a:t> tolker besættelsen</a:t>
            </a:r>
          </a:p>
          <a:p>
            <a:pPr marL="0" indent="0">
              <a:buNone/>
            </a:pPr>
            <a:r>
              <a:rPr lang="da-DK" dirty="0"/>
              <a:t>Du skal skrive en konklusion om tolkningen af besættelsen</a:t>
            </a:r>
          </a:p>
          <a:p>
            <a:pPr marL="0" indent="0">
              <a:buNone/>
            </a:pPr>
            <a:endParaRPr lang="da-DK" dirty="0"/>
          </a:p>
        </p:txBody>
      </p:sp>
    </p:spTree>
    <p:extLst>
      <p:ext uri="{BB962C8B-B14F-4D97-AF65-F5344CB8AC3E}">
        <p14:creationId xmlns:p14="http://schemas.microsoft.com/office/powerpoint/2010/main" val="1736370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DC4ED9-B8E5-2995-2FE9-67458549D4F7}"/>
              </a:ext>
            </a:extLst>
          </p:cNvPr>
          <p:cNvSpPr>
            <a:spLocks noGrp="1"/>
          </p:cNvSpPr>
          <p:nvPr>
            <p:ph type="title"/>
          </p:nvPr>
        </p:nvSpPr>
        <p:spPr/>
        <p:txBody>
          <a:bodyPr/>
          <a:lstStyle/>
          <a:p>
            <a:r>
              <a:rPr lang="da-DK" dirty="0"/>
              <a:t>Fokuspunkt: perspektiv</a:t>
            </a:r>
          </a:p>
        </p:txBody>
      </p:sp>
      <p:sp>
        <p:nvSpPr>
          <p:cNvPr id="3" name="Pladsholder til indhold 2">
            <a:extLst>
              <a:ext uri="{FF2B5EF4-FFF2-40B4-BE49-F238E27FC236}">
                <a16:creationId xmlns:a16="http://schemas.microsoft.com/office/drawing/2014/main" id="{B22FFB08-A756-209F-4258-5A24C4A58C60}"/>
              </a:ext>
            </a:extLst>
          </p:cNvPr>
          <p:cNvSpPr>
            <a:spLocks noGrp="1"/>
          </p:cNvSpPr>
          <p:nvPr>
            <p:ph idx="1"/>
          </p:nvPr>
        </p:nvSpPr>
        <p:spPr/>
        <p:txBody>
          <a:bodyPr>
            <a:normAutofit fontScale="92500" lnSpcReduction="10000"/>
          </a:bodyPr>
          <a:lstStyle/>
          <a:p>
            <a:pPr marL="0" indent="0">
              <a:buNone/>
            </a:pPr>
            <a:r>
              <a:rPr lang="da-DK" dirty="0"/>
              <a:t>Forestil dig, at et land med en autoritær regering har invaderet Danmark og taget regeringsmagten ved hjælp af militærmagt og vold. Du har hørt, at der er en modstandsbevægelse, som kæmper for at befri Danmark fra den fremmede invasion og genindsætte den demokratisk valgte regering i Danmark.</a:t>
            </a:r>
          </a:p>
          <a:p>
            <a:pPr marL="0" indent="0">
              <a:buNone/>
            </a:pPr>
            <a:r>
              <a:rPr lang="da-DK" b="1" u="sng" dirty="0"/>
              <a:t>Hvem ville gribe til våben?</a:t>
            </a:r>
          </a:p>
          <a:p>
            <a:pPr marL="0" indent="0">
              <a:buNone/>
            </a:pPr>
            <a:r>
              <a:rPr lang="da-DK" dirty="0"/>
              <a:t>Analyseinstituttet Gallup stillede i 2016 et repræsentativt udsnit af danskere, hvem der ville gribe til våben. Se undersøgelsen præsenteret </a:t>
            </a:r>
            <a:r>
              <a:rPr lang="da-DK" dirty="0">
                <a:hlinkClick r:id="rId2"/>
              </a:rPr>
              <a:t>her</a:t>
            </a:r>
            <a:r>
              <a:rPr lang="da-DK" dirty="0"/>
              <a:t>. Hvem ville gøre modstand? Hvordan ville de gøre modstand?</a:t>
            </a:r>
          </a:p>
          <a:p>
            <a:pPr marL="0" indent="0">
              <a:buNone/>
            </a:pPr>
            <a:r>
              <a:rPr lang="da-DK" b="1" u="sng" dirty="0"/>
              <a:t>Tænk selv</a:t>
            </a:r>
          </a:p>
          <a:p>
            <a:pPr marL="0" indent="0">
              <a:buNone/>
            </a:pPr>
            <a:r>
              <a:rPr lang="da-DK" dirty="0"/>
              <a:t>Hvad ville du selv gøre – og hvor langt ville du gå?</a:t>
            </a:r>
          </a:p>
          <a:p>
            <a:pPr marL="0" indent="0">
              <a:buNone/>
            </a:pPr>
            <a:endParaRPr lang="da-DK" dirty="0"/>
          </a:p>
        </p:txBody>
      </p:sp>
    </p:spTree>
    <p:extLst>
      <p:ext uri="{BB962C8B-B14F-4D97-AF65-F5344CB8AC3E}">
        <p14:creationId xmlns:p14="http://schemas.microsoft.com/office/powerpoint/2010/main" val="2079538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93EBD1-4E40-9258-6C29-4E03F9D5D371}"/>
              </a:ext>
            </a:extLst>
          </p:cNvPr>
          <p:cNvSpPr>
            <a:spLocks noGrp="1"/>
          </p:cNvSpPr>
          <p:nvPr>
            <p:ph type="title"/>
          </p:nvPr>
        </p:nvSpPr>
        <p:spPr>
          <a:xfrm>
            <a:off x="1600202" y="773723"/>
            <a:ext cx="9791698" cy="1397004"/>
          </a:xfrm>
        </p:spPr>
        <p:txBody>
          <a:bodyPr anchor="b">
            <a:normAutofit/>
          </a:bodyPr>
          <a:lstStyle/>
          <a:p>
            <a:r>
              <a:rPr lang="da-DK" dirty="0"/>
              <a:t>Historiebrug og hvidstengruppen</a:t>
            </a:r>
          </a:p>
        </p:txBody>
      </p:sp>
      <p:sp>
        <p:nvSpPr>
          <p:cNvPr id="3" name="Pladsholder til indhold 2">
            <a:extLst>
              <a:ext uri="{FF2B5EF4-FFF2-40B4-BE49-F238E27FC236}">
                <a16:creationId xmlns:a16="http://schemas.microsoft.com/office/drawing/2014/main" id="{99127714-BC4F-EDAE-A526-3B5349FED807}"/>
              </a:ext>
            </a:extLst>
          </p:cNvPr>
          <p:cNvSpPr>
            <a:spLocks noGrp="1"/>
          </p:cNvSpPr>
          <p:nvPr>
            <p:ph idx="1"/>
          </p:nvPr>
        </p:nvSpPr>
        <p:spPr>
          <a:xfrm>
            <a:off x="1600203" y="2411060"/>
            <a:ext cx="4795574" cy="3756660"/>
          </a:xfrm>
        </p:spPr>
        <p:txBody>
          <a:bodyPr>
            <a:normAutofit/>
          </a:bodyPr>
          <a:lstStyle/>
          <a:p>
            <a:pPr marL="0" indent="0">
              <a:lnSpc>
                <a:spcPct val="120000"/>
              </a:lnSpc>
              <a:buNone/>
            </a:pPr>
            <a:r>
              <a:rPr lang="da-DK" sz="1700"/>
              <a:t>Man kalder det historiebrug, når nogen – mere eller mindre bevidst – bruger historie til noget. Det foregår ved, at mennesker udvælger, fremhæver og tilsidesætter elementer fra fortiden med henblik på at opfylde bestemte behov af for eksempel identitetsmæssig, informativ, politisk eller underholdningsmæssig art. </a:t>
            </a:r>
          </a:p>
          <a:p>
            <a:pPr marL="0" indent="0">
              <a:lnSpc>
                <a:spcPct val="120000"/>
              </a:lnSpc>
              <a:buNone/>
            </a:pPr>
            <a:r>
              <a:rPr lang="da-DK" sz="1700"/>
              <a:t>Formålet med lektionen er at belyse, hvad filmen Hvidstengruppen bruger historien til.</a:t>
            </a:r>
          </a:p>
          <a:p>
            <a:pPr marL="0" indent="0">
              <a:lnSpc>
                <a:spcPct val="120000"/>
              </a:lnSpc>
              <a:buNone/>
            </a:pPr>
            <a:endParaRPr lang="da-DK" sz="1700"/>
          </a:p>
        </p:txBody>
      </p:sp>
      <p:pic>
        <p:nvPicPr>
          <p:cNvPr id="4" name="Billede 3">
            <a:extLst>
              <a:ext uri="{FF2B5EF4-FFF2-40B4-BE49-F238E27FC236}">
                <a16:creationId xmlns:a16="http://schemas.microsoft.com/office/drawing/2014/main" id="{CF24BB58-FF4D-DAE0-C0CF-A5E62D34AD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54390" y="3039818"/>
            <a:ext cx="4087334" cy="2728295"/>
          </a:xfrm>
          <a:prstGeom prst="rect">
            <a:avLst/>
          </a:prstGeom>
          <a:noFill/>
        </p:spPr>
      </p:pic>
      <p:sp>
        <p:nvSpPr>
          <p:cNvPr id="9" name="Date Placeholder 3">
            <a:extLst>
              <a:ext uri="{FF2B5EF4-FFF2-40B4-BE49-F238E27FC236}">
                <a16:creationId xmlns:a16="http://schemas.microsoft.com/office/drawing/2014/main" id="{EDFE2D25-1C55-481A-9BA8-618AAE459340}"/>
              </a:ext>
            </a:extLst>
          </p:cNvPr>
          <p:cNvSpPr>
            <a:spLocks noGrp="1"/>
          </p:cNvSpPr>
          <p:nvPr>
            <p:ph type="dt" sz="half" idx="10"/>
          </p:nvPr>
        </p:nvSpPr>
        <p:spPr>
          <a:xfrm>
            <a:off x="795014" y="6342042"/>
            <a:ext cx="2743200" cy="365125"/>
          </a:xfrm>
        </p:spPr>
        <p:txBody>
          <a:bodyPr/>
          <a:lstStyle/>
          <a:p>
            <a:pPr>
              <a:spcAft>
                <a:spcPts val="600"/>
              </a:spcAft>
            </a:pPr>
            <a:endParaRPr lang="en-US" dirty="0"/>
          </a:p>
        </p:txBody>
      </p:sp>
      <p:sp>
        <p:nvSpPr>
          <p:cNvPr id="11" name="Footer Placeholder 4">
            <a:extLst>
              <a:ext uri="{FF2B5EF4-FFF2-40B4-BE49-F238E27FC236}">
                <a16:creationId xmlns:a16="http://schemas.microsoft.com/office/drawing/2014/main" id="{FB26FEC4-D3B9-4DCB-A915-6C27AD5D0780}"/>
              </a:ext>
            </a:extLst>
          </p:cNvPr>
          <p:cNvSpPr>
            <a:spLocks noGrp="1"/>
          </p:cNvSpPr>
          <p:nvPr>
            <p:ph type="ftr" sz="quarter" idx="11"/>
          </p:nvPr>
        </p:nvSpPr>
        <p:spPr>
          <a:xfrm>
            <a:off x="7921772" y="5901714"/>
            <a:ext cx="3470128" cy="365125"/>
          </a:xfrm>
        </p:spPr>
        <p:txBody>
          <a:bodyPr/>
          <a:lstStyle/>
          <a:p>
            <a:pPr>
              <a:spcAft>
                <a:spcPts val="600"/>
              </a:spcAft>
            </a:pPr>
            <a:r>
              <a:rPr lang="en-US" dirty="0" err="1"/>
              <a:t>Stillbillede</a:t>
            </a:r>
            <a:r>
              <a:rPr lang="en-US" dirty="0"/>
              <a:t> </a:t>
            </a:r>
            <a:r>
              <a:rPr lang="en-US" dirty="0" err="1"/>
              <a:t>fra</a:t>
            </a:r>
            <a:r>
              <a:rPr lang="en-US" dirty="0"/>
              <a:t> </a:t>
            </a:r>
            <a:r>
              <a:rPr lang="en-US" dirty="0" err="1"/>
              <a:t>filmen</a:t>
            </a:r>
            <a:r>
              <a:rPr lang="en-US" dirty="0"/>
              <a:t> </a:t>
            </a:r>
            <a:r>
              <a:rPr lang="en-US" i="1" dirty="0" err="1"/>
              <a:t>Hvidstengruppen</a:t>
            </a:r>
            <a:r>
              <a:rPr lang="en-US" dirty="0"/>
              <a:t> (2012)</a:t>
            </a:r>
          </a:p>
        </p:txBody>
      </p:sp>
      <p:sp>
        <p:nvSpPr>
          <p:cNvPr id="13" name="Slide Number Placeholder 5">
            <a:extLst>
              <a:ext uri="{FF2B5EF4-FFF2-40B4-BE49-F238E27FC236}">
                <a16:creationId xmlns:a16="http://schemas.microsoft.com/office/drawing/2014/main" id="{43B5FB8D-AE14-4467-8588-8A6899877A79}"/>
              </a:ext>
            </a:extLst>
          </p:cNvPr>
          <p:cNvSpPr>
            <a:spLocks noGrp="1"/>
          </p:cNvSpPr>
          <p:nvPr>
            <p:ph type="sldNum" sz="quarter" idx="12"/>
          </p:nvPr>
        </p:nvSpPr>
        <p:spPr>
          <a:xfrm>
            <a:off x="11166329" y="6342042"/>
            <a:ext cx="526228" cy="365125"/>
          </a:xfrm>
        </p:spPr>
        <p:txBody>
          <a:bodyPr/>
          <a:lstStyle/>
          <a:p>
            <a:pPr>
              <a:spcAft>
                <a:spcPts val="600"/>
              </a:spcAft>
            </a:pPr>
            <a:fld id="{4A80A021-E2A7-4965-9D91-2D103FDB3863}" type="slidenum">
              <a:rPr lang="en-US" smtClean="0"/>
              <a:pPr>
                <a:spcAft>
                  <a:spcPts val="600"/>
                </a:spcAft>
              </a:pPr>
              <a:t>20</a:t>
            </a:fld>
            <a:endParaRPr lang="en-US"/>
          </a:p>
        </p:txBody>
      </p:sp>
    </p:spTree>
    <p:extLst>
      <p:ext uri="{BB962C8B-B14F-4D97-AF65-F5344CB8AC3E}">
        <p14:creationId xmlns:p14="http://schemas.microsoft.com/office/powerpoint/2010/main" val="1402974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F1D676-47D3-E54E-E76C-B1023506E393}"/>
              </a:ext>
            </a:extLst>
          </p:cNvPr>
          <p:cNvSpPr>
            <a:spLocks noGrp="1"/>
          </p:cNvSpPr>
          <p:nvPr>
            <p:ph type="title"/>
          </p:nvPr>
        </p:nvSpPr>
        <p:spPr/>
        <p:txBody>
          <a:bodyPr/>
          <a:lstStyle/>
          <a:p>
            <a:r>
              <a:rPr lang="da-DK" dirty="0"/>
              <a:t>Program</a:t>
            </a:r>
          </a:p>
        </p:txBody>
      </p:sp>
      <p:sp>
        <p:nvSpPr>
          <p:cNvPr id="3" name="Pladsholder til indhold 2">
            <a:extLst>
              <a:ext uri="{FF2B5EF4-FFF2-40B4-BE49-F238E27FC236}">
                <a16:creationId xmlns:a16="http://schemas.microsoft.com/office/drawing/2014/main" id="{DC0B2122-EF33-655C-0280-0B24515E4096}"/>
              </a:ext>
            </a:extLst>
          </p:cNvPr>
          <p:cNvSpPr>
            <a:spLocks noGrp="1"/>
          </p:cNvSpPr>
          <p:nvPr>
            <p:ph idx="1"/>
          </p:nvPr>
        </p:nvSpPr>
        <p:spPr/>
        <p:txBody>
          <a:bodyPr/>
          <a:lstStyle/>
          <a:p>
            <a:pPr marL="0" indent="0">
              <a:buNone/>
            </a:pPr>
            <a:r>
              <a:rPr lang="da-DK" dirty="0"/>
              <a:t>Du skal forstå begreberne historiebrug og historiebevidsthed.</a:t>
            </a:r>
          </a:p>
          <a:p>
            <a:pPr marL="0" indent="0">
              <a:buNone/>
            </a:pPr>
            <a:r>
              <a:rPr lang="da-DK" dirty="0"/>
              <a:t>Du skal undersøge din egen historiebevidsthed.</a:t>
            </a:r>
          </a:p>
          <a:p>
            <a:pPr marL="0" indent="0">
              <a:buNone/>
            </a:pPr>
            <a:r>
              <a:rPr lang="da-DK" dirty="0"/>
              <a:t>Du skal analysere filmens historiebrug.</a:t>
            </a:r>
          </a:p>
          <a:p>
            <a:pPr marL="0" indent="0">
              <a:buNone/>
            </a:pPr>
            <a:r>
              <a:rPr lang="da-DK" dirty="0"/>
              <a:t>Du skal skrive en konklusion, hvor du vurderer, hvad filmen bruger historien om Hvidstengruppen til – og hvad det betyder for </a:t>
            </a:r>
            <a:r>
              <a:rPr lang="da-DK"/>
              <a:t>din historiebevidsthed.</a:t>
            </a:r>
            <a:endParaRPr lang="da-DK" dirty="0"/>
          </a:p>
        </p:txBody>
      </p:sp>
    </p:spTree>
    <p:extLst>
      <p:ext uri="{BB962C8B-B14F-4D97-AF65-F5344CB8AC3E}">
        <p14:creationId xmlns:p14="http://schemas.microsoft.com/office/powerpoint/2010/main" val="2423324507"/>
      </p:ext>
    </p:extLst>
  </p:cSld>
  <p:clrMapOvr>
    <a:masterClrMapping/>
  </p:clrMapOvr>
</p:sld>
</file>

<file path=ppt/theme/theme1.xml><?xml version="1.0" encoding="utf-8"?>
<a:theme xmlns:a="http://schemas.openxmlformats.org/drawingml/2006/main" name="VeniceBeachVTI">
  <a:themeElements>
    <a:clrScheme name="AnalogousFromRegularSeed_2SEEDS">
      <a:dk1>
        <a:srgbClr val="000000"/>
      </a:dk1>
      <a:lt1>
        <a:srgbClr val="FFFFFF"/>
      </a:lt1>
      <a:dk2>
        <a:srgbClr val="31231C"/>
      </a:dk2>
      <a:lt2>
        <a:srgbClr val="F0F1F3"/>
      </a:lt2>
      <a:accent1>
        <a:srgbClr val="B18E3B"/>
      </a:accent1>
      <a:accent2>
        <a:srgbClr val="C36E4D"/>
      </a:accent2>
      <a:accent3>
        <a:srgbClr val="9BA842"/>
      </a:accent3>
      <a:accent4>
        <a:srgbClr val="3B95B1"/>
      </a:accent4>
      <a:accent5>
        <a:srgbClr val="4D75C3"/>
      </a:accent5>
      <a:accent6>
        <a:srgbClr val="4D45B5"/>
      </a:accent6>
      <a:hlink>
        <a:srgbClr val="3F65BF"/>
      </a:hlink>
      <a:folHlink>
        <a:srgbClr val="7F7F7F"/>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1F896A2504D14985F77E281A70B2A5" ma:contentTypeVersion="10" ma:contentTypeDescription="Create a new document." ma:contentTypeScope="" ma:versionID="a9d522b32518de2220e455fa9252e8bd">
  <xsd:schema xmlns:xsd="http://www.w3.org/2001/XMLSchema" xmlns:xs="http://www.w3.org/2001/XMLSchema" xmlns:p="http://schemas.microsoft.com/office/2006/metadata/properties" xmlns:ns2="c7e60902-8223-445d-a4d3-61e4c2526ab8" targetNamespace="http://schemas.microsoft.com/office/2006/metadata/properties" ma:root="true" ma:fieldsID="1b74a263a3db259451b5fc6f51603db3" ns2:_="">
    <xsd:import namespace="c7e60902-8223-445d-a4d3-61e4c2526ab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e60902-8223-445d-a4d3-61e4c2526a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20CC8D0-6DB0-484C-AC51-D2457DDCEA69}"/>
</file>

<file path=customXml/itemProps2.xml><?xml version="1.0" encoding="utf-8"?>
<ds:datastoreItem xmlns:ds="http://schemas.openxmlformats.org/officeDocument/2006/customXml" ds:itemID="{868785B8-D738-4BE1-9D85-CCCA40BFDE92}"/>
</file>

<file path=customXml/itemProps3.xml><?xml version="1.0" encoding="utf-8"?>
<ds:datastoreItem xmlns:ds="http://schemas.openxmlformats.org/officeDocument/2006/customXml" ds:itemID="{08C8A1CA-9C32-4C9C-9106-FE3793470210}"/>
</file>

<file path=docProps/app.xml><?xml version="1.0" encoding="utf-8"?>
<Properties xmlns="http://schemas.openxmlformats.org/officeDocument/2006/extended-properties" xmlns:vt="http://schemas.openxmlformats.org/officeDocument/2006/docPropsVTypes">
  <TotalTime>1551</TotalTime>
  <Words>1589</Words>
  <Application>Microsoft Macintosh PowerPoint</Application>
  <PresentationFormat>Widescreen</PresentationFormat>
  <Paragraphs>109</Paragraphs>
  <Slides>21</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21</vt:i4>
      </vt:variant>
    </vt:vector>
  </HeadingPairs>
  <TitlesOfParts>
    <vt:vector size="26" baseType="lpstr">
      <vt:lpstr>Arial</vt:lpstr>
      <vt:lpstr>Avenir Next LT Pro</vt:lpstr>
      <vt:lpstr>Avenir Next LT Pro Light</vt:lpstr>
      <vt:lpstr>Calibri</vt:lpstr>
      <vt:lpstr>VeniceBeachVTI</vt:lpstr>
      <vt:lpstr>En god historie?</vt:lpstr>
      <vt:lpstr>Opgaveformulering</vt:lpstr>
      <vt:lpstr>Lektionerne i overskrifter</vt:lpstr>
      <vt:lpstr>Lektion 1:Krisetid</vt:lpstr>
      <vt:lpstr>Program</vt:lpstr>
      <vt:lpstr>Fokuspunkt: Forforståelse</vt:lpstr>
      <vt:lpstr>Lektion 2: Besættelse og samarbejde</vt:lpstr>
      <vt:lpstr>Program</vt:lpstr>
      <vt:lpstr>Lektion 3: Modstandsbevægelsen</vt:lpstr>
      <vt:lpstr>Program</vt:lpstr>
      <vt:lpstr>Fokuspunkt: Den lille historie</vt:lpstr>
      <vt:lpstr>Fokuspunkt: Den lille historie</vt:lpstr>
      <vt:lpstr>Lektion 4: Modstandskampens sidste vidner</vt:lpstr>
      <vt:lpstr>Program</vt:lpstr>
      <vt:lpstr>Lektion 5: Sabotage og våben fra oven</vt:lpstr>
      <vt:lpstr>Program</vt:lpstr>
      <vt:lpstr>Lektion 6: Kampen om historien</vt:lpstr>
      <vt:lpstr>Program</vt:lpstr>
      <vt:lpstr>Fokuspunkt: perspektiv</vt:lpstr>
      <vt:lpstr>Historiebrug og hvidstengruppen</vt:lpstr>
      <vt:lpstr>Program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god historie?</dc:title>
  <dc:creator>Asbjørn Midtgaard Hvelplund</dc:creator>
  <cp:lastModifiedBy>Asbjørn Midtgaard Hvelplund</cp:lastModifiedBy>
  <cp:revision>10</cp:revision>
  <dcterms:created xsi:type="dcterms:W3CDTF">2023-04-19T09:09:16Z</dcterms:created>
  <dcterms:modified xsi:type="dcterms:W3CDTF">2023-04-20T11:31:45Z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0x010100631F896A2504D14985F77E281A70B2A5</vt:lpwstr>
  </property>
</Properties>
</file>