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7"/>
    <p:restoredTop sz="96208"/>
  </p:normalViewPr>
  <p:slideViewPr>
    <p:cSldViewPr snapToGrid="0" snapToObjects="1">
      <p:cViewPr varScale="1">
        <p:scale>
          <a:sx n="117" d="100"/>
          <a:sy n="117" d="100"/>
        </p:scale>
        <p:origin x="208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1/17/21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7C1A6-A941-D740-ABA2-D102641A5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8000" dirty="0"/>
              <a:t>Liberalteologi, dialektisk teologi og Eksistensteologi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987E335-4E38-6F46-B07E-273D250C3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Den protestantiske teologis udvikling i Europa ca. 1800-1940 </a:t>
            </a:r>
          </a:p>
        </p:txBody>
      </p:sp>
    </p:spTree>
    <p:extLst>
      <p:ext uri="{BB962C8B-B14F-4D97-AF65-F5344CB8AC3E}">
        <p14:creationId xmlns:p14="http://schemas.microsoft.com/office/powerpoint/2010/main" val="422871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88C5BAA-DCD2-834E-AC81-B94ACF7BD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800" dirty="0"/>
              <a:t>- Historisk-kritisk (videnskabelig) tilgang til Det nye testamente (NT)</a:t>
            </a: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- Kritik af overnaturligt stof - skæres bort. kristendom har intet </a:t>
            </a:r>
            <a:br>
              <a:rPr lang="da-DK" sz="2800" dirty="0"/>
            </a:br>
            <a:r>
              <a:rPr lang="da-DK" sz="2800" dirty="0"/>
              <a:t>  med naturvidenskab at gøre – kan ikke forklare verdens skabelse</a:t>
            </a: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- fokus på den </a:t>
            </a:r>
            <a:r>
              <a:rPr lang="da-DK" sz="2800" u="sng" dirty="0"/>
              <a:t>historiske </a:t>
            </a:r>
            <a:r>
              <a:rPr lang="da-DK" sz="2800" u="sng" dirty="0" err="1"/>
              <a:t>jesus</a:t>
            </a:r>
            <a:r>
              <a:rPr lang="da-DK" sz="2800" u="sng" dirty="0"/>
              <a:t> </a:t>
            </a:r>
            <a:r>
              <a:rPr lang="da-DK" sz="2800" dirty="0"/>
              <a:t>og Jesus som </a:t>
            </a:r>
            <a:r>
              <a:rPr lang="da-DK" sz="2800" u="sng" dirty="0"/>
              <a:t>moralsk</a:t>
            </a:r>
            <a:r>
              <a:rPr lang="da-DK" sz="2800" dirty="0"/>
              <a:t> person</a:t>
            </a: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- Kristendommen handler om moral (reduceres til en </a:t>
            </a:r>
            <a:r>
              <a:rPr lang="da-DK" sz="2800" u="sng" dirty="0"/>
              <a:t>moralsk lære</a:t>
            </a:r>
            <a:r>
              <a:rPr lang="da-DK" sz="2800" dirty="0"/>
              <a:t>) 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6A227937-C957-4A45-A349-715D20C47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a-DK" dirty="0"/>
          </a:p>
          <a:p>
            <a:r>
              <a:rPr lang="da-DK" sz="2400" b="1" dirty="0"/>
              <a:t>Liberalteologi</a:t>
            </a:r>
            <a:r>
              <a:rPr lang="da-DK" sz="2400" dirty="0"/>
              <a:t> (ca. 1800-1920) – også kaldet </a:t>
            </a:r>
            <a:r>
              <a:rPr lang="da-DK" sz="2400" i="1" dirty="0"/>
              <a:t>kulturprotestantisme</a:t>
            </a:r>
          </a:p>
        </p:txBody>
      </p:sp>
    </p:spTree>
    <p:extLst>
      <p:ext uri="{BB962C8B-B14F-4D97-AF65-F5344CB8AC3E}">
        <p14:creationId xmlns:p14="http://schemas.microsoft.com/office/powerpoint/2010/main" val="405671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915F3B3-F202-C046-950E-DEB93F529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6516241" cy="5571066"/>
          </a:xfrm>
        </p:spPr>
        <p:txBody>
          <a:bodyPr>
            <a:normAutofit/>
          </a:bodyPr>
          <a:lstStyle/>
          <a:p>
            <a:pPr algn="r"/>
            <a:r>
              <a:rPr lang="da-DK" sz="7500" dirty="0"/>
              <a:t>Kritik af liberalteologien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DB0A998-A5C6-45CB-ACF3-1CF63992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Undertitel 4">
            <a:extLst>
              <a:ext uri="{FF2B5EF4-FFF2-40B4-BE49-F238E27FC236}">
                <a16:creationId xmlns:a16="http://schemas.microsoft.com/office/drawing/2014/main" id="{9FCA0F1C-B128-444A-8C57-F0C8BF16B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025" y="2064730"/>
            <a:ext cx="2728540" cy="2728536"/>
          </a:xfrm>
        </p:spPr>
        <p:txBody>
          <a:bodyPr anchor="ctr">
            <a:normAutofit/>
          </a:bodyPr>
          <a:lstStyle/>
          <a:p>
            <a:pPr algn="ctr"/>
            <a:r>
              <a:rPr lang="da-DK" sz="2000" dirty="0">
                <a:solidFill>
                  <a:srgbClr val="FFFFFF"/>
                </a:solidFill>
              </a:rPr>
              <a:t>    Er  kristendommen kun ren humanisme og etik ?</a:t>
            </a:r>
          </a:p>
          <a:p>
            <a:pPr algn="ctr"/>
            <a:r>
              <a:rPr lang="da-DK" sz="2000" dirty="0">
                <a:solidFill>
                  <a:srgbClr val="FFFFFF"/>
                </a:solidFill>
              </a:rPr>
              <a:t>Handler kristendommen ikke om mere end blot moral?</a:t>
            </a:r>
          </a:p>
        </p:txBody>
      </p:sp>
    </p:spTree>
    <p:extLst>
      <p:ext uri="{BB962C8B-B14F-4D97-AF65-F5344CB8AC3E}">
        <p14:creationId xmlns:p14="http://schemas.microsoft.com/office/powerpoint/2010/main" val="23866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5F7DA0-36B2-8445-BF7A-6F9D13202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27" y="1264024"/>
            <a:ext cx="6499410" cy="3993776"/>
          </a:xfrm>
        </p:spPr>
        <p:txBody>
          <a:bodyPr>
            <a:normAutofit/>
          </a:bodyPr>
          <a:lstStyle/>
          <a:p>
            <a:pPr algn="r"/>
            <a:r>
              <a:rPr lang="da-DK" sz="3600" dirty="0"/>
              <a:t>Dialektisk teologi – </a:t>
            </a:r>
            <a:br>
              <a:rPr lang="da-DK" sz="3600" dirty="0"/>
            </a:br>
            <a:r>
              <a:rPr lang="da-DK" sz="3600" dirty="0"/>
              <a:t>opstod umiddelbart efter 1. Verdenskrig med teologen </a:t>
            </a:r>
            <a:br>
              <a:rPr lang="da-DK" sz="3600" dirty="0"/>
            </a:br>
            <a:r>
              <a:rPr lang="da-DK" sz="3600" u="sng" dirty="0"/>
              <a:t>Karl Barth (1886-1968</a:t>
            </a:r>
            <a:r>
              <a:rPr lang="da-DK" sz="3600" dirty="0"/>
              <a:t>) og hans kommentar til Paulus´ Romerbrev.</a:t>
            </a:r>
            <a:br>
              <a:rPr lang="da-DK" sz="3600" dirty="0"/>
            </a:br>
            <a:r>
              <a:rPr lang="da-DK" sz="3600" dirty="0"/>
              <a:t>(1922)</a:t>
            </a:r>
            <a:br>
              <a:rPr lang="da-DK" sz="3600" dirty="0"/>
            </a:br>
            <a:endParaRPr lang="da-DK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123835AB-DE84-4C4D-8319-E67149D86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1947" y="1678210"/>
            <a:ext cx="2989007" cy="3443988"/>
          </a:xfrm>
        </p:spPr>
        <p:txBody>
          <a:bodyPr anchor="ctr">
            <a:normAutofit/>
          </a:bodyPr>
          <a:lstStyle/>
          <a:p>
            <a:endParaRPr lang="da-DK" sz="2000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46920" y="5257800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What to Make of Karl Barth's Steadfast Adultery | Christianity Today">
            <a:extLst>
              <a:ext uri="{FF2B5EF4-FFF2-40B4-BE49-F238E27FC236}">
                <a16:creationId xmlns:a16="http://schemas.microsoft.com/office/drawing/2014/main" id="{0F53CA83-58DA-7449-9B78-EEEF841D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06" y="1678210"/>
            <a:ext cx="4397188" cy="31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6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3CA49A-71DD-4E8D-8D00-0D000AB3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8537E-57AF-43EA-8734-3C66AD72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A8C18B-9C8E-47E6-BAEF-86331BC0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9F855B-32FF-534C-9814-8ADA4239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3" y="643467"/>
            <a:ext cx="6271758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den </a:t>
            </a:r>
            <a:r>
              <a:rPr lang="en-US" sz="66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Dialektiske</a:t>
            </a:r>
            <a:r>
              <a:rPr lang="en-US" sz="6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66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teologi</a:t>
            </a:r>
            <a:r>
              <a:rPr lang="en-US" sz="6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(Barth) om </a:t>
            </a:r>
            <a:r>
              <a:rPr lang="en-US" sz="66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åbenbaringen</a:t>
            </a:r>
            <a:r>
              <a:rPr lang="en-US" sz="6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, </a:t>
            </a:r>
            <a:r>
              <a:rPr lang="en-US" sz="66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dvs</a:t>
            </a:r>
            <a:r>
              <a:rPr lang="en-US" sz="6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. </a:t>
            </a:r>
            <a:r>
              <a:rPr lang="en-US" sz="66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Guds</a:t>
            </a:r>
            <a:r>
              <a:rPr lang="en-US" sz="6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66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åbenbaring</a:t>
            </a:r>
            <a:r>
              <a:rPr lang="en-US" sz="6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I </a:t>
            </a:r>
            <a:r>
              <a:rPr lang="en-US" sz="66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kristus-skikkelsen</a:t>
            </a:r>
            <a:endParaRPr lang="en-US" sz="6600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103544-8AEC-234B-8C50-44C8BE2D7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0981" y="643467"/>
            <a:ext cx="2711993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dirty="0" err="1">
                <a:solidFill>
                  <a:srgbClr val="FFFFFF"/>
                </a:solidFill>
              </a:rPr>
              <a:t>Åbenbaringen</a:t>
            </a:r>
            <a:r>
              <a:rPr lang="en-US" sz="2200" dirty="0">
                <a:solidFill>
                  <a:srgbClr val="FFFFFF"/>
                </a:solidFill>
              </a:rPr>
              <a:t> er sand </a:t>
            </a:r>
            <a:r>
              <a:rPr lang="en-US" sz="2200" dirty="0" err="1">
                <a:solidFill>
                  <a:srgbClr val="FFFFFF"/>
                </a:solidFill>
              </a:rPr>
              <a:t>i</a:t>
            </a:r>
            <a:r>
              <a:rPr lang="en-US" sz="2200" dirty="0">
                <a:solidFill>
                  <a:srgbClr val="FFFFFF"/>
                </a:solidFill>
              </a:rPr>
              <a:t> kraft </a:t>
            </a:r>
            <a:r>
              <a:rPr lang="en-US" sz="2200" dirty="0" err="1">
                <a:solidFill>
                  <a:srgbClr val="FFFFFF"/>
                </a:solidFill>
              </a:rPr>
              <a:t>af</a:t>
            </a:r>
            <a:r>
              <a:rPr lang="en-US" sz="2200" dirty="0">
                <a:solidFill>
                  <a:srgbClr val="FFFFFF"/>
                </a:solidFill>
              </a:rPr>
              <a:t> sig sig </a:t>
            </a:r>
            <a:r>
              <a:rPr lang="en-US" sz="2200" dirty="0" err="1">
                <a:solidFill>
                  <a:srgbClr val="FFFFFF"/>
                </a:solidFill>
              </a:rPr>
              <a:t>selv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dvs</a:t>
            </a:r>
            <a:r>
              <a:rPr lang="en-US" sz="2200" dirty="0">
                <a:solidFill>
                  <a:srgbClr val="FFFFFF"/>
                </a:solidFill>
              </a:rPr>
              <a:t>. vi </a:t>
            </a:r>
            <a:r>
              <a:rPr lang="en-US" sz="2200" dirty="0" err="1">
                <a:solidFill>
                  <a:srgbClr val="FFFFFF"/>
                </a:solidFill>
              </a:rPr>
              <a:t>skal</a:t>
            </a:r>
            <a:r>
              <a:rPr lang="en-US" sz="2200" dirty="0">
                <a:solidFill>
                  <a:srgbClr val="FFFFFF"/>
                </a:solidFill>
              </a:rPr>
              <a:t>/</a:t>
            </a:r>
            <a:r>
              <a:rPr lang="en-US" sz="2200" dirty="0" err="1">
                <a:solidFill>
                  <a:srgbClr val="FFFFFF"/>
                </a:solidFill>
              </a:rPr>
              <a:t>kan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ikke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begribe</a:t>
            </a:r>
            <a:r>
              <a:rPr lang="en-US" sz="2200" dirty="0">
                <a:solidFill>
                  <a:srgbClr val="FFFFFF"/>
                </a:solidFill>
              </a:rPr>
              <a:t> den </a:t>
            </a:r>
            <a:r>
              <a:rPr lang="en-US" sz="2200" dirty="0" err="1">
                <a:solidFill>
                  <a:srgbClr val="FFFFFF"/>
                </a:solidFill>
              </a:rPr>
              <a:t>rationelt</a:t>
            </a:r>
            <a:r>
              <a:rPr lang="en-US" sz="2200" dirty="0">
                <a:solidFill>
                  <a:srgbClr val="FFFFFF"/>
                </a:solidFill>
              </a:rPr>
              <a:t> – </a:t>
            </a:r>
            <a:r>
              <a:rPr lang="en-US" sz="2200" dirty="0" err="1">
                <a:solidFill>
                  <a:srgbClr val="FFFFFF"/>
                </a:solidFill>
              </a:rPr>
              <a:t>dvs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  <a:r>
              <a:rPr lang="en-US" sz="2200" dirty="0" err="1">
                <a:solidFill>
                  <a:srgbClr val="FFFFFF"/>
                </a:solidFill>
              </a:rPr>
              <a:t>på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menneskelige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præmisser</a:t>
            </a:r>
            <a:endParaRPr lang="en-US" sz="2200" dirty="0">
              <a:solidFill>
                <a:srgbClr val="FFFFFF"/>
              </a:solidFill>
            </a:endParaRPr>
          </a:p>
          <a:p>
            <a:pPr algn="ctr"/>
            <a:r>
              <a:rPr lang="en-US" sz="2200" dirty="0" err="1">
                <a:solidFill>
                  <a:srgbClr val="FFFFFF"/>
                </a:solidFill>
              </a:rPr>
              <a:t>Åbenbaringen</a:t>
            </a:r>
            <a:r>
              <a:rPr lang="en-US" sz="2200" dirty="0">
                <a:solidFill>
                  <a:srgbClr val="FFFFFF"/>
                </a:solidFill>
              </a:rPr>
              <a:t> (at Gud har </a:t>
            </a:r>
            <a:r>
              <a:rPr lang="en-US" sz="2200" dirty="0" err="1">
                <a:solidFill>
                  <a:srgbClr val="FFFFFF"/>
                </a:solidFill>
              </a:rPr>
              <a:t>vist</a:t>
            </a:r>
            <a:r>
              <a:rPr lang="en-US" sz="2200" dirty="0">
                <a:solidFill>
                  <a:srgbClr val="FFFFFF"/>
                </a:solidFill>
              </a:rPr>
              <a:t> sig </a:t>
            </a:r>
            <a:r>
              <a:rPr lang="en-US" sz="2200" dirty="0" err="1">
                <a:solidFill>
                  <a:srgbClr val="FFFFFF"/>
                </a:solidFill>
              </a:rPr>
              <a:t>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Kristus</a:t>
            </a:r>
            <a:r>
              <a:rPr lang="en-US" sz="2200" dirty="0">
                <a:solidFill>
                  <a:srgbClr val="FFFFFF"/>
                </a:solidFill>
              </a:rPr>
              <a:t>) er </a:t>
            </a:r>
            <a:r>
              <a:rPr lang="en-US" sz="2200" dirty="0" err="1">
                <a:solidFill>
                  <a:srgbClr val="FFFFFF"/>
                </a:solidFill>
              </a:rPr>
              <a:t>Guds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suveræne</a:t>
            </a:r>
            <a:r>
              <a:rPr lang="en-US" sz="2200" dirty="0">
                <a:solidFill>
                  <a:srgbClr val="FFFFFF"/>
                </a:solidFill>
              </a:rPr>
              <a:t> tale </a:t>
            </a:r>
            <a:r>
              <a:rPr lang="en-US" sz="2200" dirty="0" err="1">
                <a:solidFill>
                  <a:srgbClr val="FFFFFF"/>
                </a:solidFill>
              </a:rPr>
              <a:t>til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os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mennesker</a:t>
            </a:r>
            <a:r>
              <a:rPr lang="en-US" sz="2200" dirty="0">
                <a:solidFill>
                  <a:srgbClr val="FFFFFF"/>
                </a:solidFill>
              </a:rPr>
              <a:t> – </a:t>
            </a:r>
            <a:r>
              <a:rPr lang="en-US" sz="2200" dirty="0" err="1">
                <a:solidFill>
                  <a:srgbClr val="FFFFFF"/>
                </a:solidFill>
              </a:rPr>
              <a:t>og</a:t>
            </a:r>
            <a:r>
              <a:rPr lang="en-US" sz="2200" dirty="0">
                <a:solidFill>
                  <a:srgbClr val="FFFFFF"/>
                </a:solidFill>
              </a:rPr>
              <a:t> vi har bare at </a:t>
            </a:r>
            <a:r>
              <a:rPr lang="en-US" sz="2200" dirty="0" err="1">
                <a:solidFill>
                  <a:srgbClr val="FFFFFF"/>
                </a:solidFill>
              </a:rPr>
              <a:t>lytte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0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568C407-E98D-9348-B5C7-4B27F1D8E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800" dirty="0"/>
              <a:t>                Menneske           kløft            GUD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B82C5116-424A-1C49-A526-B6A252DAD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496696"/>
            <a:ext cx="7891272" cy="1069848"/>
          </a:xfrm>
        </p:spPr>
        <p:txBody>
          <a:bodyPr>
            <a:normAutofit fontScale="32500" lnSpcReduction="20000"/>
          </a:bodyPr>
          <a:lstStyle/>
          <a:p>
            <a:endParaRPr lang="da-DK" sz="2400" dirty="0"/>
          </a:p>
          <a:p>
            <a:r>
              <a:rPr lang="da-DK" sz="4900" dirty="0"/>
              <a:t>Understregning af den </a:t>
            </a:r>
            <a:r>
              <a:rPr lang="da-DK" sz="4900" b="1" dirty="0"/>
              <a:t>uendelige afstand mellem Gud og menneske.  </a:t>
            </a:r>
            <a:r>
              <a:rPr lang="da-DK" sz="4900" dirty="0"/>
              <a:t>Det handler om et budskab ”lodret fra oven”, siger Barth. Vi kan kun tale om Gud i modsætninger (via </a:t>
            </a:r>
            <a:r>
              <a:rPr lang="da-DK" sz="4900" dirty="0" err="1"/>
              <a:t>negationis</a:t>
            </a:r>
            <a:r>
              <a:rPr lang="da-DK" sz="4900" dirty="0"/>
              <a:t>), dvs. indkredse ham ved at sige hvad han ikke er.</a:t>
            </a:r>
          </a:p>
        </p:txBody>
      </p:sp>
      <p:sp>
        <p:nvSpPr>
          <p:cNvPr id="6" name="Halvramme 5">
            <a:extLst>
              <a:ext uri="{FF2B5EF4-FFF2-40B4-BE49-F238E27FC236}">
                <a16:creationId xmlns:a16="http://schemas.microsoft.com/office/drawing/2014/main" id="{C5524E80-7B05-D646-B7FC-B41267AD92B6}"/>
              </a:ext>
            </a:extLst>
          </p:cNvPr>
          <p:cNvSpPr/>
          <p:nvPr/>
        </p:nvSpPr>
        <p:spPr>
          <a:xfrm>
            <a:off x="6925229" y="2447367"/>
            <a:ext cx="712700" cy="14522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Halvramme 6">
            <a:extLst>
              <a:ext uri="{FF2B5EF4-FFF2-40B4-BE49-F238E27FC236}">
                <a16:creationId xmlns:a16="http://schemas.microsoft.com/office/drawing/2014/main" id="{E71C223B-7086-0A4F-B0AF-3ADD720087FC}"/>
              </a:ext>
            </a:extLst>
          </p:cNvPr>
          <p:cNvSpPr/>
          <p:nvPr/>
        </p:nvSpPr>
        <p:spPr>
          <a:xfrm rot="5400000">
            <a:off x="4004530" y="2834637"/>
            <a:ext cx="1444215" cy="71270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7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E6AED6B-BBE5-FF49-BE3E-99C7B2676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190" y="1102447"/>
            <a:ext cx="9966960" cy="3145155"/>
          </a:xfrm>
        </p:spPr>
        <p:txBody>
          <a:bodyPr/>
          <a:lstStyle/>
          <a:p>
            <a:br>
              <a:rPr lang="da-DK" sz="3200" dirty="0"/>
            </a:br>
            <a:r>
              <a:rPr lang="da-DK" sz="3200" dirty="0"/>
              <a:t>- </a:t>
            </a:r>
            <a:r>
              <a:rPr lang="da-DK" sz="2400" dirty="0"/>
              <a:t>Tro (på gud) er </a:t>
            </a:r>
            <a:r>
              <a:rPr lang="da-DK" sz="2400" u="sng" dirty="0"/>
              <a:t>ikke</a:t>
            </a:r>
            <a:r>
              <a:rPr lang="da-DK" sz="2400" dirty="0"/>
              <a:t> et rent humanistisk-etisk forehavende. Kristendom er </a:t>
            </a:r>
            <a:r>
              <a:rPr lang="da-DK" sz="2400" u="sng" dirty="0"/>
              <a:t>ikke</a:t>
            </a:r>
            <a:r>
              <a:rPr lang="da-DK" sz="2400" dirty="0"/>
              <a:t> humanisme.</a:t>
            </a:r>
            <a:br>
              <a:rPr lang="da-DK" sz="2400" dirty="0"/>
            </a:br>
            <a:br>
              <a:rPr lang="da-DK" sz="2400" dirty="0"/>
            </a:br>
            <a:r>
              <a:rPr lang="da-DK" sz="2400" dirty="0"/>
              <a:t>- Religionerne handler om menneskets gensidige kontakt med gud (do </a:t>
            </a:r>
            <a:r>
              <a:rPr lang="da-DK" sz="2400" dirty="0" err="1"/>
              <a:t>ut</a:t>
            </a:r>
            <a:r>
              <a:rPr lang="da-DK" sz="2400" dirty="0"/>
              <a:t> des). Evangeliet (dvs. kristendommen) er derimod en ‘</a:t>
            </a:r>
            <a:r>
              <a:rPr lang="da-DK" sz="2400" u="sng" dirty="0"/>
              <a:t>modsigelse af mennesket’ </a:t>
            </a:r>
            <a:r>
              <a:rPr lang="da-DK" sz="2400" dirty="0"/>
              <a:t>(Barth citat) – Forskel på kristendom og religion. Religion er blot behovs- og ønskeopfyldelse</a:t>
            </a:r>
            <a:br>
              <a:rPr lang="da-DK" sz="2400" dirty="0"/>
            </a:br>
            <a:br>
              <a:rPr lang="da-DK" sz="2400" dirty="0"/>
            </a:br>
            <a:r>
              <a:rPr lang="da-DK" sz="2400" dirty="0"/>
              <a:t>- alene i </a:t>
            </a:r>
            <a:r>
              <a:rPr lang="da-DK" sz="2400" dirty="0" err="1"/>
              <a:t>jesus’</a:t>
            </a:r>
            <a:r>
              <a:rPr lang="da-DK" sz="2400" dirty="0"/>
              <a:t> død og opstandelse berører gud menneskets verden som en tangent kun berører en cirkel i ét punkt (Barth citat)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C1EA860E-1DB8-B04E-8BF0-E1C72FE69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da-DK" dirty="0"/>
          </a:p>
          <a:p>
            <a:r>
              <a:rPr lang="da-DK" dirty="0"/>
              <a:t>Barth peger på at </a:t>
            </a:r>
            <a:r>
              <a:rPr lang="da-DK" u="sng" dirty="0"/>
              <a:t>teologien har et problem</a:t>
            </a:r>
            <a:r>
              <a:rPr lang="da-DK" dirty="0"/>
              <a:t>: ”som teologer skal vi tale om Gud, men vi er mennesker og kan derfor ikke tale om Gud” </a:t>
            </a:r>
          </a:p>
        </p:txBody>
      </p:sp>
    </p:spTree>
    <p:extLst>
      <p:ext uri="{BB962C8B-B14F-4D97-AF65-F5344CB8AC3E}">
        <p14:creationId xmlns:p14="http://schemas.microsoft.com/office/powerpoint/2010/main" val="184826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DCD888-EDEA-984C-B1A3-6EF100D7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264" y="685800"/>
            <a:ext cx="3200400" cy="1737360"/>
          </a:xfrm>
        </p:spPr>
        <p:txBody>
          <a:bodyPr>
            <a:normAutofit fontScale="90000"/>
          </a:bodyPr>
          <a:lstStyle/>
          <a:p>
            <a:r>
              <a:rPr lang="da-DK" dirty="0"/>
              <a:t>Kritik og videreudvikling af dialektisk teologi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7D2788B-13FE-564D-BA21-4C19EEC74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EKSISTENSTEOLOGI</a:t>
            </a:r>
            <a:r>
              <a:rPr lang="da-DK" dirty="0"/>
              <a:t> – det 20. århundredes mest betydningsfulde teologi – dominerende op til i dag.</a:t>
            </a:r>
          </a:p>
          <a:p>
            <a:pPr marL="0" indent="0">
              <a:buNone/>
            </a:pPr>
            <a:r>
              <a:rPr lang="da-DK" dirty="0"/>
              <a:t>Rudolf </a:t>
            </a:r>
            <a:r>
              <a:rPr lang="da-DK" dirty="0" err="1"/>
              <a:t>Bultmann</a:t>
            </a:r>
            <a:r>
              <a:rPr lang="da-DK" dirty="0"/>
              <a:t> (1884-1976) – teologen bag eksistensteologien og dens metode:               </a:t>
            </a:r>
            <a:r>
              <a:rPr lang="da-DK" u="sng" dirty="0"/>
              <a:t>afmytologisering</a:t>
            </a:r>
            <a:r>
              <a:rPr lang="da-DK" dirty="0"/>
              <a:t>.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B16BEBB-3282-BB42-886A-C65086847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err="1"/>
              <a:t>Bultmann</a:t>
            </a:r>
            <a:r>
              <a:rPr lang="da-DK" dirty="0"/>
              <a:t> prøver at løse Barths problem ‘at vi som mennesker ikke kan tale om Gud (dvs. det, som overskrider vores forstand), men kun ‘passivt’ – i troen - tage imod Guds åbenbaring i Kristus.</a:t>
            </a:r>
          </a:p>
          <a:p>
            <a:r>
              <a:rPr lang="da-DK" dirty="0" err="1"/>
              <a:t>Bultmanns</a:t>
            </a:r>
            <a:r>
              <a:rPr lang="da-DK" dirty="0"/>
              <a:t> banebrydende tanke er, at ‘Hvis vi vil tale om Gud, må vi tale om os selv’. Kristendommen skal forstås ud fra vores eksistens..</a:t>
            </a:r>
          </a:p>
          <a:p>
            <a:r>
              <a:rPr lang="da-DK" dirty="0" err="1"/>
              <a:t>Bultmann</a:t>
            </a:r>
            <a:r>
              <a:rPr lang="da-DK" dirty="0"/>
              <a:t> udvikler dermed den dialektiske teologi, så den lægger mere vægt på menneskets forudsætninger for forståelse/tilegnelsen af kristendommen. Gudstro handler om eksistensforståelse</a:t>
            </a:r>
          </a:p>
        </p:txBody>
      </p:sp>
      <p:pic>
        <p:nvPicPr>
          <p:cNvPr id="2050" name="Picture 2" descr="It's The Anniversary of Rudolf Bultmann's Birth | Zwinglius Redivivus">
            <a:extLst>
              <a:ext uri="{FF2B5EF4-FFF2-40B4-BE49-F238E27FC236}">
                <a16:creationId xmlns:a16="http://schemas.microsoft.com/office/drawing/2014/main" id="{D8E0774E-A9C7-1641-BA46-180612D95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13" y="2662514"/>
            <a:ext cx="2908300" cy="27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2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F574EC1-9548-274E-A085-A378DFDB5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200" u="sng" dirty="0"/>
              <a:t>Guds rige </a:t>
            </a:r>
            <a:r>
              <a:rPr lang="da-DK" sz="3200" dirty="0"/>
              <a:t>og </a:t>
            </a:r>
            <a:r>
              <a:rPr lang="da-DK" sz="3200" u="sng" dirty="0"/>
              <a:t>helvede</a:t>
            </a:r>
            <a:r>
              <a:rPr lang="da-DK" sz="3200" dirty="0"/>
              <a:t> som beskrevet i NT skal blot betragtes billeder på vores eksistens, som grundforhold i vores egen tilværelse - Guds rige er et billede på livet med tilgivelse og syndernes forladelse, hvorimod helvede blot er et billede på livet udenfor tilgivelsen - guds rige eller helvede er altså </a:t>
            </a:r>
            <a:r>
              <a:rPr lang="da-DK" sz="3200" u="sng" dirty="0"/>
              <a:t>ikke steder man kommer hen efter døden</a:t>
            </a:r>
            <a:r>
              <a:rPr lang="da-DK" sz="3200" dirty="0"/>
              <a:t>.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04EDFFEA-405B-9F4A-B2AE-BCA41D86B8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a-DK" dirty="0"/>
          </a:p>
          <a:p>
            <a:r>
              <a:rPr lang="da-DK" b="1" dirty="0"/>
              <a:t>Afmytologisering</a:t>
            </a:r>
            <a:r>
              <a:rPr lang="da-DK" dirty="0"/>
              <a:t> - at stille skarpt på det kristne budskabs ‘her og nu’-betydning.</a:t>
            </a:r>
          </a:p>
        </p:txBody>
      </p:sp>
    </p:spTree>
    <p:extLst>
      <p:ext uri="{BB962C8B-B14F-4D97-AF65-F5344CB8AC3E}">
        <p14:creationId xmlns:p14="http://schemas.microsoft.com/office/powerpoint/2010/main" val="1005813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Trætype</Template>
  <TotalTime>1496</TotalTime>
  <Words>594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Calibri</vt:lpstr>
      <vt:lpstr>Rockwell</vt:lpstr>
      <vt:lpstr>Rockwell Condensed</vt:lpstr>
      <vt:lpstr>Rockwell Extra Bold</vt:lpstr>
      <vt:lpstr>Wingdings</vt:lpstr>
      <vt:lpstr>Trætype</vt:lpstr>
      <vt:lpstr>Liberalteologi, dialektisk teologi og Eksistensteologi</vt:lpstr>
      <vt:lpstr>- Historisk-kritisk (videnskabelig) tilgang til Det nye testamente (NT)  - Kritik af overnaturligt stof - skæres bort. kristendom har intet    med naturvidenskab at gøre – kan ikke forklare verdens skabelse  - fokus på den historiske jesus og Jesus som moralsk person  - Kristendommen handler om moral (reduceres til en moralsk lære) </vt:lpstr>
      <vt:lpstr>Kritik af liberalteologien</vt:lpstr>
      <vt:lpstr>Dialektisk teologi –  opstod umiddelbart efter 1. Verdenskrig med teologen  Karl Barth (1886-1968) og hans kommentar til Paulus´ Romerbrev. (1922) </vt:lpstr>
      <vt:lpstr>den Dialektiske teologi (Barth) om åbenbaringen, dvs. Guds åbenbaring I kristus-skikkelsen</vt:lpstr>
      <vt:lpstr>                Menneske           kløft            GUD</vt:lpstr>
      <vt:lpstr> - Tro (på gud) er ikke et rent humanistisk-etisk forehavende. Kristendom er ikke humanisme.  - Religionerne handler om menneskets gensidige kontakt med gud (do ut des). Evangeliet (dvs. kristendommen) er derimod en ‘modsigelse af mennesket’ (Barth citat) – Forskel på kristendom og religion. Religion er blot behovs- og ønskeopfyldelse  - alene i jesus’ død og opstandelse berører gud menneskets verden som en tangent kun berører en cirkel i ét punkt (Barth citat)</vt:lpstr>
      <vt:lpstr>Kritik og videreudvikling af dialektisk teologi</vt:lpstr>
      <vt:lpstr>Guds rige og helvede som beskrevet i NT skal blot betragtes billeder på vores eksistens, som grundforhold i vores egen tilværelse - Guds rige er et billede på livet med tilgivelse og syndernes forladelse, hvorimod helvede blot er et billede på livet udenfor tilgivelsen - guds rige eller helvede er altså ikke steder man kommer hen efter døden.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Liberalteologi, dialektisk teologi og Eksistensteologi</dc:title>
  <dc:creator>Christian Lund</dc:creator>
  <cp:lastModifiedBy>Christian Lund</cp:lastModifiedBy>
  <cp:revision>26</cp:revision>
  <dcterms:created xsi:type="dcterms:W3CDTF">2021-01-16T10:57:59Z</dcterms:created>
  <dcterms:modified xsi:type="dcterms:W3CDTF">2021-01-17T12:19:06Z</dcterms:modified>
</cp:coreProperties>
</file>