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60" r:id="rId5"/>
    <p:sldId id="259" r:id="rId6"/>
    <p:sldId id="261" r:id="rId7"/>
    <p:sldId id="262" r:id="rId8"/>
    <p:sldId id="263" r:id="rId9"/>
    <p:sldId id="264" r:id="rId10"/>
    <p:sldId id="265" r:id="rId11"/>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17"/>
    <p:restoredTop sz="94663"/>
  </p:normalViewPr>
  <p:slideViewPr>
    <p:cSldViewPr snapToGrid="0" snapToObjects="1">
      <p:cViewPr varScale="1">
        <p:scale>
          <a:sx n="117" d="100"/>
          <a:sy n="117" d="100"/>
        </p:scale>
        <p:origin x="20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5E7E466-2948-0747-B538-764E3FFCEC78}"/>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F13A1793-256B-E244-955F-6264B8424FF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7D100C4A-40BD-6045-B9B1-8C243C9FEA7D}"/>
              </a:ext>
            </a:extLst>
          </p:cNvPr>
          <p:cNvSpPr>
            <a:spLocks noGrp="1"/>
          </p:cNvSpPr>
          <p:nvPr>
            <p:ph type="dt" sz="half" idx="10"/>
          </p:nvPr>
        </p:nvSpPr>
        <p:spPr/>
        <p:txBody>
          <a:bodyPr/>
          <a:lstStyle/>
          <a:p>
            <a:fld id="{201E8964-9609-3648-B918-106B77BC5718}" type="datetimeFigureOut">
              <a:rPr lang="da-DK" smtClean="0"/>
              <a:t>19.01.2021</a:t>
            </a:fld>
            <a:endParaRPr lang="da-DK"/>
          </a:p>
        </p:txBody>
      </p:sp>
      <p:sp>
        <p:nvSpPr>
          <p:cNvPr id="5" name="Pladsholder til sidefod 4">
            <a:extLst>
              <a:ext uri="{FF2B5EF4-FFF2-40B4-BE49-F238E27FC236}">
                <a16:creationId xmlns:a16="http://schemas.microsoft.com/office/drawing/2014/main" id="{69D2A6D7-080F-0244-9DB5-F0BB7B4C3F1B}"/>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A33EC8F8-9C7A-B246-BFD1-DCAC5E875057}"/>
              </a:ext>
            </a:extLst>
          </p:cNvPr>
          <p:cNvSpPr>
            <a:spLocks noGrp="1"/>
          </p:cNvSpPr>
          <p:nvPr>
            <p:ph type="sldNum" sz="quarter" idx="12"/>
          </p:nvPr>
        </p:nvSpPr>
        <p:spPr/>
        <p:txBody>
          <a:bodyPr/>
          <a:lstStyle/>
          <a:p>
            <a:fld id="{A7069FAD-8913-E64C-A88A-D60F4B805389}" type="slidenum">
              <a:rPr lang="da-DK" smtClean="0"/>
              <a:t>‹nr.›</a:t>
            </a:fld>
            <a:endParaRPr lang="da-DK"/>
          </a:p>
        </p:txBody>
      </p:sp>
    </p:spTree>
    <p:extLst>
      <p:ext uri="{BB962C8B-B14F-4D97-AF65-F5344CB8AC3E}">
        <p14:creationId xmlns:p14="http://schemas.microsoft.com/office/powerpoint/2010/main" val="4452009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0D69B5C-4063-0B40-8790-4DCB4A30A24B}"/>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698BDB2F-CC45-AF4E-A55B-7804AB541D57}"/>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F938E0B1-AD2A-BC4E-A827-53E06141CCC9}"/>
              </a:ext>
            </a:extLst>
          </p:cNvPr>
          <p:cNvSpPr>
            <a:spLocks noGrp="1"/>
          </p:cNvSpPr>
          <p:nvPr>
            <p:ph type="dt" sz="half" idx="10"/>
          </p:nvPr>
        </p:nvSpPr>
        <p:spPr/>
        <p:txBody>
          <a:bodyPr/>
          <a:lstStyle/>
          <a:p>
            <a:fld id="{201E8964-9609-3648-B918-106B77BC5718}" type="datetimeFigureOut">
              <a:rPr lang="da-DK" smtClean="0"/>
              <a:t>19.01.2021</a:t>
            </a:fld>
            <a:endParaRPr lang="da-DK"/>
          </a:p>
        </p:txBody>
      </p:sp>
      <p:sp>
        <p:nvSpPr>
          <p:cNvPr id="5" name="Pladsholder til sidefod 4">
            <a:extLst>
              <a:ext uri="{FF2B5EF4-FFF2-40B4-BE49-F238E27FC236}">
                <a16:creationId xmlns:a16="http://schemas.microsoft.com/office/drawing/2014/main" id="{F00CF175-7EAA-314A-858D-E6F93FB5CFF1}"/>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9E362E6A-8DCC-034B-9D1F-5DA3FDCC4BC2}"/>
              </a:ext>
            </a:extLst>
          </p:cNvPr>
          <p:cNvSpPr>
            <a:spLocks noGrp="1"/>
          </p:cNvSpPr>
          <p:nvPr>
            <p:ph type="sldNum" sz="quarter" idx="12"/>
          </p:nvPr>
        </p:nvSpPr>
        <p:spPr/>
        <p:txBody>
          <a:bodyPr/>
          <a:lstStyle/>
          <a:p>
            <a:fld id="{A7069FAD-8913-E64C-A88A-D60F4B805389}" type="slidenum">
              <a:rPr lang="da-DK" smtClean="0"/>
              <a:t>‹nr.›</a:t>
            </a:fld>
            <a:endParaRPr lang="da-DK"/>
          </a:p>
        </p:txBody>
      </p:sp>
    </p:spTree>
    <p:extLst>
      <p:ext uri="{BB962C8B-B14F-4D97-AF65-F5344CB8AC3E}">
        <p14:creationId xmlns:p14="http://schemas.microsoft.com/office/powerpoint/2010/main" val="2540250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97616F88-C7CD-034C-8313-7F1F164AB4B8}"/>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F7EBC4A7-8FCD-CC43-A71B-068F8D98CA97}"/>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71D17F56-56A8-B847-9E28-683EA8F17519}"/>
              </a:ext>
            </a:extLst>
          </p:cNvPr>
          <p:cNvSpPr>
            <a:spLocks noGrp="1"/>
          </p:cNvSpPr>
          <p:nvPr>
            <p:ph type="dt" sz="half" idx="10"/>
          </p:nvPr>
        </p:nvSpPr>
        <p:spPr/>
        <p:txBody>
          <a:bodyPr/>
          <a:lstStyle/>
          <a:p>
            <a:fld id="{201E8964-9609-3648-B918-106B77BC5718}" type="datetimeFigureOut">
              <a:rPr lang="da-DK" smtClean="0"/>
              <a:t>19.01.2021</a:t>
            </a:fld>
            <a:endParaRPr lang="da-DK"/>
          </a:p>
        </p:txBody>
      </p:sp>
      <p:sp>
        <p:nvSpPr>
          <p:cNvPr id="5" name="Pladsholder til sidefod 4">
            <a:extLst>
              <a:ext uri="{FF2B5EF4-FFF2-40B4-BE49-F238E27FC236}">
                <a16:creationId xmlns:a16="http://schemas.microsoft.com/office/drawing/2014/main" id="{B222DAC3-8B51-D144-B89A-A2854C6C2673}"/>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415F8423-3C98-2A4F-B2E1-5D514999AE44}"/>
              </a:ext>
            </a:extLst>
          </p:cNvPr>
          <p:cNvSpPr>
            <a:spLocks noGrp="1"/>
          </p:cNvSpPr>
          <p:nvPr>
            <p:ph type="sldNum" sz="quarter" idx="12"/>
          </p:nvPr>
        </p:nvSpPr>
        <p:spPr/>
        <p:txBody>
          <a:bodyPr/>
          <a:lstStyle/>
          <a:p>
            <a:fld id="{A7069FAD-8913-E64C-A88A-D60F4B805389}" type="slidenum">
              <a:rPr lang="da-DK" smtClean="0"/>
              <a:t>‹nr.›</a:t>
            </a:fld>
            <a:endParaRPr lang="da-DK"/>
          </a:p>
        </p:txBody>
      </p:sp>
    </p:spTree>
    <p:extLst>
      <p:ext uri="{BB962C8B-B14F-4D97-AF65-F5344CB8AC3E}">
        <p14:creationId xmlns:p14="http://schemas.microsoft.com/office/powerpoint/2010/main" val="14021372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2461110-8EAD-D04A-8DB6-A8F9F8319A4B}"/>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9204F4AD-B4EC-404B-836A-318C580AF963}"/>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F467200D-ABC7-0C45-9544-D524CD5C1CDA}"/>
              </a:ext>
            </a:extLst>
          </p:cNvPr>
          <p:cNvSpPr>
            <a:spLocks noGrp="1"/>
          </p:cNvSpPr>
          <p:nvPr>
            <p:ph type="dt" sz="half" idx="10"/>
          </p:nvPr>
        </p:nvSpPr>
        <p:spPr/>
        <p:txBody>
          <a:bodyPr/>
          <a:lstStyle/>
          <a:p>
            <a:fld id="{201E8964-9609-3648-B918-106B77BC5718}" type="datetimeFigureOut">
              <a:rPr lang="da-DK" smtClean="0"/>
              <a:t>19.01.2021</a:t>
            </a:fld>
            <a:endParaRPr lang="da-DK"/>
          </a:p>
        </p:txBody>
      </p:sp>
      <p:sp>
        <p:nvSpPr>
          <p:cNvPr id="5" name="Pladsholder til sidefod 4">
            <a:extLst>
              <a:ext uri="{FF2B5EF4-FFF2-40B4-BE49-F238E27FC236}">
                <a16:creationId xmlns:a16="http://schemas.microsoft.com/office/drawing/2014/main" id="{0B4C8A1D-8477-DD41-86A6-CC959EE205ED}"/>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0CE75E46-5320-C341-9BAA-890F11D0AE69}"/>
              </a:ext>
            </a:extLst>
          </p:cNvPr>
          <p:cNvSpPr>
            <a:spLocks noGrp="1"/>
          </p:cNvSpPr>
          <p:nvPr>
            <p:ph type="sldNum" sz="quarter" idx="12"/>
          </p:nvPr>
        </p:nvSpPr>
        <p:spPr/>
        <p:txBody>
          <a:bodyPr/>
          <a:lstStyle/>
          <a:p>
            <a:fld id="{A7069FAD-8913-E64C-A88A-D60F4B805389}" type="slidenum">
              <a:rPr lang="da-DK" smtClean="0"/>
              <a:t>‹nr.›</a:t>
            </a:fld>
            <a:endParaRPr lang="da-DK"/>
          </a:p>
        </p:txBody>
      </p:sp>
    </p:spTree>
    <p:extLst>
      <p:ext uri="{BB962C8B-B14F-4D97-AF65-F5344CB8AC3E}">
        <p14:creationId xmlns:p14="http://schemas.microsoft.com/office/powerpoint/2010/main" val="807283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59DD284-104A-2E42-9488-8D23DDAD8985}"/>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74861978-5F8D-DD46-9152-AFC37EFDFBD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A25B49B9-AB9F-B041-8630-B0694B324989}"/>
              </a:ext>
            </a:extLst>
          </p:cNvPr>
          <p:cNvSpPr>
            <a:spLocks noGrp="1"/>
          </p:cNvSpPr>
          <p:nvPr>
            <p:ph type="dt" sz="half" idx="10"/>
          </p:nvPr>
        </p:nvSpPr>
        <p:spPr/>
        <p:txBody>
          <a:bodyPr/>
          <a:lstStyle/>
          <a:p>
            <a:fld id="{201E8964-9609-3648-B918-106B77BC5718}" type="datetimeFigureOut">
              <a:rPr lang="da-DK" smtClean="0"/>
              <a:t>19.01.2021</a:t>
            </a:fld>
            <a:endParaRPr lang="da-DK"/>
          </a:p>
        </p:txBody>
      </p:sp>
      <p:sp>
        <p:nvSpPr>
          <p:cNvPr id="5" name="Pladsholder til sidefod 4">
            <a:extLst>
              <a:ext uri="{FF2B5EF4-FFF2-40B4-BE49-F238E27FC236}">
                <a16:creationId xmlns:a16="http://schemas.microsoft.com/office/drawing/2014/main" id="{A7632899-62BC-5F41-AEFE-05E2F4336FC0}"/>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985D2599-B065-4D4D-B297-ED971C38CCD7}"/>
              </a:ext>
            </a:extLst>
          </p:cNvPr>
          <p:cNvSpPr>
            <a:spLocks noGrp="1"/>
          </p:cNvSpPr>
          <p:nvPr>
            <p:ph type="sldNum" sz="quarter" idx="12"/>
          </p:nvPr>
        </p:nvSpPr>
        <p:spPr/>
        <p:txBody>
          <a:bodyPr/>
          <a:lstStyle/>
          <a:p>
            <a:fld id="{A7069FAD-8913-E64C-A88A-D60F4B805389}" type="slidenum">
              <a:rPr lang="da-DK" smtClean="0"/>
              <a:t>‹nr.›</a:t>
            </a:fld>
            <a:endParaRPr lang="da-DK"/>
          </a:p>
        </p:txBody>
      </p:sp>
    </p:spTree>
    <p:extLst>
      <p:ext uri="{BB962C8B-B14F-4D97-AF65-F5344CB8AC3E}">
        <p14:creationId xmlns:p14="http://schemas.microsoft.com/office/powerpoint/2010/main" val="2633696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26BBFF7-B326-5943-859E-ED004CEB46AF}"/>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300DFB0C-E6D7-5142-870A-29A4938B93B8}"/>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3AC1F0A8-7FBD-634C-AA08-5081D2393291}"/>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EBE87111-263A-8540-932D-6B14DE649F0D}"/>
              </a:ext>
            </a:extLst>
          </p:cNvPr>
          <p:cNvSpPr>
            <a:spLocks noGrp="1"/>
          </p:cNvSpPr>
          <p:nvPr>
            <p:ph type="dt" sz="half" idx="10"/>
          </p:nvPr>
        </p:nvSpPr>
        <p:spPr/>
        <p:txBody>
          <a:bodyPr/>
          <a:lstStyle/>
          <a:p>
            <a:fld id="{201E8964-9609-3648-B918-106B77BC5718}" type="datetimeFigureOut">
              <a:rPr lang="da-DK" smtClean="0"/>
              <a:t>19.01.2021</a:t>
            </a:fld>
            <a:endParaRPr lang="da-DK"/>
          </a:p>
        </p:txBody>
      </p:sp>
      <p:sp>
        <p:nvSpPr>
          <p:cNvPr id="6" name="Pladsholder til sidefod 5">
            <a:extLst>
              <a:ext uri="{FF2B5EF4-FFF2-40B4-BE49-F238E27FC236}">
                <a16:creationId xmlns:a16="http://schemas.microsoft.com/office/drawing/2014/main" id="{B0DAAFFF-8DD3-E044-8D39-DB83DE813D6C}"/>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967FC379-0221-3A4A-94BD-D7F5E7AE51DB}"/>
              </a:ext>
            </a:extLst>
          </p:cNvPr>
          <p:cNvSpPr>
            <a:spLocks noGrp="1"/>
          </p:cNvSpPr>
          <p:nvPr>
            <p:ph type="sldNum" sz="quarter" idx="12"/>
          </p:nvPr>
        </p:nvSpPr>
        <p:spPr/>
        <p:txBody>
          <a:bodyPr/>
          <a:lstStyle/>
          <a:p>
            <a:fld id="{A7069FAD-8913-E64C-A88A-D60F4B805389}" type="slidenum">
              <a:rPr lang="da-DK" smtClean="0"/>
              <a:t>‹nr.›</a:t>
            </a:fld>
            <a:endParaRPr lang="da-DK"/>
          </a:p>
        </p:txBody>
      </p:sp>
    </p:spTree>
    <p:extLst>
      <p:ext uri="{BB962C8B-B14F-4D97-AF65-F5344CB8AC3E}">
        <p14:creationId xmlns:p14="http://schemas.microsoft.com/office/powerpoint/2010/main" val="33214515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5F3E3E7-84BD-BE4C-8966-B2D53525CC67}"/>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56A3357F-2C3B-284C-8278-74D6488B1E3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60BDCE5F-B9D3-7348-BBC2-CDDD478B82F7}"/>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74F492B8-FA62-2841-9DA0-0743C74281D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E7C8BFE9-D610-D646-8D41-213FA49E2ADA}"/>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7307A164-3960-F948-9455-A24A4703EBC8}"/>
              </a:ext>
            </a:extLst>
          </p:cNvPr>
          <p:cNvSpPr>
            <a:spLocks noGrp="1"/>
          </p:cNvSpPr>
          <p:nvPr>
            <p:ph type="dt" sz="half" idx="10"/>
          </p:nvPr>
        </p:nvSpPr>
        <p:spPr/>
        <p:txBody>
          <a:bodyPr/>
          <a:lstStyle/>
          <a:p>
            <a:fld id="{201E8964-9609-3648-B918-106B77BC5718}" type="datetimeFigureOut">
              <a:rPr lang="da-DK" smtClean="0"/>
              <a:t>19.01.2021</a:t>
            </a:fld>
            <a:endParaRPr lang="da-DK"/>
          </a:p>
        </p:txBody>
      </p:sp>
      <p:sp>
        <p:nvSpPr>
          <p:cNvPr id="8" name="Pladsholder til sidefod 7">
            <a:extLst>
              <a:ext uri="{FF2B5EF4-FFF2-40B4-BE49-F238E27FC236}">
                <a16:creationId xmlns:a16="http://schemas.microsoft.com/office/drawing/2014/main" id="{5AC3490C-BA18-3C44-BF40-8D741A05722F}"/>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BA24A7D0-A72D-6C49-A9E5-F976E7E8A747}"/>
              </a:ext>
            </a:extLst>
          </p:cNvPr>
          <p:cNvSpPr>
            <a:spLocks noGrp="1"/>
          </p:cNvSpPr>
          <p:nvPr>
            <p:ph type="sldNum" sz="quarter" idx="12"/>
          </p:nvPr>
        </p:nvSpPr>
        <p:spPr/>
        <p:txBody>
          <a:bodyPr/>
          <a:lstStyle/>
          <a:p>
            <a:fld id="{A7069FAD-8913-E64C-A88A-D60F4B805389}" type="slidenum">
              <a:rPr lang="da-DK" smtClean="0"/>
              <a:t>‹nr.›</a:t>
            </a:fld>
            <a:endParaRPr lang="da-DK"/>
          </a:p>
        </p:txBody>
      </p:sp>
    </p:spTree>
    <p:extLst>
      <p:ext uri="{BB962C8B-B14F-4D97-AF65-F5344CB8AC3E}">
        <p14:creationId xmlns:p14="http://schemas.microsoft.com/office/powerpoint/2010/main" val="40122110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7ECC11A-40ED-8F45-AF5F-2B9DE6AB9B99}"/>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35683E03-C3B3-0A4B-A1BC-9741A68547E3}"/>
              </a:ext>
            </a:extLst>
          </p:cNvPr>
          <p:cNvSpPr>
            <a:spLocks noGrp="1"/>
          </p:cNvSpPr>
          <p:nvPr>
            <p:ph type="dt" sz="half" idx="10"/>
          </p:nvPr>
        </p:nvSpPr>
        <p:spPr/>
        <p:txBody>
          <a:bodyPr/>
          <a:lstStyle/>
          <a:p>
            <a:fld id="{201E8964-9609-3648-B918-106B77BC5718}" type="datetimeFigureOut">
              <a:rPr lang="da-DK" smtClean="0"/>
              <a:t>19.01.2021</a:t>
            </a:fld>
            <a:endParaRPr lang="da-DK"/>
          </a:p>
        </p:txBody>
      </p:sp>
      <p:sp>
        <p:nvSpPr>
          <p:cNvPr id="4" name="Pladsholder til sidefod 3">
            <a:extLst>
              <a:ext uri="{FF2B5EF4-FFF2-40B4-BE49-F238E27FC236}">
                <a16:creationId xmlns:a16="http://schemas.microsoft.com/office/drawing/2014/main" id="{861C55DD-6C9D-184F-B747-0EA2399CAB27}"/>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06C6C037-2477-7D48-A1F7-BA7324A5EA76}"/>
              </a:ext>
            </a:extLst>
          </p:cNvPr>
          <p:cNvSpPr>
            <a:spLocks noGrp="1"/>
          </p:cNvSpPr>
          <p:nvPr>
            <p:ph type="sldNum" sz="quarter" idx="12"/>
          </p:nvPr>
        </p:nvSpPr>
        <p:spPr/>
        <p:txBody>
          <a:bodyPr/>
          <a:lstStyle/>
          <a:p>
            <a:fld id="{A7069FAD-8913-E64C-A88A-D60F4B805389}" type="slidenum">
              <a:rPr lang="da-DK" smtClean="0"/>
              <a:t>‹nr.›</a:t>
            </a:fld>
            <a:endParaRPr lang="da-DK"/>
          </a:p>
        </p:txBody>
      </p:sp>
    </p:spTree>
    <p:extLst>
      <p:ext uri="{BB962C8B-B14F-4D97-AF65-F5344CB8AC3E}">
        <p14:creationId xmlns:p14="http://schemas.microsoft.com/office/powerpoint/2010/main" val="12656596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39B11AF4-6705-854D-8B0F-6088C591111F}"/>
              </a:ext>
            </a:extLst>
          </p:cNvPr>
          <p:cNvSpPr>
            <a:spLocks noGrp="1"/>
          </p:cNvSpPr>
          <p:nvPr>
            <p:ph type="dt" sz="half" idx="10"/>
          </p:nvPr>
        </p:nvSpPr>
        <p:spPr/>
        <p:txBody>
          <a:bodyPr/>
          <a:lstStyle/>
          <a:p>
            <a:fld id="{201E8964-9609-3648-B918-106B77BC5718}" type="datetimeFigureOut">
              <a:rPr lang="da-DK" smtClean="0"/>
              <a:t>19.01.2021</a:t>
            </a:fld>
            <a:endParaRPr lang="da-DK"/>
          </a:p>
        </p:txBody>
      </p:sp>
      <p:sp>
        <p:nvSpPr>
          <p:cNvPr id="3" name="Pladsholder til sidefod 2">
            <a:extLst>
              <a:ext uri="{FF2B5EF4-FFF2-40B4-BE49-F238E27FC236}">
                <a16:creationId xmlns:a16="http://schemas.microsoft.com/office/drawing/2014/main" id="{96CE8D97-70AD-5C4A-AE28-AEDB37BB4722}"/>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3E2CAE95-7B55-6945-AE79-7A78C0465C5A}"/>
              </a:ext>
            </a:extLst>
          </p:cNvPr>
          <p:cNvSpPr>
            <a:spLocks noGrp="1"/>
          </p:cNvSpPr>
          <p:nvPr>
            <p:ph type="sldNum" sz="quarter" idx="12"/>
          </p:nvPr>
        </p:nvSpPr>
        <p:spPr/>
        <p:txBody>
          <a:bodyPr/>
          <a:lstStyle/>
          <a:p>
            <a:fld id="{A7069FAD-8913-E64C-A88A-D60F4B805389}" type="slidenum">
              <a:rPr lang="da-DK" smtClean="0"/>
              <a:t>‹nr.›</a:t>
            </a:fld>
            <a:endParaRPr lang="da-DK"/>
          </a:p>
        </p:txBody>
      </p:sp>
    </p:spTree>
    <p:extLst>
      <p:ext uri="{BB962C8B-B14F-4D97-AF65-F5344CB8AC3E}">
        <p14:creationId xmlns:p14="http://schemas.microsoft.com/office/powerpoint/2010/main" val="16011907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DD6FE64-14C9-CF4C-8D5D-4FE6ED930BCD}"/>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5E907E36-1B95-A64C-A49A-3FF01795E6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A7617334-F1C9-194F-83AA-C583B88D217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5C641254-30EF-6D4D-BE04-93F5FC0A8E26}"/>
              </a:ext>
            </a:extLst>
          </p:cNvPr>
          <p:cNvSpPr>
            <a:spLocks noGrp="1"/>
          </p:cNvSpPr>
          <p:nvPr>
            <p:ph type="dt" sz="half" idx="10"/>
          </p:nvPr>
        </p:nvSpPr>
        <p:spPr/>
        <p:txBody>
          <a:bodyPr/>
          <a:lstStyle/>
          <a:p>
            <a:fld id="{201E8964-9609-3648-B918-106B77BC5718}" type="datetimeFigureOut">
              <a:rPr lang="da-DK" smtClean="0"/>
              <a:t>19.01.2021</a:t>
            </a:fld>
            <a:endParaRPr lang="da-DK"/>
          </a:p>
        </p:txBody>
      </p:sp>
      <p:sp>
        <p:nvSpPr>
          <p:cNvPr id="6" name="Pladsholder til sidefod 5">
            <a:extLst>
              <a:ext uri="{FF2B5EF4-FFF2-40B4-BE49-F238E27FC236}">
                <a16:creationId xmlns:a16="http://schemas.microsoft.com/office/drawing/2014/main" id="{DD1B78CF-2D70-3549-9A59-514BE34F2E2A}"/>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7A4AFB0C-F740-F34D-9DF3-8572251FB816}"/>
              </a:ext>
            </a:extLst>
          </p:cNvPr>
          <p:cNvSpPr>
            <a:spLocks noGrp="1"/>
          </p:cNvSpPr>
          <p:nvPr>
            <p:ph type="sldNum" sz="quarter" idx="12"/>
          </p:nvPr>
        </p:nvSpPr>
        <p:spPr/>
        <p:txBody>
          <a:bodyPr/>
          <a:lstStyle/>
          <a:p>
            <a:fld id="{A7069FAD-8913-E64C-A88A-D60F4B805389}" type="slidenum">
              <a:rPr lang="da-DK" smtClean="0"/>
              <a:t>‹nr.›</a:t>
            </a:fld>
            <a:endParaRPr lang="da-DK"/>
          </a:p>
        </p:txBody>
      </p:sp>
    </p:spTree>
    <p:extLst>
      <p:ext uri="{BB962C8B-B14F-4D97-AF65-F5344CB8AC3E}">
        <p14:creationId xmlns:p14="http://schemas.microsoft.com/office/powerpoint/2010/main" val="1072461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0A5EB6D-0BAA-794B-ACCF-1B859CA904FB}"/>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6A3A1A85-C485-7A4D-BEB8-55178841C4D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823C1E5A-1A63-0540-9A33-5BBEE540C9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9E750A60-1BC4-0A48-BEAF-71E0708513AC}"/>
              </a:ext>
            </a:extLst>
          </p:cNvPr>
          <p:cNvSpPr>
            <a:spLocks noGrp="1"/>
          </p:cNvSpPr>
          <p:nvPr>
            <p:ph type="dt" sz="half" idx="10"/>
          </p:nvPr>
        </p:nvSpPr>
        <p:spPr/>
        <p:txBody>
          <a:bodyPr/>
          <a:lstStyle/>
          <a:p>
            <a:fld id="{201E8964-9609-3648-B918-106B77BC5718}" type="datetimeFigureOut">
              <a:rPr lang="da-DK" smtClean="0"/>
              <a:t>19.01.2021</a:t>
            </a:fld>
            <a:endParaRPr lang="da-DK"/>
          </a:p>
        </p:txBody>
      </p:sp>
      <p:sp>
        <p:nvSpPr>
          <p:cNvPr id="6" name="Pladsholder til sidefod 5">
            <a:extLst>
              <a:ext uri="{FF2B5EF4-FFF2-40B4-BE49-F238E27FC236}">
                <a16:creationId xmlns:a16="http://schemas.microsoft.com/office/drawing/2014/main" id="{FCD19331-3FB3-F34D-A8BC-067F15B08CF4}"/>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9B788F89-B7B5-C045-95A0-064D20CA5885}"/>
              </a:ext>
            </a:extLst>
          </p:cNvPr>
          <p:cNvSpPr>
            <a:spLocks noGrp="1"/>
          </p:cNvSpPr>
          <p:nvPr>
            <p:ph type="sldNum" sz="quarter" idx="12"/>
          </p:nvPr>
        </p:nvSpPr>
        <p:spPr/>
        <p:txBody>
          <a:bodyPr/>
          <a:lstStyle/>
          <a:p>
            <a:fld id="{A7069FAD-8913-E64C-A88A-D60F4B805389}" type="slidenum">
              <a:rPr lang="da-DK" smtClean="0"/>
              <a:t>‹nr.›</a:t>
            </a:fld>
            <a:endParaRPr lang="da-DK"/>
          </a:p>
        </p:txBody>
      </p:sp>
    </p:spTree>
    <p:extLst>
      <p:ext uri="{BB962C8B-B14F-4D97-AF65-F5344CB8AC3E}">
        <p14:creationId xmlns:p14="http://schemas.microsoft.com/office/powerpoint/2010/main" val="10277202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7B46CFE3-A43B-494C-8968-15AFFFEB414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23325766-89C3-E747-B5DD-E8E3A00F34A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558605CC-1648-D648-8B75-295F86471A8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1E8964-9609-3648-B918-106B77BC5718}" type="datetimeFigureOut">
              <a:rPr lang="da-DK" smtClean="0"/>
              <a:t>19.01.2021</a:t>
            </a:fld>
            <a:endParaRPr lang="da-DK"/>
          </a:p>
        </p:txBody>
      </p:sp>
      <p:sp>
        <p:nvSpPr>
          <p:cNvPr id="5" name="Pladsholder til sidefod 4">
            <a:extLst>
              <a:ext uri="{FF2B5EF4-FFF2-40B4-BE49-F238E27FC236}">
                <a16:creationId xmlns:a16="http://schemas.microsoft.com/office/drawing/2014/main" id="{6BCB9ED9-D80E-8F4D-86FF-05ABCD5CD69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slidenummer 5">
            <a:extLst>
              <a:ext uri="{FF2B5EF4-FFF2-40B4-BE49-F238E27FC236}">
                <a16:creationId xmlns:a16="http://schemas.microsoft.com/office/drawing/2014/main" id="{9504A459-5461-0348-9DF3-3DCEBC69D7B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069FAD-8913-E64C-A88A-D60F4B805389}" type="slidenum">
              <a:rPr lang="da-DK" smtClean="0"/>
              <a:t>‹nr.›</a:t>
            </a:fld>
            <a:endParaRPr lang="da-DK"/>
          </a:p>
        </p:txBody>
      </p:sp>
    </p:spTree>
    <p:extLst>
      <p:ext uri="{BB962C8B-B14F-4D97-AF65-F5344CB8AC3E}">
        <p14:creationId xmlns:p14="http://schemas.microsoft.com/office/powerpoint/2010/main" val="199404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3" name="Rectangle 35">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37">
            <a:extLst>
              <a:ext uri="{FF2B5EF4-FFF2-40B4-BE49-F238E27FC236}">
                <a16:creationId xmlns:a16="http://schemas.microsoft.com/office/drawing/2014/main" id="{10B777DF-F6A2-4D53-B6F0-D9700609EE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475" y="625059"/>
            <a:ext cx="5452525" cy="5607882"/>
          </a:xfrm>
          <a:prstGeom prst="rect">
            <a:avLst/>
          </a:pr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5" name="Right Triangle 3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angle 4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itel 17">
            <a:extLst>
              <a:ext uri="{FF2B5EF4-FFF2-40B4-BE49-F238E27FC236}">
                <a16:creationId xmlns:a16="http://schemas.microsoft.com/office/drawing/2014/main" id="{20F401AF-79EE-6D47-BC88-3321FD49CCB8}"/>
              </a:ext>
            </a:extLst>
          </p:cNvPr>
          <p:cNvSpPr>
            <a:spLocks noGrp="1"/>
          </p:cNvSpPr>
          <p:nvPr>
            <p:ph type="title"/>
          </p:nvPr>
        </p:nvSpPr>
        <p:spPr>
          <a:xfrm>
            <a:off x="1006900" y="1188637"/>
            <a:ext cx="4623363" cy="4480726"/>
          </a:xfrm>
        </p:spPr>
        <p:txBody>
          <a:bodyPr>
            <a:normAutofit/>
          </a:bodyPr>
          <a:lstStyle/>
          <a:p>
            <a:pPr algn="r"/>
            <a:r>
              <a:rPr lang="da-DK" sz="6100">
                <a:solidFill>
                  <a:schemeClr val="tx1">
                    <a:lumMod val="75000"/>
                    <a:lumOff val="25000"/>
                  </a:schemeClr>
                </a:solidFill>
              </a:rPr>
              <a:t>Søren Kierkegaard (1813-1855)</a:t>
            </a:r>
            <a:br>
              <a:rPr lang="da-DK" sz="6100">
                <a:solidFill>
                  <a:schemeClr val="tx1">
                    <a:lumMod val="75000"/>
                    <a:lumOff val="25000"/>
                  </a:schemeClr>
                </a:solidFill>
              </a:rPr>
            </a:br>
            <a:r>
              <a:rPr lang="da-DK" sz="6100">
                <a:solidFill>
                  <a:schemeClr val="tx1">
                    <a:lumMod val="75000"/>
                    <a:lumOff val="25000"/>
                  </a:schemeClr>
                </a:solidFill>
              </a:rPr>
              <a:t>Eksistentia-lismens fader</a:t>
            </a:r>
          </a:p>
        </p:txBody>
      </p:sp>
      <p:sp>
        <p:nvSpPr>
          <p:cNvPr id="20" name="Pladsholder til indhold 19">
            <a:extLst>
              <a:ext uri="{FF2B5EF4-FFF2-40B4-BE49-F238E27FC236}">
                <a16:creationId xmlns:a16="http://schemas.microsoft.com/office/drawing/2014/main" id="{245AFD5F-0FDC-C749-BCE5-1F6455DDB3B2}"/>
              </a:ext>
            </a:extLst>
          </p:cNvPr>
          <p:cNvSpPr>
            <a:spLocks noGrp="1"/>
          </p:cNvSpPr>
          <p:nvPr>
            <p:ph idx="1"/>
          </p:nvPr>
        </p:nvSpPr>
        <p:spPr>
          <a:xfrm>
            <a:off x="6096000" y="1896645"/>
            <a:ext cx="4435359" cy="3064712"/>
          </a:xfrm>
        </p:spPr>
        <p:txBody>
          <a:bodyPr anchor="ctr">
            <a:normAutofit/>
          </a:bodyPr>
          <a:lstStyle/>
          <a:p>
            <a:r>
              <a:rPr lang="da-DK" sz="2000" b="1" u="sng" dirty="0"/>
              <a:t>Stadieteori:</a:t>
            </a:r>
          </a:p>
          <a:p>
            <a:pPr marL="0" indent="0">
              <a:buNone/>
            </a:pPr>
            <a:r>
              <a:rPr lang="da-DK" sz="2000" dirty="0"/>
              <a:t>                                 Lidenskab:</a:t>
            </a:r>
          </a:p>
          <a:p>
            <a:pPr marL="0" indent="0">
              <a:buNone/>
            </a:pPr>
            <a:r>
              <a:rPr lang="da-DK" sz="2000" dirty="0"/>
              <a:t>Spidsborger:             ingen (konventionel)</a:t>
            </a:r>
          </a:p>
          <a:p>
            <a:pPr marL="0" indent="0">
              <a:buNone/>
            </a:pPr>
            <a:r>
              <a:rPr lang="da-DK" sz="2000" dirty="0"/>
              <a:t>Æstetiker:                 nydelse </a:t>
            </a:r>
          </a:p>
          <a:p>
            <a:pPr marL="0" indent="0">
              <a:buNone/>
            </a:pPr>
            <a:r>
              <a:rPr lang="da-DK" sz="2000" dirty="0"/>
              <a:t>Etiker:                     pligt (skyld)</a:t>
            </a:r>
          </a:p>
          <a:p>
            <a:pPr marL="0" indent="0">
              <a:buNone/>
            </a:pPr>
            <a:r>
              <a:rPr lang="da-DK" sz="2000" dirty="0"/>
              <a:t>Religiøs:               Gud (tilgivelsen)</a:t>
            </a:r>
          </a:p>
        </p:txBody>
      </p:sp>
      <p:cxnSp>
        <p:nvCxnSpPr>
          <p:cNvPr id="24" name="Lige pilforbindelse 23">
            <a:extLst>
              <a:ext uri="{FF2B5EF4-FFF2-40B4-BE49-F238E27FC236}">
                <a16:creationId xmlns:a16="http://schemas.microsoft.com/office/drawing/2014/main" id="{B5E9D506-9B17-8D44-AD40-853DB8500E08}"/>
              </a:ext>
            </a:extLst>
          </p:cNvPr>
          <p:cNvCxnSpPr/>
          <p:nvPr/>
        </p:nvCxnSpPr>
        <p:spPr>
          <a:xfrm>
            <a:off x="7600208" y="3230088"/>
            <a:ext cx="51063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8" name="Lige pilforbindelse 27">
            <a:extLst>
              <a:ext uri="{FF2B5EF4-FFF2-40B4-BE49-F238E27FC236}">
                <a16:creationId xmlns:a16="http://schemas.microsoft.com/office/drawing/2014/main" id="{C29D2208-9585-994C-A8FB-C939E6A833E5}"/>
              </a:ext>
            </a:extLst>
          </p:cNvPr>
          <p:cNvCxnSpPr/>
          <p:nvPr/>
        </p:nvCxnSpPr>
        <p:spPr>
          <a:xfrm>
            <a:off x="7338951" y="3633849"/>
            <a:ext cx="77189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2" name="Lige pilforbindelse 31">
            <a:extLst>
              <a:ext uri="{FF2B5EF4-FFF2-40B4-BE49-F238E27FC236}">
                <a16:creationId xmlns:a16="http://schemas.microsoft.com/office/drawing/2014/main" id="{86D96024-3F0F-FA48-B6C4-D4BCE23BD650}"/>
              </a:ext>
            </a:extLst>
          </p:cNvPr>
          <p:cNvCxnSpPr/>
          <p:nvPr/>
        </p:nvCxnSpPr>
        <p:spPr>
          <a:xfrm>
            <a:off x="6982691" y="4037610"/>
            <a:ext cx="98565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4" name="Lige pilforbindelse 33">
            <a:extLst>
              <a:ext uri="{FF2B5EF4-FFF2-40B4-BE49-F238E27FC236}">
                <a16:creationId xmlns:a16="http://schemas.microsoft.com/office/drawing/2014/main" id="{8B0F9C2F-1C11-494D-8F75-A444D91767DE}"/>
              </a:ext>
            </a:extLst>
          </p:cNvPr>
          <p:cNvCxnSpPr/>
          <p:nvPr/>
        </p:nvCxnSpPr>
        <p:spPr>
          <a:xfrm>
            <a:off x="7148945" y="4429496"/>
            <a:ext cx="65314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343694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96B80271-AB52-4E69-AC06-92D993A02F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72560" y="323519"/>
            <a:ext cx="6096001" cy="6212748"/>
          </a:xfrm>
          <a:custGeom>
            <a:avLst/>
            <a:gdLst>
              <a:gd name="connsiteX0" fmla="*/ 0 w 6096001"/>
              <a:gd name="connsiteY0" fmla="*/ 0 h 6212748"/>
              <a:gd name="connsiteX1" fmla="*/ 1772102 w 6096001"/>
              <a:gd name="connsiteY1" fmla="*/ 0 h 6212748"/>
              <a:gd name="connsiteX2" fmla="*/ 2514601 w 6096001"/>
              <a:gd name="connsiteY2" fmla="*/ 0 h 6212748"/>
              <a:gd name="connsiteX3" fmla="*/ 2514603 w 6096001"/>
              <a:gd name="connsiteY3" fmla="*/ 0 h 6212748"/>
              <a:gd name="connsiteX4" fmla="*/ 6096001 w 6096001"/>
              <a:gd name="connsiteY4" fmla="*/ 0 h 6212748"/>
              <a:gd name="connsiteX5" fmla="*/ 6096001 w 6096001"/>
              <a:gd name="connsiteY5" fmla="*/ 2864954 h 6212748"/>
              <a:gd name="connsiteX6" fmla="*/ 2652556 w 6096001"/>
              <a:gd name="connsiteY6" fmla="*/ 6212748 h 6212748"/>
              <a:gd name="connsiteX7" fmla="*/ 1772102 w 6096001"/>
              <a:gd name="connsiteY7" fmla="*/ 6212748 h 6212748"/>
              <a:gd name="connsiteX8" fmla="*/ 1772102 w 6096001"/>
              <a:gd name="connsiteY8" fmla="*/ 6210962 h 6212748"/>
              <a:gd name="connsiteX9" fmla="*/ 0 w 6096001"/>
              <a:gd name="connsiteY9" fmla="*/ 6210962 h 6212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096001" h="6212748">
                <a:moveTo>
                  <a:pt x="0" y="0"/>
                </a:moveTo>
                <a:lnTo>
                  <a:pt x="1772102" y="0"/>
                </a:lnTo>
                <a:lnTo>
                  <a:pt x="2514601" y="0"/>
                </a:lnTo>
                <a:lnTo>
                  <a:pt x="2514603" y="0"/>
                </a:lnTo>
                <a:lnTo>
                  <a:pt x="6096001" y="0"/>
                </a:lnTo>
                <a:lnTo>
                  <a:pt x="6096001" y="2864954"/>
                </a:lnTo>
                <a:lnTo>
                  <a:pt x="2652556" y="6212748"/>
                </a:lnTo>
                <a:lnTo>
                  <a:pt x="1772102" y="6212748"/>
                </a:lnTo>
                <a:lnTo>
                  <a:pt x="1772102" y="6210962"/>
                </a:lnTo>
                <a:lnTo>
                  <a:pt x="0" y="6210962"/>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Right Triangle 14">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4D233ACE-F3A1-4543-B9F4-425DDA5793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el 4">
            <a:extLst>
              <a:ext uri="{FF2B5EF4-FFF2-40B4-BE49-F238E27FC236}">
                <a16:creationId xmlns:a16="http://schemas.microsoft.com/office/drawing/2014/main" id="{11BB6CED-9BBB-D14B-B9DA-CCD5E555D08D}"/>
              </a:ext>
            </a:extLst>
          </p:cNvPr>
          <p:cNvSpPr>
            <a:spLocks noGrp="1"/>
          </p:cNvSpPr>
          <p:nvPr>
            <p:ph type="title"/>
          </p:nvPr>
        </p:nvSpPr>
        <p:spPr>
          <a:xfrm>
            <a:off x="1006899" y="1188637"/>
            <a:ext cx="4281029" cy="4480726"/>
          </a:xfrm>
        </p:spPr>
        <p:txBody>
          <a:bodyPr>
            <a:normAutofit/>
          </a:bodyPr>
          <a:lstStyle/>
          <a:p>
            <a:pPr algn="r"/>
            <a:r>
              <a:rPr lang="da-DK" sz="6600" dirty="0"/>
              <a:t>Abraham og det religiøse stadium</a:t>
            </a:r>
          </a:p>
        </p:txBody>
      </p:sp>
      <p:sp>
        <p:nvSpPr>
          <p:cNvPr id="6" name="Pladsholder til indhold 5">
            <a:extLst>
              <a:ext uri="{FF2B5EF4-FFF2-40B4-BE49-F238E27FC236}">
                <a16:creationId xmlns:a16="http://schemas.microsoft.com/office/drawing/2014/main" id="{884FBA3E-903B-FF4C-A35D-4B8E591744C2}"/>
              </a:ext>
            </a:extLst>
          </p:cNvPr>
          <p:cNvSpPr>
            <a:spLocks noGrp="1"/>
          </p:cNvSpPr>
          <p:nvPr>
            <p:ph idx="1"/>
          </p:nvPr>
        </p:nvSpPr>
        <p:spPr>
          <a:xfrm>
            <a:off x="6132400" y="904172"/>
            <a:ext cx="4404009" cy="5046088"/>
          </a:xfrm>
        </p:spPr>
        <p:txBody>
          <a:bodyPr anchor="ctr">
            <a:normAutofit fontScale="92500" lnSpcReduction="20000"/>
          </a:bodyPr>
          <a:lstStyle/>
          <a:p>
            <a:pPr marL="0" indent="0">
              <a:buNone/>
            </a:pPr>
            <a:r>
              <a:rPr lang="da-DK" sz="2000" dirty="0"/>
              <a:t>”At tro er at miste Forstanden for at vinde Gud”       </a:t>
            </a:r>
            <a:r>
              <a:rPr lang="da-DK" sz="2000" i="1" dirty="0"/>
              <a:t>Søren Kierkegaard</a:t>
            </a:r>
          </a:p>
          <a:p>
            <a:pPr marL="0" indent="0">
              <a:buNone/>
            </a:pPr>
            <a:r>
              <a:rPr lang="da-DK" sz="2000" dirty="0"/>
              <a:t>Abraham adlyder Gud – er villig til at ofre sin søn Isak – troen udelukker den etiske rationalitet. Abraham har ikke et forhold til Gud i kraft af sin fornuft, men i kraft af sin tro – hvilket sætter hans etiske fornuft ud af kraft.</a:t>
            </a:r>
          </a:p>
          <a:p>
            <a:pPr marL="0" indent="0">
              <a:buNone/>
            </a:pPr>
            <a:r>
              <a:rPr lang="da-DK" sz="2000" dirty="0"/>
              <a:t>To diskurser (etisk/religiøst):</a:t>
            </a:r>
          </a:p>
          <a:p>
            <a:pPr marL="0" indent="0">
              <a:buNone/>
            </a:pPr>
            <a:r>
              <a:rPr lang="da-DK" sz="2000" u="sng" dirty="0"/>
              <a:t>Etisk set</a:t>
            </a:r>
            <a:r>
              <a:rPr lang="da-DK" sz="2000" dirty="0"/>
              <a:t> er Abraham villig til at </a:t>
            </a:r>
            <a:r>
              <a:rPr lang="da-DK" sz="2000" i="1" dirty="0"/>
              <a:t>myrde</a:t>
            </a:r>
            <a:r>
              <a:rPr lang="da-DK" sz="2000" dirty="0"/>
              <a:t> Isak, </a:t>
            </a:r>
            <a:r>
              <a:rPr lang="da-DK" sz="2000" u="sng" dirty="0"/>
              <a:t>religiøst set</a:t>
            </a:r>
            <a:r>
              <a:rPr lang="da-DK" sz="2000" dirty="0"/>
              <a:t> er Abraham villig til at </a:t>
            </a:r>
            <a:r>
              <a:rPr lang="da-DK" sz="2000" i="1" dirty="0"/>
              <a:t>ofre</a:t>
            </a:r>
            <a:r>
              <a:rPr lang="da-DK" sz="2000" dirty="0"/>
              <a:t> Isak.</a:t>
            </a:r>
          </a:p>
          <a:p>
            <a:pPr marL="0" indent="0">
              <a:buNone/>
            </a:pPr>
            <a:r>
              <a:rPr lang="da-DK" sz="2000" dirty="0"/>
              <a:t>Abrahams tro er en tro i kraft af det absurde – han er villig til at ofre (give afkald) på Isak, fordi han samtidig fastholder troen/håbet på at få Isak igen af Gud (absurditet):</a:t>
            </a:r>
          </a:p>
          <a:p>
            <a:pPr marL="0" indent="0">
              <a:buNone/>
            </a:pPr>
            <a:r>
              <a:rPr lang="da-DK" sz="2000" dirty="0"/>
              <a:t>                 </a:t>
            </a:r>
            <a:r>
              <a:rPr lang="da-DK" sz="2000" i="1" dirty="0"/>
              <a:t>Tro               etisk rationalitet</a:t>
            </a:r>
          </a:p>
          <a:p>
            <a:pPr marL="0" indent="0">
              <a:buNone/>
            </a:pPr>
            <a:r>
              <a:rPr lang="da-DK" sz="2000" i="1" dirty="0"/>
              <a:t>           (Gensidig udelukkelse)</a:t>
            </a:r>
          </a:p>
        </p:txBody>
      </p:sp>
      <p:sp>
        <p:nvSpPr>
          <p:cNvPr id="7" name="Højre-venstrepil 6">
            <a:extLst>
              <a:ext uri="{FF2B5EF4-FFF2-40B4-BE49-F238E27FC236}">
                <a16:creationId xmlns:a16="http://schemas.microsoft.com/office/drawing/2014/main" id="{2573703D-727A-5741-A1F5-F1588A48CE30}"/>
              </a:ext>
            </a:extLst>
          </p:cNvPr>
          <p:cNvSpPr/>
          <p:nvPr/>
        </p:nvSpPr>
        <p:spPr>
          <a:xfrm>
            <a:off x="7539155" y="5268682"/>
            <a:ext cx="599606" cy="45719"/>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Tree>
    <p:extLst>
      <p:ext uri="{BB962C8B-B14F-4D97-AF65-F5344CB8AC3E}">
        <p14:creationId xmlns:p14="http://schemas.microsoft.com/office/powerpoint/2010/main" val="36797409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F474090D-CD95-4B41-BE3D-6596953D32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44662" y="323519"/>
            <a:ext cx="4323899" cy="6212748"/>
          </a:xfrm>
          <a:custGeom>
            <a:avLst/>
            <a:gdLst>
              <a:gd name="connsiteX0" fmla="*/ 0 w 4323899"/>
              <a:gd name="connsiteY0" fmla="*/ 0 h 6212748"/>
              <a:gd name="connsiteX1" fmla="*/ 742501 w 4323899"/>
              <a:gd name="connsiteY1" fmla="*/ 0 h 6212748"/>
              <a:gd name="connsiteX2" fmla="*/ 4323899 w 4323899"/>
              <a:gd name="connsiteY2" fmla="*/ 0 h 6212748"/>
              <a:gd name="connsiteX3" fmla="*/ 4323899 w 4323899"/>
              <a:gd name="connsiteY3" fmla="*/ 2864954 h 6212748"/>
              <a:gd name="connsiteX4" fmla="*/ 880454 w 4323899"/>
              <a:gd name="connsiteY4" fmla="*/ 6212748 h 6212748"/>
              <a:gd name="connsiteX5" fmla="*/ 0 w 4323899"/>
              <a:gd name="connsiteY5" fmla="*/ 6212748 h 6212748"/>
              <a:gd name="connsiteX6" fmla="*/ 0 w 4323899"/>
              <a:gd name="connsiteY6" fmla="*/ 6210962 h 6212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23899" h="6212748">
                <a:moveTo>
                  <a:pt x="0" y="0"/>
                </a:moveTo>
                <a:lnTo>
                  <a:pt x="742501" y="0"/>
                </a:lnTo>
                <a:lnTo>
                  <a:pt x="4323899" y="0"/>
                </a:lnTo>
                <a:lnTo>
                  <a:pt x="4323899" y="2864954"/>
                </a:lnTo>
                <a:lnTo>
                  <a:pt x="880454" y="6212748"/>
                </a:lnTo>
                <a:lnTo>
                  <a:pt x="0" y="6212748"/>
                </a:lnTo>
                <a:lnTo>
                  <a:pt x="0" y="6210962"/>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Right Triangle 20">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B8F3E811-B104-4DFF-951A-008C860FF1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8FBECAB2-2D61-0448-A375-E6E57B3EDAE0}"/>
              </a:ext>
            </a:extLst>
          </p:cNvPr>
          <p:cNvSpPr>
            <a:spLocks noGrp="1"/>
          </p:cNvSpPr>
          <p:nvPr>
            <p:ph type="title"/>
          </p:nvPr>
        </p:nvSpPr>
        <p:spPr>
          <a:xfrm>
            <a:off x="7544661" y="1443391"/>
            <a:ext cx="3268216" cy="3405880"/>
          </a:xfrm>
        </p:spPr>
        <p:txBody>
          <a:bodyPr>
            <a:normAutofit/>
          </a:bodyPr>
          <a:lstStyle/>
          <a:p>
            <a:r>
              <a:rPr lang="da-DK" sz="3300" dirty="0"/>
              <a:t>Definition af ‘eksistentialisme’</a:t>
            </a:r>
          </a:p>
        </p:txBody>
      </p:sp>
      <p:sp>
        <p:nvSpPr>
          <p:cNvPr id="3" name="Pladsholder til indhold 2">
            <a:extLst>
              <a:ext uri="{FF2B5EF4-FFF2-40B4-BE49-F238E27FC236}">
                <a16:creationId xmlns:a16="http://schemas.microsoft.com/office/drawing/2014/main" id="{224696A1-8BC5-EB4B-869B-3807A0C66A57}"/>
              </a:ext>
            </a:extLst>
          </p:cNvPr>
          <p:cNvSpPr>
            <a:spLocks noGrp="1"/>
          </p:cNvSpPr>
          <p:nvPr>
            <p:ph idx="1"/>
          </p:nvPr>
        </p:nvSpPr>
        <p:spPr>
          <a:xfrm>
            <a:off x="1289304" y="1266614"/>
            <a:ext cx="5769224" cy="3759434"/>
          </a:xfrm>
        </p:spPr>
        <p:txBody>
          <a:bodyPr anchor="ctr">
            <a:normAutofit/>
          </a:bodyPr>
          <a:lstStyle/>
          <a:p>
            <a:r>
              <a:rPr lang="da-DK" sz="2400" dirty="0"/>
              <a:t>Livsanskuelse, hvor der tages </a:t>
            </a:r>
            <a:r>
              <a:rPr lang="da-DK" sz="2400" b="1" dirty="0"/>
              <a:t>udgangspunkt i friheden </a:t>
            </a:r>
            <a:r>
              <a:rPr lang="da-DK" sz="2400" dirty="0"/>
              <a:t>(at mennesket ikke på forhånd er noget bestemt) for at forstå hvad mennesket er.</a:t>
            </a:r>
          </a:p>
          <a:p>
            <a:r>
              <a:rPr lang="da-DK" sz="2400" dirty="0"/>
              <a:t>I modsætning til fx naturvidenskaben, der tager udgangspunkt i naturen/biologien for at forstå hvad et menneske er – og fx socialvidenskaberne, der tager udgangspunkt i samfundet for at forstå hvad mennesket er.</a:t>
            </a:r>
          </a:p>
        </p:txBody>
      </p:sp>
    </p:spTree>
    <p:extLst>
      <p:ext uri="{BB962C8B-B14F-4D97-AF65-F5344CB8AC3E}">
        <p14:creationId xmlns:p14="http://schemas.microsoft.com/office/powerpoint/2010/main" val="12892790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96B80271-AB52-4E69-AC06-92D993A02F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72560" y="323519"/>
            <a:ext cx="6096001" cy="6212748"/>
          </a:xfrm>
          <a:custGeom>
            <a:avLst/>
            <a:gdLst>
              <a:gd name="connsiteX0" fmla="*/ 0 w 6096001"/>
              <a:gd name="connsiteY0" fmla="*/ 0 h 6212748"/>
              <a:gd name="connsiteX1" fmla="*/ 1772102 w 6096001"/>
              <a:gd name="connsiteY1" fmla="*/ 0 h 6212748"/>
              <a:gd name="connsiteX2" fmla="*/ 2514601 w 6096001"/>
              <a:gd name="connsiteY2" fmla="*/ 0 h 6212748"/>
              <a:gd name="connsiteX3" fmla="*/ 2514603 w 6096001"/>
              <a:gd name="connsiteY3" fmla="*/ 0 h 6212748"/>
              <a:gd name="connsiteX4" fmla="*/ 6096001 w 6096001"/>
              <a:gd name="connsiteY4" fmla="*/ 0 h 6212748"/>
              <a:gd name="connsiteX5" fmla="*/ 6096001 w 6096001"/>
              <a:gd name="connsiteY5" fmla="*/ 2864954 h 6212748"/>
              <a:gd name="connsiteX6" fmla="*/ 2652556 w 6096001"/>
              <a:gd name="connsiteY6" fmla="*/ 6212748 h 6212748"/>
              <a:gd name="connsiteX7" fmla="*/ 1772102 w 6096001"/>
              <a:gd name="connsiteY7" fmla="*/ 6212748 h 6212748"/>
              <a:gd name="connsiteX8" fmla="*/ 1772102 w 6096001"/>
              <a:gd name="connsiteY8" fmla="*/ 6210962 h 6212748"/>
              <a:gd name="connsiteX9" fmla="*/ 0 w 6096001"/>
              <a:gd name="connsiteY9" fmla="*/ 6210962 h 6212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096001" h="6212748">
                <a:moveTo>
                  <a:pt x="0" y="0"/>
                </a:moveTo>
                <a:lnTo>
                  <a:pt x="1772102" y="0"/>
                </a:lnTo>
                <a:lnTo>
                  <a:pt x="2514601" y="0"/>
                </a:lnTo>
                <a:lnTo>
                  <a:pt x="2514603" y="0"/>
                </a:lnTo>
                <a:lnTo>
                  <a:pt x="6096001" y="0"/>
                </a:lnTo>
                <a:lnTo>
                  <a:pt x="6096001" y="2864954"/>
                </a:lnTo>
                <a:lnTo>
                  <a:pt x="2652556" y="6212748"/>
                </a:lnTo>
                <a:lnTo>
                  <a:pt x="1772102" y="6212748"/>
                </a:lnTo>
                <a:lnTo>
                  <a:pt x="1772102" y="6210962"/>
                </a:lnTo>
                <a:lnTo>
                  <a:pt x="0" y="6210962"/>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Right Triangle 11">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4D233ACE-F3A1-4543-B9F4-425DDA5793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CF0FE1A0-7427-2C42-9C7B-AF31A379C84F}"/>
              </a:ext>
            </a:extLst>
          </p:cNvPr>
          <p:cNvSpPr>
            <a:spLocks noGrp="1"/>
          </p:cNvSpPr>
          <p:nvPr>
            <p:ph type="title"/>
          </p:nvPr>
        </p:nvSpPr>
        <p:spPr>
          <a:xfrm>
            <a:off x="1006899" y="1188637"/>
            <a:ext cx="4281029" cy="4480726"/>
          </a:xfrm>
        </p:spPr>
        <p:txBody>
          <a:bodyPr>
            <a:normAutofit/>
          </a:bodyPr>
          <a:lstStyle/>
          <a:p>
            <a:pPr algn="r"/>
            <a:r>
              <a:rPr lang="da-DK" sz="5600" dirty="0"/>
              <a:t>Kierkegaards menneskesyn (antropologi)</a:t>
            </a:r>
          </a:p>
        </p:txBody>
      </p:sp>
      <p:sp>
        <p:nvSpPr>
          <p:cNvPr id="3" name="Pladsholder til indhold 2">
            <a:extLst>
              <a:ext uri="{FF2B5EF4-FFF2-40B4-BE49-F238E27FC236}">
                <a16:creationId xmlns:a16="http://schemas.microsoft.com/office/drawing/2014/main" id="{F4FA7025-5D9A-7442-84EF-234B0D3C6369}"/>
              </a:ext>
            </a:extLst>
          </p:cNvPr>
          <p:cNvSpPr>
            <a:spLocks noGrp="1"/>
          </p:cNvSpPr>
          <p:nvPr>
            <p:ph idx="1"/>
          </p:nvPr>
        </p:nvSpPr>
        <p:spPr>
          <a:xfrm>
            <a:off x="6253480" y="1188638"/>
            <a:ext cx="4404009" cy="4627546"/>
          </a:xfrm>
        </p:spPr>
        <p:txBody>
          <a:bodyPr anchor="ctr">
            <a:normAutofit lnSpcReduction="10000"/>
          </a:bodyPr>
          <a:lstStyle/>
          <a:p>
            <a:pPr marL="0" indent="0">
              <a:buNone/>
            </a:pPr>
            <a:r>
              <a:rPr lang="da-DK" sz="2000" dirty="0"/>
              <a:t>Mennesket er en </a:t>
            </a:r>
            <a:r>
              <a:rPr lang="da-DK" sz="2000" b="1" dirty="0"/>
              <a:t>syntese</a:t>
            </a:r>
            <a:r>
              <a:rPr lang="da-DK" sz="2000" dirty="0"/>
              <a:t> (dvs. en sammensætning) af to meget forskellige ting:</a:t>
            </a:r>
          </a:p>
          <a:p>
            <a:pPr marL="0" indent="0">
              <a:buNone/>
            </a:pPr>
            <a:r>
              <a:rPr lang="da-DK" sz="2000" b="1" dirty="0"/>
              <a:t>1. Mulighed (frihed)</a:t>
            </a:r>
          </a:p>
          <a:p>
            <a:pPr marL="0" indent="0">
              <a:buNone/>
            </a:pPr>
            <a:r>
              <a:rPr lang="da-DK" sz="2000" b="1" dirty="0"/>
              <a:t>2. Nødvendighed (natur)</a:t>
            </a:r>
          </a:p>
          <a:p>
            <a:pPr marL="0" indent="0">
              <a:buNone/>
            </a:pPr>
            <a:r>
              <a:rPr lang="da-DK" sz="2000" dirty="0"/>
              <a:t>(problemangivelse: mennesket er sammensat af noget uensartet)</a:t>
            </a:r>
          </a:p>
          <a:p>
            <a:pPr marL="0" indent="0">
              <a:buNone/>
            </a:pPr>
            <a:r>
              <a:rPr lang="da-DK" sz="2000" dirty="0"/>
              <a:t>Mennesket=‘eksisterer’ i betydningen: er </a:t>
            </a:r>
            <a:r>
              <a:rPr lang="da-DK" sz="2000" i="1" dirty="0"/>
              <a:t>ufærdigt</a:t>
            </a:r>
            <a:r>
              <a:rPr lang="da-DK" sz="2000" dirty="0"/>
              <a:t>, er i sin vorden, er altid ved </a:t>
            </a:r>
            <a:r>
              <a:rPr lang="da-DK" sz="2000" i="1" dirty="0"/>
              <a:t>at blive til</a:t>
            </a:r>
            <a:r>
              <a:rPr lang="da-DK" sz="2000" dirty="0"/>
              <a:t>.</a:t>
            </a:r>
          </a:p>
          <a:p>
            <a:pPr marL="0" indent="0">
              <a:buNone/>
            </a:pPr>
            <a:r>
              <a:rPr lang="da-DK" sz="2000" dirty="0"/>
              <a:t>I modsætning hertil betragter Kierkegaard Gud som </a:t>
            </a:r>
            <a:r>
              <a:rPr lang="da-DK" sz="2000" u="sng" dirty="0"/>
              <a:t>ren mulighed </a:t>
            </a:r>
            <a:r>
              <a:rPr lang="da-DK" sz="2000" dirty="0"/>
              <a:t>(frihed) og dyr som </a:t>
            </a:r>
            <a:r>
              <a:rPr lang="da-DK" sz="2000" u="sng" dirty="0"/>
              <a:t>ren nødvendighed</a:t>
            </a:r>
            <a:r>
              <a:rPr lang="da-DK" sz="2000" dirty="0"/>
              <a:t> (ikke fri/natur/instinkt).</a:t>
            </a:r>
          </a:p>
          <a:p>
            <a:pPr marL="0" indent="0">
              <a:buNone/>
            </a:pPr>
            <a:r>
              <a:rPr lang="da-DK" sz="2000" dirty="0"/>
              <a:t>Dyr=‘er bare til’, men eksisterer ikke.</a:t>
            </a:r>
          </a:p>
        </p:txBody>
      </p:sp>
    </p:spTree>
    <p:extLst>
      <p:ext uri="{BB962C8B-B14F-4D97-AF65-F5344CB8AC3E}">
        <p14:creationId xmlns:p14="http://schemas.microsoft.com/office/powerpoint/2010/main" val="13324145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96B80271-AB52-4E69-AC06-92D993A02F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72560" y="323519"/>
            <a:ext cx="6096001" cy="6212748"/>
          </a:xfrm>
          <a:custGeom>
            <a:avLst/>
            <a:gdLst>
              <a:gd name="connsiteX0" fmla="*/ 0 w 6096001"/>
              <a:gd name="connsiteY0" fmla="*/ 0 h 6212748"/>
              <a:gd name="connsiteX1" fmla="*/ 1772102 w 6096001"/>
              <a:gd name="connsiteY1" fmla="*/ 0 h 6212748"/>
              <a:gd name="connsiteX2" fmla="*/ 2514601 w 6096001"/>
              <a:gd name="connsiteY2" fmla="*/ 0 h 6212748"/>
              <a:gd name="connsiteX3" fmla="*/ 2514603 w 6096001"/>
              <a:gd name="connsiteY3" fmla="*/ 0 h 6212748"/>
              <a:gd name="connsiteX4" fmla="*/ 6096001 w 6096001"/>
              <a:gd name="connsiteY4" fmla="*/ 0 h 6212748"/>
              <a:gd name="connsiteX5" fmla="*/ 6096001 w 6096001"/>
              <a:gd name="connsiteY5" fmla="*/ 2864954 h 6212748"/>
              <a:gd name="connsiteX6" fmla="*/ 2652556 w 6096001"/>
              <a:gd name="connsiteY6" fmla="*/ 6212748 h 6212748"/>
              <a:gd name="connsiteX7" fmla="*/ 1772102 w 6096001"/>
              <a:gd name="connsiteY7" fmla="*/ 6212748 h 6212748"/>
              <a:gd name="connsiteX8" fmla="*/ 1772102 w 6096001"/>
              <a:gd name="connsiteY8" fmla="*/ 6210962 h 6212748"/>
              <a:gd name="connsiteX9" fmla="*/ 0 w 6096001"/>
              <a:gd name="connsiteY9" fmla="*/ 6210962 h 6212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096001" h="6212748">
                <a:moveTo>
                  <a:pt x="0" y="0"/>
                </a:moveTo>
                <a:lnTo>
                  <a:pt x="1772102" y="0"/>
                </a:lnTo>
                <a:lnTo>
                  <a:pt x="2514601" y="0"/>
                </a:lnTo>
                <a:lnTo>
                  <a:pt x="2514603" y="0"/>
                </a:lnTo>
                <a:lnTo>
                  <a:pt x="6096001" y="0"/>
                </a:lnTo>
                <a:lnTo>
                  <a:pt x="6096001" y="2864954"/>
                </a:lnTo>
                <a:lnTo>
                  <a:pt x="2652556" y="6212748"/>
                </a:lnTo>
                <a:lnTo>
                  <a:pt x="1772102" y="6212748"/>
                </a:lnTo>
                <a:lnTo>
                  <a:pt x="1772102" y="6210962"/>
                </a:lnTo>
                <a:lnTo>
                  <a:pt x="0" y="6210962"/>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Right Triangle 11">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4D233ACE-F3A1-4543-B9F4-425DDA5793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6674784B-F08C-554D-86E7-03B37BBB933A}"/>
              </a:ext>
            </a:extLst>
          </p:cNvPr>
          <p:cNvSpPr>
            <a:spLocks noGrp="1"/>
          </p:cNvSpPr>
          <p:nvPr>
            <p:ph type="title"/>
          </p:nvPr>
        </p:nvSpPr>
        <p:spPr>
          <a:xfrm>
            <a:off x="1006899" y="1188637"/>
            <a:ext cx="4281029" cy="4480726"/>
          </a:xfrm>
        </p:spPr>
        <p:txBody>
          <a:bodyPr>
            <a:normAutofit/>
          </a:bodyPr>
          <a:lstStyle/>
          <a:p>
            <a:pPr algn="r"/>
            <a:r>
              <a:rPr lang="da-DK" sz="6100" dirty="0"/>
              <a:t>Angsten er et kendetegn på at ‘eksistere’</a:t>
            </a:r>
          </a:p>
        </p:txBody>
      </p:sp>
      <p:sp>
        <p:nvSpPr>
          <p:cNvPr id="3" name="Pladsholder til indhold 2">
            <a:extLst>
              <a:ext uri="{FF2B5EF4-FFF2-40B4-BE49-F238E27FC236}">
                <a16:creationId xmlns:a16="http://schemas.microsoft.com/office/drawing/2014/main" id="{37A93DDC-E894-2443-B5B6-9D2B898831E4}"/>
              </a:ext>
            </a:extLst>
          </p:cNvPr>
          <p:cNvSpPr>
            <a:spLocks noGrp="1"/>
          </p:cNvSpPr>
          <p:nvPr>
            <p:ph idx="1"/>
          </p:nvPr>
        </p:nvSpPr>
        <p:spPr>
          <a:xfrm>
            <a:off x="6253480" y="1855347"/>
            <a:ext cx="4404009" cy="3147306"/>
          </a:xfrm>
        </p:spPr>
        <p:txBody>
          <a:bodyPr anchor="ctr">
            <a:normAutofit lnSpcReduction="10000"/>
          </a:bodyPr>
          <a:lstStyle/>
          <a:p>
            <a:r>
              <a:rPr lang="da-DK" sz="1600" dirty="0"/>
              <a:t>Angsten vidner om friheden, dvs. at vi intet er på forhånd, men skal skabe os selv hvert øjeblik ved at vælge.</a:t>
            </a:r>
          </a:p>
          <a:p>
            <a:r>
              <a:rPr lang="da-DK" sz="1600" dirty="0"/>
              <a:t>Angsten er et kendetegn på menneskets eksistens. Vi ængstes for eksistensens karakter af åbenhed/frihed.</a:t>
            </a:r>
          </a:p>
          <a:p>
            <a:r>
              <a:rPr lang="da-DK" sz="1600" dirty="0"/>
              <a:t>Dyr har ikke angst, men dyr kan frygte (frygten har en genstand – hvorimod angsten er genstandsløs).</a:t>
            </a:r>
          </a:p>
          <a:p>
            <a:r>
              <a:rPr lang="da-DK" sz="1600" dirty="0"/>
              <a:t>Angsten har intet objekt, den vidner om friheden/intetheden (muligheden)</a:t>
            </a:r>
          </a:p>
          <a:p>
            <a:pPr marL="0" indent="0">
              <a:buNone/>
            </a:pPr>
            <a:r>
              <a:rPr lang="da-DK" sz="1600" b="1" dirty="0"/>
              <a:t>                 Frihed     Valg       Ansvar     Angst    </a:t>
            </a:r>
          </a:p>
        </p:txBody>
      </p:sp>
      <p:sp>
        <p:nvSpPr>
          <p:cNvPr id="4" name="Højrepil 3">
            <a:extLst>
              <a:ext uri="{FF2B5EF4-FFF2-40B4-BE49-F238E27FC236}">
                <a16:creationId xmlns:a16="http://schemas.microsoft.com/office/drawing/2014/main" id="{D75AC71B-8847-6F4D-9EEA-3928BB568963}"/>
              </a:ext>
            </a:extLst>
          </p:cNvPr>
          <p:cNvSpPr/>
          <p:nvPr/>
        </p:nvSpPr>
        <p:spPr>
          <a:xfrm>
            <a:off x="7718961" y="4727280"/>
            <a:ext cx="118753"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5" name="Højrepil 4">
            <a:extLst>
              <a:ext uri="{FF2B5EF4-FFF2-40B4-BE49-F238E27FC236}">
                <a16:creationId xmlns:a16="http://schemas.microsoft.com/office/drawing/2014/main" id="{9C991458-9F59-F846-9A29-F6204EFBA2C3}"/>
              </a:ext>
            </a:extLst>
          </p:cNvPr>
          <p:cNvSpPr/>
          <p:nvPr/>
        </p:nvSpPr>
        <p:spPr>
          <a:xfrm>
            <a:off x="8324600" y="4727281"/>
            <a:ext cx="178130"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6" name="Højrepil 5">
            <a:extLst>
              <a:ext uri="{FF2B5EF4-FFF2-40B4-BE49-F238E27FC236}">
                <a16:creationId xmlns:a16="http://schemas.microsoft.com/office/drawing/2014/main" id="{549483DC-E4E2-004C-A123-0BB8BCB36287}"/>
              </a:ext>
            </a:extLst>
          </p:cNvPr>
          <p:cNvSpPr/>
          <p:nvPr/>
        </p:nvSpPr>
        <p:spPr>
          <a:xfrm>
            <a:off x="9191498" y="4727282"/>
            <a:ext cx="142504"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Tree>
    <p:extLst>
      <p:ext uri="{BB962C8B-B14F-4D97-AF65-F5344CB8AC3E}">
        <p14:creationId xmlns:p14="http://schemas.microsoft.com/office/powerpoint/2010/main" val="10274229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3A20997D-79D6-4F40-A0EB-70FFB94F1C24}"/>
              </a:ext>
            </a:extLst>
          </p:cNvPr>
          <p:cNvSpPr>
            <a:spLocks noGrp="1"/>
          </p:cNvSpPr>
          <p:nvPr>
            <p:ph type="title"/>
          </p:nvPr>
        </p:nvSpPr>
        <p:spPr>
          <a:xfrm>
            <a:off x="1075767" y="1188637"/>
            <a:ext cx="2988234" cy="4480726"/>
          </a:xfrm>
        </p:spPr>
        <p:txBody>
          <a:bodyPr>
            <a:normAutofit/>
          </a:bodyPr>
          <a:lstStyle/>
          <a:p>
            <a:pPr algn="r"/>
            <a:r>
              <a:rPr lang="da-DK" sz="4600" dirty="0"/>
              <a:t>Antropologi</a:t>
            </a:r>
          </a:p>
        </p:txBody>
      </p:sp>
      <p:cxnSp>
        <p:nvCxnSpPr>
          <p:cNvPr id="14" name="Straight Connector 13">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Pladsholder til indhold 2">
            <a:extLst>
              <a:ext uri="{FF2B5EF4-FFF2-40B4-BE49-F238E27FC236}">
                <a16:creationId xmlns:a16="http://schemas.microsoft.com/office/drawing/2014/main" id="{9D453138-1675-FF4B-A901-111E1B88B969}"/>
              </a:ext>
            </a:extLst>
          </p:cNvPr>
          <p:cNvSpPr>
            <a:spLocks noGrp="1"/>
          </p:cNvSpPr>
          <p:nvPr>
            <p:ph idx="1"/>
          </p:nvPr>
        </p:nvSpPr>
        <p:spPr>
          <a:xfrm>
            <a:off x="5255260" y="1648870"/>
            <a:ext cx="4702848" cy="3560260"/>
          </a:xfrm>
        </p:spPr>
        <p:txBody>
          <a:bodyPr anchor="ctr">
            <a:normAutofit fontScale="92500" lnSpcReduction="10000"/>
          </a:bodyPr>
          <a:lstStyle/>
          <a:p>
            <a:r>
              <a:rPr lang="da-DK" sz="2200" dirty="0"/>
              <a:t>Mennesket er frit til at overskride sig selv (sin natur) –  dvs. at forholde sig til sig selv, træffe valg, udvikle sig, pålægge sig selv ansvar (=eksistensens forhold til sig selv)</a:t>
            </a:r>
          </a:p>
          <a:p>
            <a:r>
              <a:rPr lang="da-DK" sz="2200" dirty="0"/>
              <a:t>Mennesket er altid i gang med at </a:t>
            </a:r>
            <a:r>
              <a:rPr lang="da-DK" sz="2200" i="1" dirty="0"/>
              <a:t>blive til.</a:t>
            </a:r>
          </a:p>
          <a:p>
            <a:r>
              <a:rPr lang="da-DK" sz="2200" dirty="0"/>
              <a:t>Mennesket må – i modsætning til dyret, der er drevet af sit instinkt (dvs. sin natur) – hvert øjeblik træffe valg.</a:t>
            </a:r>
          </a:p>
          <a:p>
            <a:r>
              <a:rPr lang="da-DK" sz="2200" b="1" i="1" dirty="0"/>
              <a:t>Men mennesket prøver altid at </a:t>
            </a:r>
            <a:r>
              <a:rPr lang="da-DK" sz="2200" b="1" i="1" u="sng" dirty="0"/>
              <a:t>flygte</a:t>
            </a:r>
            <a:r>
              <a:rPr lang="da-DK" sz="2200" b="1" i="1" dirty="0"/>
              <a:t> fra friheden (intetheden) fordi den er så hård at leve med (angstprovokerende)</a:t>
            </a:r>
          </a:p>
        </p:txBody>
      </p:sp>
    </p:spTree>
    <p:extLst>
      <p:ext uri="{BB962C8B-B14F-4D97-AF65-F5344CB8AC3E}">
        <p14:creationId xmlns:p14="http://schemas.microsoft.com/office/powerpoint/2010/main" val="19627357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ight Triangle 20">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C6DBCBE3-AFAF-E143-9987-625EDF775181}"/>
              </a:ext>
            </a:extLst>
          </p:cNvPr>
          <p:cNvSpPr>
            <a:spLocks noGrp="1"/>
          </p:cNvSpPr>
          <p:nvPr>
            <p:ph type="title"/>
          </p:nvPr>
        </p:nvSpPr>
        <p:spPr>
          <a:xfrm>
            <a:off x="1285240" y="1050595"/>
            <a:ext cx="8074815" cy="1618489"/>
          </a:xfrm>
        </p:spPr>
        <p:txBody>
          <a:bodyPr anchor="ctr">
            <a:normAutofit/>
          </a:bodyPr>
          <a:lstStyle/>
          <a:p>
            <a:r>
              <a:rPr lang="da-DK" sz="5000" dirty="0"/>
              <a:t>Forskellige måder at håndtere friheden/angsten på.</a:t>
            </a:r>
          </a:p>
        </p:txBody>
      </p:sp>
      <p:sp>
        <p:nvSpPr>
          <p:cNvPr id="3" name="Pladsholder til indhold 2">
            <a:extLst>
              <a:ext uri="{FF2B5EF4-FFF2-40B4-BE49-F238E27FC236}">
                <a16:creationId xmlns:a16="http://schemas.microsoft.com/office/drawing/2014/main" id="{79F70985-BF5A-5C47-B5FB-8108F213B46C}"/>
              </a:ext>
            </a:extLst>
          </p:cNvPr>
          <p:cNvSpPr>
            <a:spLocks noGrp="1"/>
          </p:cNvSpPr>
          <p:nvPr>
            <p:ph idx="1"/>
          </p:nvPr>
        </p:nvSpPr>
        <p:spPr>
          <a:xfrm>
            <a:off x="1285240" y="2969469"/>
            <a:ext cx="8074815" cy="2800395"/>
          </a:xfrm>
        </p:spPr>
        <p:txBody>
          <a:bodyPr anchor="t">
            <a:noAutofit/>
          </a:bodyPr>
          <a:lstStyle/>
          <a:p>
            <a:r>
              <a:rPr lang="da-DK" sz="1600" b="1" u="sng" dirty="0"/>
              <a:t>Æstetikeren</a:t>
            </a:r>
            <a:r>
              <a:rPr lang="da-DK" sz="1600" dirty="0"/>
              <a:t> – flygter ind i ‘nydelsen’ (sanseligheden) – flygter fra det personlige ansvar, dvs. flygter fra sig selv. Dyrker forandringen, fx nye biler, nye vine, nye elskere – </a:t>
            </a:r>
            <a:r>
              <a:rPr lang="da-DK" sz="1600" b="1" dirty="0"/>
              <a:t>problem:</a:t>
            </a:r>
            <a:r>
              <a:rPr lang="da-DK" sz="1600" dirty="0"/>
              <a:t> tilværelsen mister sammenhængskraft – æstetikeren indhentes af angsten (tomheden)</a:t>
            </a:r>
          </a:p>
          <a:p>
            <a:pPr marL="0" indent="0">
              <a:buNone/>
            </a:pPr>
            <a:r>
              <a:rPr lang="da-DK" sz="1600" dirty="0"/>
              <a:t>    </a:t>
            </a:r>
            <a:r>
              <a:rPr lang="da-DK" sz="1600" b="1" i="1" dirty="0"/>
              <a:t>Æstetisk fortvivlelse</a:t>
            </a:r>
            <a:r>
              <a:rPr lang="da-DK" sz="1600" i="1" dirty="0"/>
              <a:t>: at fortvivle over ikke at ville sig sig selv.</a:t>
            </a:r>
          </a:p>
          <a:p>
            <a:pPr marL="0" indent="0">
              <a:buNone/>
            </a:pPr>
            <a:endParaRPr lang="da-DK" sz="1600" i="1" dirty="0"/>
          </a:p>
          <a:p>
            <a:r>
              <a:rPr lang="da-DK" sz="1600" b="1" u="sng" dirty="0"/>
              <a:t>Etikeren</a:t>
            </a:r>
            <a:r>
              <a:rPr lang="da-DK" sz="1600" dirty="0"/>
              <a:t> – prøver at skabe en mening med tilværelse ved at </a:t>
            </a:r>
            <a:r>
              <a:rPr lang="da-DK" sz="1600" u="sng" dirty="0"/>
              <a:t>gøre det moralsk rigtige </a:t>
            </a:r>
            <a:r>
              <a:rPr lang="da-DK" sz="1600" dirty="0"/>
              <a:t>(leve op til sin pligt) – give tilværelsen sammenhængskraft – </a:t>
            </a:r>
            <a:r>
              <a:rPr lang="da-DK" sz="1600" b="1" dirty="0"/>
              <a:t>problem:</a:t>
            </a:r>
            <a:r>
              <a:rPr lang="da-DK" sz="1600" dirty="0"/>
              <a:t> svært altid at gøre det etisk rigtige – etikeren indhentes af skylden (synden)</a:t>
            </a:r>
          </a:p>
          <a:p>
            <a:pPr marL="0" indent="0">
              <a:buNone/>
            </a:pPr>
            <a:r>
              <a:rPr lang="da-DK" sz="1600" dirty="0"/>
              <a:t>    </a:t>
            </a:r>
            <a:r>
              <a:rPr lang="da-DK" sz="1600" b="1" i="1" dirty="0"/>
              <a:t>Etisk fortvivlelse</a:t>
            </a:r>
            <a:r>
              <a:rPr lang="da-DK" sz="1600" i="1" dirty="0"/>
              <a:t>: at fortvivle over at ville sig selv, men ikke at kunne (dvs. ikke at kunne leve op til sine egne idealer)</a:t>
            </a:r>
          </a:p>
        </p:txBody>
      </p:sp>
    </p:spTree>
    <p:extLst>
      <p:ext uri="{BB962C8B-B14F-4D97-AF65-F5344CB8AC3E}">
        <p14:creationId xmlns:p14="http://schemas.microsoft.com/office/powerpoint/2010/main" val="3147194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ight Triangle 20">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72204C80-9489-3542-9D42-12BAFE30CA26}"/>
              </a:ext>
            </a:extLst>
          </p:cNvPr>
          <p:cNvSpPr>
            <a:spLocks noGrp="1"/>
          </p:cNvSpPr>
          <p:nvPr>
            <p:ph type="title"/>
          </p:nvPr>
        </p:nvSpPr>
        <p:spPr>
          <a:xfrm>
            <a:off x="1075767" y="1188637"/>
            <a:ext cx="2988234" cy="4480726"/>
          </a:xfrm>
        </p:spPr>
        <p:txBody>
          <a:bodyPr>
            <a:normAutofit/>
          </a:bodyPr>
          <a:lstStyle/>
          <a:p>
            <a:pPr algn="r"/>
            <a:r>
              <a:rPr lang="da-DK" sz="3600"/>
              <a:t>Fra det etiske stadium til det religiøse stadium – </a:t>
            </a:r>
            <a:r>
              <a:rPr lang="da-DK" sz="3600" u="sng"/>
              <a:t>ingen kontinuitet</a:t>
            </a:r>
            <a:r>
              <a:rPr lang="da-DK" sz="3600"/>
              <a:t>, derimod ‘et spring’</a:t>
            </a:r>
          </a:p>
        </p:txBody>
      </p:sp>
      <p:cxnSp>
        <p:nvCxnSpPr>
          <p:cNvPr id="25" name="Straight Connector 24">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Pladsholder til indhold 2">
            <a:extLst>
              <a:ext uri="{FF2B5EF4-FFF2-40B4-BE49-F238E27FC236}">
                <a16:creationId xmlns:a16="http://schemas.microsoft.com/office/drawing/2014/main" id="{309FB410-3D9C-234A-BEAD-5C0DCF66DD73}"/>
              </a:ext>
            </a:extLst>
          </p:cNvPr>
          <p:cNvSpPr>
            <a:spLocks noGrp="1"/>
          </p:cNvSpPr>
          <p:nvPr>
            <p:ph idx="1"/>
          </p:nvPr>
        </p:nvSpPr>
        <p:spPr>
          <a:xfrm>
            <a:off x="5255260" y="1648870"/>
            <a:ext cx="4702848" cy="3560260"/>
          </a:xfrm>
        </p:spPr>
        <p:txBody>
          <a:bodyPr anchor="ctr">
            <a:normAutofit/>
          </a:bodyPr>
          <a:lstStyle/>
          <a:p>
            <a:r>
              <a:rPr lang="da-DK" sz="1500" b="1" dirty="0"/>
              <a:t>Etikeren støder på skylden </a:t>
            </a:r>
            <a:r>
              <a:rPr lang="da-DK" sz="1500" dirty="0"/>
              <a:t>(sin egen utilstrækkelighed) – Kierkegaards kritiske karikatur af humanismen. Intet menneske er etisk perfekt (synd=eksistensvilkår). Etisk fortvivlelse: ‘Uden Gud er jeg mig selv for stærk’. Her indser etikeren at han ikke kan leve uden tilgivelsen. Blive sig selv ‘for stærk’ betyder at bebrejde/beskylde sig selv (dårlig samvittighed/indre dæmoni).</a:t>
            </a:r>
          </a:p>
          <a:p>
            <a:r>
              <a:rPr lang="da-DK" sz="1500" b="1" dirty="0"/>
              <a:t>At blive religiøs, derimod, er at tage imod Guds tilgivelse og nåde </a:t>
            </a:r>
            <a:r>
              <a:rPr lang="da-DK" sz="1500" dirty="0"/>
              <a:t>– at erkende at man ikke kan bære sig selv etisk set. Men det kræver et ‘spring’ ud på de ‘70.000 favne’, hvor man opgiver sin etiske autonomi, sin etiske fornuft – nu lader man Gud styre sit liv. Herved får livet en ny betydning. Det bliver en gave. Nu tror man det umulige. At det utilgivelige kan tilgives ‘Gud er den for hvem alt er muligt’.</a:t>
            </a:r>
          </a:p>
        </p:txBody>
      </p:sp>
    </p:spTree>
    <p:extLst>
      <p:ext uri="{BB962C8B-B14F-4D97-AF65-F5344CB8AC3E}">
        <p14:creationId xmlns:p14="http://schemas.microsoft.com/office/powerpoint/2010/main" val="31513104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Triangle 10">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D539E93E-41FE-7B49-AA8F-E5D3F085A709}"/>
              </a:ext>
            </a:extLst>
          </p:cNvPr>
          <p:cNvSpPr>
            <a:spLocks noGrp="1"/>
          </p:cNvSpPr>
          <p:nvPr>
            <p:ph type="title"/>
          </p:nvPr>
        </p:nvSpPr>
        <p:spPr>
          <a:xfrm>
            <a:off x="1075767" y="1188637"/>
            <a:ext cx="2988234" cy="4480726"/>
          </a:xfrm>
        </p:spPr>
        <p:txBody>
          <a:bodyPr>
            <a:normAutofit/>
          </a:bodyPr>
          <a:lstStyle/>
          <a:p>
            <a:pPr algn="r"/>
            <a:r>
              <a:rPr lang="da-DK" sz="6600" dirty="0"/>
              <a:t>Det etiske stadium og skyld</a:t>
            </a:r>
          </a:p>
        </p:txBody>
      </p:sp>
      <p:cxnSp>
        <p:nvCxnSpPr>
          <p:cNvPr id="15" name="Straight Connector 14">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 name="Pladsholder til indhold 3">
            <a:extLst>
              <a:ext uri="{FF2B5EF4-FFF2-40B4-BE49-F238E27FC236}">
                <a16:creationId xmlns:a16="http://schemas.microsoft.com/office/drawing/2014/main" id="{7FCC8A62-0661-5F44-BE42-8FDBAC27F984}"/>
              </a:ext>
            </a:extLst>
          </p:cNvPr>
          <p:cNvSpPr>
            <a:spLocks noGrp="1"/>
          </p:cNvSpPr>
          <p:nvPr>
            <p:ph idx="1"/>
          </p:nvPr>
        </p:nvSpPr>
        <p:spPr>
          <a:xfrm>
            <a:off x="5255260" y="1188637"/>
            <a:ext cx="4702848" cy="4480726"/>
          </a:xfrm>
        </p:spPr>
        <p:txBody>
          <a:bodyPr anchor="ctr">
            <a:normAutofit/>
          </a:bodyPr>
          <a:lstStyle/>
          <a:p>
            <a:r>
              <a:rPr lang="da-DK" sz="2400" dirty="0"/>
              <a:t>Etikerens lidenskab er </a:t>
            </a:r>
            <a:r>
              <a:rPr lang="da-DK" sz="2400" u="sng" dirty="0"/>
              <a:t>pligten</a:t>
            </a:r>
            <a:r>
              <a:rPr lang="da-DK" sz="2400" dirty="0"/>
              <a:t> til at gøre det </a:t>
            </a:r>
            <a:r>
              <a:rPr lang="da-DK" sz="2400" u="sng" dirty="0"/>
              <a:t>etisk rigtige</a:t>
            </a:r>
            <a:r>
              <a:rPr lang="da-DK" sz="2400" dirty="0"/>
              <a:t>.</a:t>
            </a:r>
          </a:p>
          <a:p>
            <a:r>
              <a:rPr lang="da-DK" sz="2400" dirty="0"/>
              <a:t> Etikeren overtager ansvaret for sig selv – men støder på fortvivlelsen, når han ikke kan leve op til dette, så støder han på skylden – ‘at fortvivle over at ville sig selv’. </a:t>
            </a:r>
          </a:p>
          <a:p>
            <a:pPr marL="0" indent="0">
              <a:buNone/>
            </a:pPr>
            <a:r>
              <a:rPr lang="da-DK" sz="2400" dirty="0"/>
              <a:t>                                                   skyldig                     </a:t>
            </a:r>
          </a:p>
          <a:p>
            <a:pPr marL="0" indent="0">
              <a:buNone/>
            </a:pPr>
            <a:r>
              <a:rPr lang="da-DK" sz="2400" dirty="0"/>
              <a:t>                                                   overfor </a:t>
            </a:r>
          </a:p>
          <a:p>
            <a:pPr marL="0" indent="0">
              <a:buNone/>
            </a:pPr>
            <a:r>
              <a:rPr lang="da-DK" sz="2400" dirty="0"/>
              <a:t>                                                   sig selv                           </a:t>
            </a:r>
          </a:p>
        </p:txBody>
      </p:sp>
      <p:pic>
        <p:nvPicPr>
          <p:cNvPr id="6" name="Grafik 5" descr="Tryglende ansigt kontur">
            <a:extLst>
              <a:ext uri="{FF2B5EF4-FFF2-40B4-BE49-F238E27FC236}">
                <a16:creationId xmlns:a16="http://schemas.microsoft.com/office/drawing/2014/main" id="{4BB77A63-0F8D-3E40-8556-296F50DEC7B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923610" y="4455817"/>
            <a:ext cx="914400" cy="914400"/>
          </a:xfrm>
          <a:prstGeom prst="rect">
            <a:avLst/>
          </a:prstGeom>
        </p:spPr>
      </p:pic>
      <p:sp>
        <p:nvSpPr>
          <p:cNvPr id="7" name="Nedadbuet pil 6">
            <a:extLst>
              <a:ext uri="{FF2B5EF4-FFF2-40B4-BE49-F238E27FC236}">
                <a16:creationId xmlns:a16="http://schemas.microsoft.com/office/drawing/2014/main" id="{8410D715-6584-5441-A8A6-11406DE030E2}"/>
              </a:ext>
            </a:extLst>
          </p:cNvPr>
          <p:cNvSpPr/>
          <p:nvPr/>
        </p:nvSpPr>
        <p:spPr>
          <a:xfrm rot="5400000">
            <a:off x="7236104" y="4012609"/>
            <a:ext cx="914399" cy="1822107"/>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solidFill>
                <a:schemeClr val="tx1"/>
              </a:solidFill>
            </a:endParaRPr>
          </a:p>
        </p:txBody>
      </p:sp>
    </p:spTree>
    <p:extLst>
      <p:ext uri="{BB962C8B-B14F-4D97-AF65-F5344CB8AC3E}">
        <p14:creationId xmlns:p14="http://schemas.microsoft.com/office/powerpoint/2010/main" val="29512735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35A04CF-97D4-4FF7-B359-C546B1F62E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1DE7243B-5109-444B-8FAF-7437C66BC0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4421332" cy="6858000"/>
          </a:xfrm>
          <a:custGeom>
            <a:avLst/>
            <a:gdLst>
              <a:gd name="connsiteX0" fmla="*/ 4421332 w 4421332"/>
              <a:gd name="connsiteY0" fmla="*/ 0 h 6858000"/>
              <a:gd name="connsiteX1" fmla="*/ 69075 w 4421332"/>
              <a:gd name="connsiteY1" fmla="*/ 0 h 6858000"/>
              <a:gd name="connsiteX2" fmla="*/ 35131 w 4421332"/>
              <a:gd name="connsiteY2" fmla="*/ 267128 h 6858000"/>
              <a:gd name="connsiteX3" fmla="*/ 0 w 4421332"/>
              <a:gd name="connsiteY3" fmla="*/ 962845 h 6858000"/>
              <a:gd name="connsiteX4" fmla="*/ 3276103 w 4421332"/>
              <a:gd name="connsiteY4" fmla="*/ 6782205 h 6858000"/>
              <a:gd name="connsiteX5" fmla="*/ 3407923 w 4421332"/>
              <a:gd name="connsiteY5" fmla="*/ 6858000 h 6858000"/>
              <a:gd name="connsiteX6" fmla="*/ 4421332 w 442133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21332" h="6858000">
                <a:moveTo>
                  <a:pt x="4421332" y="0"/>
                </a:moveTo>
                <a:lnTo>
                  <a:pt x="69075" y="0"/>
                </a:lnTo>
                <a:lnTo>
                  <a:pt x="35131" y="267128"/>
                </a:lnTo>
                <a:cubicBezTo>
                  <a:pt x="11901" y="495874"/>
                  <a:pt x="0" y="727970"/>
                  <a:pt x="0" y="962845"/>
                </a:cubicBezTo>
                <a:cubicBezTo>
                  <a:pt x="0" y="3429034"/>
                  <a:pt x="1312002" y="5588789"/>
                  <a:pt x="3276103" y="6782205"/>
                </a:cubicBezTo>
                <a:lnTo>
                  <a:pt x="3407923" y="6858000"/>
                </a:lnTo>
                <a:lnTo>
                  <a:pt x="442133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Freeform: Shape 12">
            <a:extLst>
              <a:ext uri="{FF2B5EF4-FFF2-40B4-BE49-F238E27FC236}">
                <a16:creationId xmlns:a16="http://schemas.microsoft.com/office/drawing/2014/main" id="{4C5D6221-DA7B-4611-AA26-7D8E349FDE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232227" cy="6858000"/>
          </a:xfrm>
          <a:custGeom>
            <a:avLst/>
            <a:gdLst>
              <a:gd name="connsiteX0" fmla="*/ 0 w 4232227"/>
              <a:gd name="connsiteY0" fmla="*/ 0 h 6858000"/>
              <a:gd name="connsiteX1" fmla="*/ 4161853 w 4232227"/>
              <a:gd name="connsiteY1" fmla="*/ 0 h 6858000"/>
              <a:gd name="connsiteX2" fmla="*/ 4197953 w 4232227"/>
              <a:gd name="connsiteY2" fmla="*/ 284091 h 6858000"/>
              <a:gd name="connsiteX3" fmla="*/ 4232227 w 4232227"/>
              <a:gd name="connsiteY3" fmla="*/ 962844 h 6858000"/>
              <a:gd name="connsiteX4" fmla="*/ 758007 w 4232227"/>
              <a:gd name="connsiteY4" fmla="*/ 6800152 h 6858000"/>
              <a:gd name="connsiteX5" fmla="*/ 645060 w 4232227"/>
              <a:gd name="connsiteY5" fmla="*/ 6858000 h 6858000"/>
              <a:gd name="connsiteX6" fmla="*/ 0 w 423222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232227" h="6858000">
                <a:moveTo>
                  <a:pt x="0" y="0"/>
                </a:moveTo>
                <a:lnTo>
                  <a:pt x="4161853" y="0"/>
                </a:lnTo>
                <a:lnTo>
                  <a:pt x="4197953" y="284091"/>
                </a:lnTo>
                <a:cubicBezTo>
                  <a:pt x="4220617" y="507260"/>
                  <a:pt x="4232227" y="733696"/>
                  <a:pt x="4232227" y="962844"/>
                </a:cubicBezTo>
                <a:cubicBezTo>
                  <a:pt x="4232227" y="3483472"/>
                  <a:pt x="2827409" y="5675986"/>
                  <a:pt x="758007" y="6800152"/>
                </a:cubicBezTo>
                <a:lnTo>
                  <a:pt x="645060" y="6858000"/>
                </a:lnTo>
                <a:lnTo>
                  <a:pt x="0" y="6858000"/>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98C9B31B-7089-524D-9243-8F83E5EC8774}"/>
              </a:ext>
            </a:extLst>
          </p:cNvPr>
          <p:cNvSpPr>
            <a:spLocks noGrp="1"/>
          </p:cNvSpPr>
          <p:nvPr>
            <p:ph type="title"/>
          </p:nvPr>
        </p:nvSpPr>
        <p:spPr>
          <a:xfrm>
            <a:off x="804672" y="1412489"/>
            <a:ext cx="2871095" cy="2156621"/>
          </a:xfrm>
        </p:spPr>
        <p:txBody>
          <a:bodyPr anchor="t">
            <a:normAutofit fontScale="90000"/>
          </a:bodyPr>
          <a:lstStyle/>
          <a:p>
            <a:r>
              <a:rPr lang="da-DK" sz="2500" dirty="0">
                <a:solidFill>
                  <a:srgbClr val="FFFFFF"/>
                </a:solidFill>
              </a:rPr>
              <a:t>Eksistentiel skyld er </a:t>
            </a:r>
            <a:r>
              <a:rPr lang="da-DK" sz="2500" u="sng" dirty="0">
                <a:solidFill>
                  <a:srgbClr val="FFFFFF"/>
                </a:solidFill>
              </a:rPr>
              <a:t>ikke</a:t>
            </a:r>
            <a:r>
              <a:rPr lang="da-DK" sz="2500" dirty="0">
                <a:solidFill>
                  <a:srgbClr val="FFFFFF"/>
                </a:solidFill>
              </a:rPr>
              <a:t> juridisk skyld, men handler om at etikeren på et tidspunkt i livet støde på sin egen utilstrækkelighed</a:t>
            </a:r>
          </a:p>
        </p:txBody>
      </p:sp>
      <p:sp>
        <p:nvSpPr>
          <p:cNvPr id="4" name="Pladsholder til indhold 3">
            <a:extLst>
              <a:ext uri="{FF2B5EF4-FFF2-40B4-BE49-F238E27FC236}">
                <a16:creationId xmlns:a16="http://schemas.microsoft.com/office/drawing/2014/main" id="{864DCE2E-9D1E-644B-A2E4-F366568160BA}"/>
              </a:ext>
            </a:extLst>
          </p:cNvPr>
          <p:cNvSpPr>
            <a:spLocks noGrp="1"/>
          </p:cNvSpPr>
          <p:nvPr>
            <p:ph sz="half" idx="1"/>
          </p:nvPr>
        </p:nvSpPr>
        <p:spPr>
          <a:xfrm>
            <a:off x="5198993" y="1412489"/>
            <a:ext cx="2926080" cy="4363844"/>
          </a:xfrm>
        </p:spPr>
        <p:txBody>
          <a:bodyPr>
            <a:normAutofit/>
          </a:bodyPr>
          <a:lstStyle/>
          <a:p>
            <a:r>
              <a:rPr lang="da-DK" sz="2000"/>
              <a:t>”Den, der kun skal lære sin Skyld at kjende ved Analogier til Politie- og Høiesteretsdomme, han fatter egentlig aldrig, at han er skyldig; thi er et Menneske skyldigt, da er han uendelig skyldig”</a:t>
            </a:r>
          </a:p>
          <a:p>
            <a:pPr marL="0" indent="0">
              <a:buNone/>
            </a:pPr>
            <a:r>
              <a:rPr lang="da-DK" sz="2000"/>
              <a:t>          </a:t>
            </a:r>
            <a:r>
              <a:rPr lang="da-DK" sz="2000" i="1"/>
              <a:t>Søren Kierkegaard i ‘Begrebet Angest’ (1844)</a:t>
            </a:r>
          </a:p>
        </p:txBody>
      </p:sp>
      <p:sp>
        <p:nvSpPr>
          <p:cNvPr id="3" name="Pladsholder til indhold 2">
            <a:extLst>
              <a:ext uri="{FF2B5EF4-FFF2-40B4-BE49-F238E27FC236}">
                <a16:creationId xmlns:a16="http://schemas.microsoft.com/office/drawing/2014/main" id="{C3C65888-F62A-4645-A640-7651E669DF7F}"/>
              </a:ext>
            </a:extLst>
          </p:cNvPr>
          <p:cNvSpPr>
            <a:spLocks noGrp="1"/>
          </p:cNvSpPr>
          <p:nvPr>
            <p:ph sz="half" idx="2"/>
          </p:nvPr>
        </p:nvSpPr>
        <p:spPr>
          <a:xfrm>
            <a:off x="8451604" y="1412489"/>
            <a:ext cx="2926080" cy="4363844"/>
          </a:xfrm>
        </p:spPr>
        <p:txBody>
          <a:bodyPr>
            <a:normAutofit/>
          </a:bodyPr>
          <a:lstStyle/>
          <a:p>
            <a:pPr marL="0" indent="0">
              <a:buNone/>
            </a:pPr>
            <a:r>
              <a:rPr lang="da-DK" sz="2000" dirty="0"/>
              <a:t>Skyld er ifølge Kierkegaard knyttet intimt sammen  med </a:t>
            </a:r>
            <a:r>
              <a:rPr lang="da-DK" sz="2000" u="sng" dirty="0"/>
              <a:t>eksistensens selvforhold</a:t>
            </a:r>
            <a:r>
              <a:rPr lang="da-DK" sz="2000" dirty="0"/>
              <a:t>.</a:t>
            </a:r>
          </a:p>
          <a:p>
            <a:pPr marL="0" indent="0">
              <a:buNone/>
            </a:pPr>
            <a:r>
              <a:rPr lang="da-DK" sz="2000" dirty="0"/>
              <a:t>Det er </a:t>
            </a:r>
            <a:r>
              <a:rPr lang="da-DK" sz="2000" i="1" dirty="0"/>
              <a:t>mig selv</a:t>
            </a:r>
            <a:r>
              <a:rPr lang="da-DK" sz="2000" dirty="0"/>
              <a:t>, der udpeger </a:t>
            </a:r>
            <a:r>
              <a:rPr lang="da-DK" sz="2000" i="1" dirty="0"/>
              <a:t>mig selv </a:t>
            </a:r>
            <a:r>
              <a:rPr lang="da-DK" sz="2000" dirty="0"/>
              <a:t>som skyldig – det er </a:t>
            </a:r>
            <a:r>
              <a:rPr lang="da-DK" sz="2000" u="sng" dirty="0"/>
              <a:t>ikke</a:t>
            </a:r>
            <a:r>
              <a:rPr lang="da-DK" sz="2000" dirty="0"/>
              <a:t> de sociale omgivelser.</a:t>
            </a:r>
          </a:p>
          <a:p>
            <a:pPr marL="0" indent="0">
              <a:buNone/>
            </a:pPr>
            <a:endParaRPr lang="da-DK" sz="2000" dirty="0"/>
          </a:p>
          <a:p>
            <a:pPr marL="0" indent="0">
              <a:buNone/>
            </a:pPr>
            <a:r>
              <a:rPr lang="da-DK" sz="2000" dirty="0"/>
              <a:t>Vi støder på den </a:t>
            </a:r>
            <a:r>
              <a:rPr lang="da-DK" sz="2000" u="sng" dirty="0"/>
              <a:t>eksistentielle skyld </a:t>
            </a:r>
            <a:r>
              <a:rPr lang="da-DK" sz="2000" dirty="0"/>
              <a:t>hos etikeren – der har et forhold til sig selv som </a:t>
            </a:r>
            <a:r>
              <a:rPr lang="da-DK" sz="2000" u="sng" dirty="0"/>
              <a:t>absolut ansvarlig</a:t>
            </a:r>
            <a:r>
              <a:rPr lang="da-DK" sz="2000" dirty="0"/>
              <a:t>. </a:t>
            </a:r>
          </a:p>
        </p:txBody>
      </p:sp>
    </p:spTree>
    <p:extLst>
      <p:ext uri="{BB962C8B-B14F-4D97-AF65-F5344CB8AC3E}">
        <p14:creationId xmlns:p14="http://schemas.microsoft.com/office/powerpoint/2010/main" val="2095392093"/>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248</TotalTime>
  <Words>1045</Words>
  <Application>Microsoft Macintosh PowerPoint</Application>
  <PresentationFormat>Widescreen</PresentationFormat>
  <Paragraphs>59</Paragraphs>
  <Slides>10</Slides>
  <Notes>0</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10</vt:i4>
      </vt:variant>
    </vt:vector>
  </HeadingPairs>
  <TitlesOfParts>
    <vt:vector size="14" baseType="lpstr">
      <vt:lpstr>Arial</vt:lpstr>
      <vt:lpstr>Calibri</vt:lpstr>
      <vt:lpstr>Calibri Light</vt:lpstr>
      <vt:lpstr>Office-tema</vt:lpstr>
      <vt:lpstr>Søren Kierkegaard (1813-1855) Eksistentia-lismens fader</vt:lpstr>
      <vt:lpstr>Definition af ‘eksistentialisme’</vt:lpstr>
      <vt:lpstr>Kierkegaards menneskesyn (antropologi)</vt:lpstr>
      <vt:lpstr>Angsten er et kendetegn på at ‘eksistere’</vt:lpstr>
      <vt:lpstr>Antropologi</vt:lpstr>
      <vt:lpstr>Forskellige måder at håndtere friheden/angsten på.</vt:lpstr>
      <vt:lpstr>Fra det etiske stadium til det religiøse stadium – ingen kontinuitet, derimod ‘et spring’</vt:lpstr>
      <vt:lpstr>Det etiske stadium og skyld</vt:lpstr>
      <vt:lpstr>Eksistentiel skyld er ikke juridisk skyld, men handler om at etikeren på et tidspunkt i livet støde på sin egen utilstrækkelighed</vt:lpstr>
      <vt:lpstr>Abraham og det religiøse stadium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Søren Kierkegaard (1813-1855) Eksistentialismens fader</dc:title>
  <dc:creator>Christian Lund</dc:creator>
  <cp:lastModifiedBy>Christian Lund</cp:lastModifiedBy>
  <cp:revision>29</cp:revision>
  <dcterms:created xsi:type="dcterms:W3CDTF">2021-01-18T14:38:34Z</dcterms:created>
  <dcterms:modified xsi:type="dcterms:W3CDTF">2021-01-19T12:37:33Z</dcterms:modified>
</cp:coreProperties>
</file>