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5" r:id="rId9"/>
    <p:sldId id="260" r:id="rId10"/>
    <p:sldId id="266" r:id="rId11"/>
    <p:sldId id="267" r:id="rId12"/>
    <p:sldId id="268" r:id="rId13"/>
    <p:sldId id="261" r:id="rId14"/>
    <p:sldId id="264" r:id="rId15"/>
    <p:sldId id="263" r:id="rId16"/>
    <p:sldId id="262" r:id="rId17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1" d="100"/>
          <a:sy n="61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ben Aagaard (To | EG)" userId="25871e62-395b-474f-9117-c12e11371029" providerId="ADAL" clId="{ACDD721A-824B-4C4E-A3FE-C57A2E4DA3A3}"/>
    <pc:docChg chg="modSld sldOrd">
      <pc:chgData name="Torben Aagaard (To | EG)" userId="25871e62-395b-474f-9117-c12e11371029" providerId="ADAL" clId="{ACDD721A-824B-4C4E-A3FE-C57A2E4DA3A3}" dt="2024-09-02T22:42:00.205" v="128" actId="20577"/>
      <pc:docMkLst>
        <pc:docMk/>
      </pc:docMkLst>
      <pc:sldChg chg="modSp ord">
        <pc:chgData name="Torben Aagaard (To | EG)" userId="25871e62-395b-474f-9117-c12e11371029" providerId="ADAL" clId="{ACDD721A-824B-4C4E-A3FE-C57A2E4DA3A3}" dt="2024-09-02T22:42:00.205" v="128" actId="20577"/>
        <pc:sldMkLst>
          <pc:docMk/>
          <pc:sldMk cId="702325076" sldId="261"/>
        </pc:sldMkLst>
        <pc:spChg chg="mod">
          <ac:chgData name="Torben Aagaard (To | EG)" userId="25871e62-395b-474f-9117-c12e11371029" providerId="ADAL" clId="{ACDD721A-824B-4C4E-A3FE-C57A2E4DA3A3}" dt="2024-09-02T22:42:00.205" v="128" actId="20577"/>
          <ac:spMkLst>
            <pc:docMk/>
            <pc:sldMk cId="702325076" sldId="261"/>
            <ac:spMk id="3" creationId="{00000000-0000-0000-0000-000000000000}"/>
          </ac:spMkLst>
        </pc:spChg>
      </pc:sldChg>
      <pc:sldChg chg="addSp modSp modAnim">
        <pc:chgData name="Torben Aagaard (To | EG)" userId="25871e62-395b-474f-9117-c12e11371029" providerId="ADAL" clId="{ACDD721A-824B-4C4E-A3FE-C57A2E4DA3A3}" dt="2024-09-02T22:36:35.355" v="81" actId="14100"/>
        <pc:sldMkLst>
          <pc:docMk/>
          <pc:sldMk cId="2407096501" sldId="263"/>
        </pc:sldMkLst>
        <pc:spChg chg="add mod">
          <ac:chgData name="Torben Aagaard (To | EG)" userId="25871e62-395b-474f-9117-c12e11371029" providerId="ADAL" clId="{ACDD721A-824B-4C4E-A3FE-C57A2E4DA3A3}" dt="2024-09-02T22:36:35.355" v="81" actId="14100"/>
          <ac:spMkLst>
            <pc:docMk/>
            <pc:sldMk cId="2407096501" sldId="263"/>
            <ac:spMk id="3" creationId="{E99C115A-7406-4813-B713-7A6C9511879B}"/>
          </ac:spMkLst>
        </pc:spChg>
        <pc:spChg chg="add mod">
          <ac:chgData name="Torben Aagaard (To | EG)" userId="25871e62-395b-474f-9117-c12e11371029" providerId="ADAL" clId="{ACDD721A-824B-4C4E-A3FE-C57A2E4DA3A3}" dt="2024-09-02T22:36:18.929" v="80" actId="20577"/>
          <ac:spMkLst>
            <pc:docMk/>
            <pc:sldMk cId="2407096501" sldId="263"/>
            <ac:spMk id="5" creationId="{C6F321D1-18B0-43D6-BA42-14BDA010EFE8}"/>
          </ac:spMkLst>
        </pc:spChg>
      </pc:sldChg>
      <pc:sldChg chg="ord">
        <pc:chgData name="Torben Aagaard (To | EG)" userId="25871e62-395b-474f-9117-c12e11371029" providerId="ADAL" clId="{ACDD721A-824B-4C4E-A3FE-C57A2E4DA3A3}" dt="2024-09-02T22:40:43.494" v="86"/>
        <pc:sldMkLst>
          <pc:docMk/>
          <pc:sldMk cId="3963957042" sldId="264"/>
        </pc:sldMkLst>
      </pc:sldChg>
      <pc:sldChg chg="modAnim">
        <pc:chgData name="Torben Aagaard (To | EG)" userId="25871e62-395b-474f-9117-c12e11371029" providerId="ADAL" clId="{ACDD721A-824B-4C4E-A3FE-C57A2E4DA3A3}" dt="2024-09-02T22:37:43.114" v="84"/>
        <pc:sldMkLst>
          <pc:docMk/>
          <pc:sldMk cId="1347819270" sldId="265"/>
        </pc:sldMkLst>
      </pc:sldChg>
      <pc:sldChg chg="modAnim">
        <pc:chgData name="Torben Aagaard (To | EG)" userId="25871e62-395b-474f-9117-c12e11371029" providerId="ADAL" clId="{ACDD721A-824B-4C4E-A3FE-C57A2E4DA3A3}" dt="2024-09-02T22:37:03.735" v="83"/>
        <pc:sldMkLst>
          <pc:docMk/>
          <pc:sldMk cId="2277132604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322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089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23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37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93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28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242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304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825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4157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40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31DF1-5A9C-4A9E-9735-EC58AAC00EAA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BD735-7A57-4385-915F-A73880909E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68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hyperlink" Target="https://www.youtube.com/watch?v=BVcgO4p88A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563D3B92-A65B-4B4E-8BCA-36A1D327CF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1"/>
          <a:stretch/>
        </p:blipFill>
        <p:spPr>
          <a:xfrm>
            <a:off x="477534" y="335279"/>
            <a:ext cx="4796701" cy="309372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6878320" y="3764598"/>
            <a:ext cx="4368800" cy="286004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83" y="284187"/>
            <a:ext cx="4617937" cy="319561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329883"/>
            <a:ext cx="9144000" cy="2387600"/>
          </a:xfrm>
        </p:spPr>
        <p:txBody>
          <a:bodyPr>
            <a:normAutofit/>
          </a:bodyPr>
          <a:lstStyle/>
          <a:p>
            <a:r>
              <a:rPr lang="da-DK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Træningsprojektet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2961958"/>
            <a:ext cx="9144000" cy="1655762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Træningslære og kondition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B5ECC1FB-50E8-4635-ACF6-D91B8FF5B8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4"/>
          <a:stretch/>
        </p:blipFill>
        <p:spPr>
          <a:xfrm>
            <a:off x="477532" y="3764598"/>
            <a:ext cx="4795200" cy="29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Træningslære - hvad er træning?</a:t>
            </a:r>
            <a:br>
              <a:rPr lang="da-DK" dirty="0"/>
            </a:br>
            <a:r>
              <a:rPr lang="da-DK" sz="2400" dirty="0"/>
              <a:t>Forbedring eller vedligeholdelse af kroppens fysiske funktion og præstationsevne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4369" y="1690688"/>
            <a:ext cx="5683262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7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Superkompensation – stigende præstationsevne</a:t>
            </a:r>
            <a:br>
              <a:rPr lang="da-DK" dirty="0"/>
            </a:br>
            <a:r>
              <a:rPr lang="da-DK" sz="2400" dirty="0"/>
              <a:t>Nedbrydning af kroppen under træning med efterfølgende genopbygning</a:t>
            </a:r>
            <a:br>
              <a:rPr lang="da-DK" sz="2400" dirty="0"/>
            </a:br>
            <a:r>
              <a:rPr lang="da-DK" sz="2400" dirty="0"/>
              <a:t>Men man skal heller ikke vente for længe med at træne igen …!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55" t="3656" r="1691" b="2850"/>
          <a:stretch/>
        </p:blipFill>
        <p:spPr>
          <a:xfrm>
            <a:off x="904239" y="1869441"/>
            <a:ext cx="6736081" cy="457200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7825846" y="1869440"/>
            <a:ext cx="3644794" cy="4832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800" b="1" dirty="0"/>
              <a:t>Superkompensation efter træning (hvornår er kroppen klar til træning igen?)</a:t>
            </a:r>
          </a:p>
          <a:p>
            <a:r>
              <a:rPr lang="da-DK" sz="2800" dirty="0"/>
              <a:t>Efter hård træning: </a:t>
            </a:r>
          </a:p>
          <a:p>
            <a:r>
              <a:rPr lang="da-DK" sz="2800" dirty="0"/>
              <a:t>3-5 dage</a:t>
            </a:r>
          </a:p>
          <a:p>
            <a:r>
              <a:rPr lang="da-DK" sz="2800" dirty="0"/>
              <a:t>Efter let træning:</a:t>
            </a:r>
          </a:p>
          <a:p>
            <a:r>
              <a:rPr lang="da-DK" sz="2800" dirty="0"/>
              <a:t>24-48 timer</a:t>
            </a:r>
          </a:p>
          <a:p>
            <a:r>
              <a:rPr lang="da-DK" sz="2800" dirty="0"/>
              <a:t>Man skal afpasse sine pauser efter træningens intensitet!</a:t>
            </a:r>
          </a:p>
        </p:txBody>
      </p:sp>
    </p:spTree>
    <p:extLst>
      <p:ext uri="{BB962C8B-B14F-4D97-AF65-F5344CB8AC3E}">
        <p14:creationId xmlns:p14="http://schemas.microsoft.com/office/powerpoint/2010/main" val="3063852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Overtræning – faldende præstationsevne</a:t>
            </a:r>
            <a:br>
              <a:rPr lang="da-DK" dirty="0"/>
            </a:br>
            <a:r>
              <a:rPr lang="da-DK" sz="2200" dirty="0"/>
              <a:t>Når kroppen ikke får tid til at hvile sig mellem </a:t>
            </a:r>
            <a:r>
              <a:rPr lang="da-DK" sz="2200" dirty="0" err="1"/>
              <a:t>træninger</a:t>
            </a:r>
            <a:endParaRPr lang="da-DK" sz="22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6693" y="1690688"/>
            <a:ext cx="6938613" cy="473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D88733-6336-440A-B015-37857EC4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vigtige træningsprincipper mere 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996088-0CE5-4EDF-BDF5-34C93627F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>
                <a:solidFill>
                  <a:srgbClr val="C00000"/>
                </a:solidFill>
              </a:rPr>
              <a:t>Progression</a:t>
            </a:r>
          </a:p>
          <a:p>
            <a:pPr marL="0" indent="0">
              <a:buNone/>
            </a:pPr>
            <a:r>
              <a:rPr lang="da-DK" dirty="0"/>
              <a:t>Hvis præstationsevnen skal forbedres, skal der være </a:t>
            </a:r>
            <a:r>
              <a:rPr lang="da-DK" i="1" dirty="0"/>
              <a:t>progression</a:t>
            </a:r>
            <a:r>
              <a:rPr lang="da-DK" dirty="0"/>
              <a:t> i ens træning. Det betyder at belastningen i træningen skal stige jævnt over lang tid, men over kort tid kan der godt være variationer (se periodisering). </a:t>
            </a:r>
          </a:p>
          <a:p>
            <a:pPr marL="0" indent="0">
              <a:buNone/>
            </a:pPr>
            <a:r>
              <a:rPr lang="da-DK" dirty="0"/>
              <a:t>Som hovedregel skal belastningen ikke stige mere end 5-10 % om ugen – 10 % pr. uge er dog en ret stor stigning!</a:t>
            </a:r>
          </a:p>
          <a:p>
            <a:pPr marL="0" indent="0">
              <a:buNone/>
            </a:pPr>
            <a:r>
              <a:rPr lang="da-DK" b="1" dirty="0">
                <a:solidFill>
                  <a:srgbClr val="C00000"/>
                </a:solidFill>
              </a:rPr>
              <a:t>Periodisering</a:t>
            </a:r>
          </a:p>
          <a:p>
            <a:pPr marL="0" indent="0">
              <a:buNone/>
            </a:pPr>
            <a:r>
              <a:rPr lang="da-DK" i="1" dirty="0"/>
              <a:t>Periodisering</a:t>
            </a:r>
            <a:r>
              <a:rPr lang="da-DK" dirty="0"/>
              <a:t> betyder, at der trænes i 3-4-ugers cyklusser, bestående af 1 rolig uge, 1-2 middelhårde uger og 1 hård uge. Dette sænker skadesrisikoen og fremmer restitutionen, og betyder også at man mentalt ikke skal være i ”træn </a:t>
            </a:r>
            <a:r>
              <a:rPr lang="da-DK" dirty="0" err="1"/>
              <a:t>max”-zonen</a:t>
            </a:r>
            <a:r>
              <a:rPr lang="da-DK" dirty="0"/>
              <a:t> hele tiden, hvilket kan gå ud over motivationen.</a:t>
            </a:r>
          </a:p>
        </p:txBody>
      </p:sp>
    </p:spTree>
    <p:extLst>
      <p:ext uri="{BB962C8B-B14F-4D97-AF65-F5344CB8AC3E}">
        <p14:creationId xmlns:p14="http://schemas.microsoft.com/office/powerpoint/2010/main" val="13478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Iltoptagelse og konditionstræning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039" y="1825625"/>
            <a:ext cx="645392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3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544" y="204733"/>
            <a:ext cx="5418084" cy="1325563"/>
          </a:xfrm>
        </p:spPr>
        <p:txBody>
          <a:bodyPr/>
          <a:lstStyle/>
          <a:p>
            <a:r>
              <a:rPr lang="da-DK" b="1"/>
              <a:t>Muskler og bevægelse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543" y="1447253"/>
            <a:ext cx="5017894" cy="435133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893" y="270532"/>
            <a:ext cx="3835894" cy="3350896"/>
          </a:xfrm>
          <a:prstGeom prst="rect">
            <a:avLst/>
          </a:prstGeom>
        </p:spPr>
      </p:pic>
      <p:pic>
        <p:nvPicPr>
          <p:cNvPr id="6" name="Billede 5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93" y="3621428"/>
            <a:ext cx="4409251" cy="288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65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Forsyningssystemer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337" y="1930728"/>
            <a:ext cx="6357429" cy="329930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73" y="743606"/>
            <a:ext cx="4837206" cy="54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92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96" y="169396"/>
            <a:ext cx="4837388" cy="1325563"/>
          </a:xfrm>
        </p:spPr>
        <p:txBody>
          <a:bodyPr/>
          <a:lstStyle/>
          <a:p>
            <a:r>
              <a:rPr lang="da-DK" b="1"/>
              <a:t>Energi til bevægelse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1212" r="1" b="8575"/>
          <a:stretch/>
        </p:blipFill>
        <p:spPr>
          <a:xfrm>
            <a:off x="249621" y="1702774"/>
            <a:ext cx="4497771" cy="65311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/>
          <a:srcRect l="929"/>
          <a:stretch/>
        </p:blipFill>
        <p:spPr>
          <a:xfrm>
            <a:off x="249621" y="2978404"/>
            <a:ext cx="7001860" cy="14763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21" y="5403850"/>
            <a:ext cx="8620125" cy="7334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kstfelt 6"/>
          <p:cNvSpPr txBox="1"/>
          <p:nvPr/>
        </p:nvSpPr>
        <p:spPr>
          <a:xfrm>
            <a:off x="5674601" y="353039"/>
            <a:ext cx="2325085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/>
              <a:t>Kroppen bruger </a:t>
            </a:r>
          </a:p>
          <a:p>
            <a:r>
              <a:rPr lang="da-DK" sz="2000"/>
              <a:t>hele tiden energi (ATP) til alle</a:t>
            </a:r>
          </a:p>
          <a:p>
            <a:r>
              <a:rPr lang="da-DK" sz="2000"/>
              <a:t>processer i kroppen. 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8213178" y="1188185"/>
            <a:ext cx="3515712" cy="16353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 dirty="0"/>
              <a:t>ATP kan gendannes </a:t>
            </a:r>
            <a:r>
              <a:rPr lang="da-DK" sz="2000" i="1" dirty="0" err="1"/>
              <a:t>anaerobt</a:t>
            </a:r>
            <a:r>
              <a:rPr lang="da-DK" sz="2000" dirty="0"/>
              <a:t> (uden ilt). Det går hurtigt, men varer ikke længe og danner mælkesyre. </a:t>
            </a:r>
          </a:p>
          <a:p>
            <a:r>
              <a:rPr lang="da-DK" sz="2000" i="1" dirty="0"/>
              <a:t>Type 2 (hvide) fibre</a:t>
            </a:r>
            <a:r>
              <a:rPr lang="da-DK" sz="2000" dirty="0"/>
              <a:t>. 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8213178" y="3298098"/>
            <a:ext cx="3773869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/>
              <a:t>Eller ATP kan gendannes aerobt (med ilt). Det går langsomt, men kan vare i meget lang tid og danner ikke mælkesyre. </a:t>
            </a:r>
          </a:p>
          <a:p>
            <a:r>
              <a:rPr lang="da-DK" sz="2000" i="1"/>
              <a:t>Type 1 (røde) fibre.</a:t>
            </a:r>
          </a:p>
        </p:txBody>
      </p:sp>
      <p:cxnSp>
        <p:nvCxnSpPr>
          <p:cNvPr id="11" name="Lige pilforbindelse 10"/>
          <p:cNvCxnSpPr/>
          <p:nvPr/>
        </p:nvCxnSpPr>
        <p:spPr>
          <a:xfrm flipH="1">
            <a:off x="4960884" y="1397876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/>
          <p:cNvCxnSpPr/>
          <p:nvPr/>
        </p:nvCxnSpPr>
        <p:spPr>
          <a:xfrm flipH="1">
            <a:off x="7421618" y="2307271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/>
          <p:cNvCxnSpPr/>
          <p:nvPr/>
        </p:nvCxnSpPr>
        <p:spPr>
          <a:xfrm flipH="1">
            <a:off x="7421618" y="4535125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3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0199"/>
          </a:xfrm>
        </p:spPr>
        <p:txBody>
          <a:bodyPr>
            <a:normAutofit/>
          </a:bodyPr>
          <a:lstStyle/>
          <a:p>
            <a:r>
              <a:rPr lang="da-DK" sz="4000" dirty="0"/>
              <a:t>Kondition</a:t>
            </a:r>
            <a:br>
              <a:rPr lang="da-DK" sz="4000" dirty="0"/>
            </a:br>
            <a:r>
              <a:rPr lang="da-DK" sz="2200" b="1" i="1" dirty="0">
                <a:solidFill>
                  <a:srgbClr val="C00000"/>
                </a:solidFill>
              </a:rPr>
              <a:t>Kroppens evne til at optage, transportere og udnytte ilt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99804"/>
            <a:ext cx="10515600" cy="4351338"/>
          </a:xfrm>
        </p:spPr>
        <p:txBody>
          <a:bodyPr>
            <a:normAutofit/>
          </a:bodyPr>
          <a:lstStyle/>
          <a:p>
            <a:r>
              <a:rPr lang="da-DK" sz="2300" dirty="0"/>
              <a:t>Konditallet er defineret som mængden </a:t>
            </a:r>
          </a:p>
          <a:p>
            <a:pPr marL="0" indent="0">
              <a:buNone/>
            </a:pPr>
            <a:r>
              <a:rPr lang="da-DK" sz="2300" dirty="0"/>
              <a:t>    af optaget ilt pr. minut pr. kilogram kropsvægt</a:t>
            </a:r>
          </a:p>
          <a:p>
            <a:endParaRPr lang="da-DK" sz="2300" dirty="0"/>
          </a:p>
          <a:p>
            <a:r>
              <a:rPr lang="da-DK" sz="2300" dirty="0"/>
              <a:t>Fx vil en iltoptagelse på 2,7 liter (2700 ml) pr. minut for en person på 72 kg give et kondital på 2700/72 = 37,5 (</a:t>
            </a:r>
            <a:r>
              <a:rPr lang="da-DK" sz="2300"/>
              <a:t>med enheden ml/min/kg).</a:t>
            </a:r>
            <a:endParaRPr lang="da-DK" sz="23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405" y="1345324"/>
            <a:ext cx="4814706" cy="121186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009612F8-00A0-4F50-A68E-AD52E094B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217" y="3675473"/>
            <a:ext cx="7671566" cy="267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5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Normale kondital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9463" y="1527183"/>
            <a:ext cx="6633073" cy="48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57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konditionstræning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99711"/>
            <a:ext cx="10515600" cy="340316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E99C115A-7406-4813-B713-7A6C9511879B}"/>
              </a:ext>
            </a:extLst>
          </p:cNvPr>
          <p:cNvSpPr txBox="1"/>
          <p:nvPr/>
        </p:nvSpPr>
        <p:spPr>
          <a:xfrm>
            <a:off x="8986345" y="2529286"/>
            <a:ext cx="1803575" cy="954107"/>
          </a:xfrm>
          <a:prstGeom prst="rect">
            <a:avLst/>
          </a:prstGeom>
          <a:noFill/>
          <a:ln w="4445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da-DK" sz="2800" i="1" dirty="0"/>
              <a:t>10-20-30 intervaller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6F321D1-18B0-43D6-BA42-14BDA010EFE8}"/>
              </a:ext>
            </a:extLst>
          </p:cNvPr>
          <p:cNvSpPr txBox="1"/>
          <p:nvPr/>
        </p:nvSpPr>
        <p:spPr>
          <a:xfrm>
            <a:off x="1402080" y="2529286"/>
            <a:ext cx="1940210" cy="954107"/>
          </a:xfrm>
          <a:prstGeom prst="rect">
            <a:avLst/>
          </a:prstGeom>
          <a:noFill/>
          <a:ln w="4445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da-DK" sz="2800" i="1" dirty="0"/>
              <a:t>EG Classic rute: 2,4 km</a:t>
            </a:r>
          </a:p>
        </p:txBody>
      </p:sp>
    </p:spTree>
    <p:extLst>
      <p:ext uri="{BB962C8B-B14F-4D97-AF65-F5344CB8AC3E}">
        <p14:creationId xmlns:p14="http://schemas.microsoft.com/office/powerpoint/2010/main" val="240709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Borg-skala</a:t>
            </a:r>
            <a:br>
              <a:rPr lang="da-DK" dirty="0"/>
            </a:br>
            <a:r>
              <a:rPr lang="da-DK" sz="2200" dirty="0"/>
              <a:t>Den subjektive oplevelse af anstrengelse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0320" y="1538288"/>
            <a:ext cx="4540786" cy="4863591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112520" y="3214542"/>
            <a:ext cx="2549096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a-DK" sz="2800" dirty="0"/>
              <a:t>Sæt et 0 efter </a:t>
            </a:r>
          </a:p>
          <a:p>
            <a:r>
              <a:rPr lang="da-DK" sz="2800" dirty="0"/>
              <a:t>Borg-trinnet for </a:t>
            </a:r>
          </a:p>
          <a:p>
            <a:r>
              <a:rPr lang="da-DK" sz="2800" dirty="0"/>
              <a:t>at få et estimat </a:t>
            </a:r>
          </a:p>
          <a:p>
            <a:r>
              <a:rPr lang="da-DK" sz="2800" dirty="0"/>
              <a:t>af pulsen</a:t>
            </a:r>
          </a:p>
        </p:txBody>
      </p:sp>
      <p:cxnSp>
        <p:nvCxnSpPr>
          <p:cNvPr id="7" name="Lige pilforbindelse 6"/>
          <p:cNvCxnSpPr/>
          <p:nvPr/>
        </p:nvCxnSpPr>
        <p:spPr>
          <a:xfrm flipV="1">
            <a:off x="3881120" y="3434080"/>
            <a:ext cx="1076960" cy="688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647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552fc791-b9ed-4a2b-82aa-c9ef02e3631a" xsi:nil="true"/>
    <IsNotebookLocked0 xmlns="493dec6a-80d2-4643-a12e-d28ec4ee3587" xsi:nil="true"/>
    <Math_Settings xmlns="552fc791-b9ed-4a2b-82aa-c9ef02e3631a" xsi:nil="true"/>
    <NotebookType0 xmlns="493dec6a-80d2-4643-a12e-d28ec4ee3587" xsi:nil="true"/>
    <FolderType0 xmlns="493dec6a-80d2-4643-a12e-d28ec4ee3587" xsi:nil="true"/>
    <Owner xmlns="552fc791-b9ed-4a2b-82aa-c9ef02e3631a">
      <UserInfo>
        <DisplayName/>
        <AccountId xsi:nil="true"/>
        <AccountType/>
      </UserInfo>
    </Owner>
    <Invited_Students xmlns="552fc791-b9ed-4a2b-82aa-c9ef02e3631a" xsi:nil="true"/>
    <DefaultSectionNames0 xmlns="493dec6a-80d2-4643-a12e-d28ec4ee3587" xsi:nil="true"/>
    <DefaultSectionNames xmlns="552fc791-b9ed-4a2b-82aa-c9ef02e3631a" xsi:nil="true"/>
    <TeamsChannelId0 xmlns="493dec6a-80d2-4643-a12e-d28ec4ee3587" xsi:nil="true"/>
    <Invited_Teachers0 xmlns="493dec6a-80d2-4643-a12e-d28ec4ee3587" xsi:nil="true"/>
    <Invited_Students0 xmlns="493dec6a-80d2-4643-a12e-d28ec4ee3587" xsi:nil="true"/>
    <Student_Groups xmlns="552fc791-b9ed-4a2b-82aa-c9ef02e3631a">
      <UserInfo>
        <DisplayName/>
        <AccountId xsi:nil="true"/>
        <AccountType/>
      </UserInfo>
    </Student_Groups>
    <TeamsChannelId xmlns="552fc791-b9ed-4a2b-82aa-c9ef02e3631a" xsi:nil="true"/>
    <AppVersion0 xmlns="493dec6a-80d2-4643-a12e-d28ec4ee3587" xsi:nil="true"/>
    <LMS_Mappings xmlns="493dec6a-80d2-4643-a12e-d28ec4ee3587" xsi:nil="true"/>
    <CultureName0 xmlns="493dec6a-80d2-4643-a12e-d28ec4ee3587" xsi:nil="true"/>
    <Distribution_Groups xmlns="493dec6a-80d2-4643-a12e-d28ec4ee3587" xsi:nil="true"/>
    <Teachers xmlns="552fc791-b9ed-4a2b-82aa-c9ef02e3631a">
      <UserInfo>
        <DisplayName/>
        <AccountId xsi:nil="true"/>
        <AccountType/>
      </UserInfo>
    </Teachers>
    <Is_Collaboration_Space_Locked0 xmlns="493dec6a-80d2-4643-a12e-d28ec4ee3587" xsi:nil="true"/>
    <Is_Collaboration_Space_Locked xmlns="552fc791-b9ed-4a2b-82aa-c9ef02e3631a" xsi:nil="true"/>
    <Self_Registration_Enabled xmlns="552fc791-b9ed-4a2b-82aa-c9ef02e3631a" xsi:nil="true"/>
    <Has_Teacher_Only_SectionGroup xmlns="552fc791-b9ed-4a2b-82aa-c9ef02e3631a" xsi:nil="true"/>
    <Student_Groups0 xmlns="493dec6a-80d2-4643-a12e-d28ec4ee3587">
      <UserInfo>
        <DisplayName/>
        <AccountId xsi:nil="true"/>
        <AccountType/>
      </UserInfo>
    </Student_Groups0>
    <FolderType xmlns="552fc791-b9ed-4a2b-82aa-c9ef02e3631a" xsi:nil="true"/>
    <CultureName xmlns="552fc791-b9ed-4a2b-82aa-c9ef02e3631a" xsi:nil="true"/>
    <Students xmlns="552fc791-b9ed-4a2b-82aa-c9ef02e3631a">
      <UserInfo>
        <DisplayName/>
        <AccountId xsi:nil="true"/>
        <AccountType/>
      </UserInfo>
    </Students>
    <Math_Settings0 xmlns="493dec6a-80d2-4643-a12e-d28ec4ee3587" xsi:nil="true"/>
    <Self_Registration_Enabled0 xmlns="493dec6a-80d2-4643-a12e-d28ec4ee3587" xsi:nil="true"/>
    <Has_Teacher_Only_SectionGroup0 xmlns="493dec6a-80d2-4643-a12e-d28ec4ee3587" xsi:nil="true"/>
    <Invited_Teachers xmlns="552fc791-b9ed-4a2b-82aa-c9ef02e3631a" xsi:nil="true"/>
    <IsNotebookLocked xmlns="552fc791-b9ed-4a2b-82aa-c9ef02e3631a" xsi:nil="true"/>
    <_activity xmlns="493dec6a-80d2-4643-a12e-d28ec4ee3587" xsi:nil="true"/>
    <Templates xmlns="552fc791-b9ed-4a2b-82aa-c9ef02e3631a" xsi:nil="true"/>
    <NotebookType xmlns="552fc791-b9ed-4a2b-82aa-c9ef02e3631a" xsi:nil="true"/>
    <Teams_Channel_Section_Location xmlns="493dec6a-80d2-4643-a12e-d28ec4ee358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83FA7BC1BE7841AEC4A95980667929" ma:contentTypeVersion="53" ma:contentTypeDescription="Opret et nyt dokument." ma:contentTypeScope="" ma:versionID="330d2f229b13167aaed823bb0b30e33b">
  <xsd:schema xmlns:xsd="http://www.w3.org/2001/XMLSchema" xmlns:xs="http://www.w3.org/2001/XMLSchema" xmlns:p="http://schemas.microsoft.com/office/2006/metadata/properties" xmlns:ns3="552fc791-b9ed-4a2b-82aa-c9ef02e3631a" xmlns:ns4="493dec6a-80d2-4643-a12e-d28ec4ee3587" xmlns:ns5="0906b9c3-818b-47b7-aa00-dad558d5737b" targetNamespace="http://schemas.microsoft.com/office/2006/metadata/properties" ma:root="true" ma:fieldsID="c3e961cdb56230d3cd16e95b5f92b296" ns3:_="" ns4:_="" ns5:_="">
    <xsd:import namespace="552fc791-b9ed-4a2b-82aa-c9ef02e3631a"/>
    <xsd:import namespace="493dec6a-80d2-4643-a12e-d28ec4ee3587"/>
    <xsd:import namespace="0906b9c3-818b-47b7-aa00-dad558d5737b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TeamsChannelId" minOccurs="0"/>
                <xsd:element ref="ns3:IsNotebookLocked" minOccurs="0"/>
                <xsd:element ref="ns3:Math_Settings" minOccurs="0"/>
                <xsd:element ref="ns4:MediaServiceMetadata" minOccurs="0"/>
                <xsd:element ref="ns4:MediaServiceFastMetadata" minOccurs="0"/>
                <xsd:element ref="ns4:NotebookType0" minOccurs="0"/>
                <xsd:element ref="ns4:FolderType0" minOccurs="0"/>
                <xsd:element ref="ns4:CultureName0" minOccurs="0"/>
                <xsd:element ref="ns4:AppVersion0" minOccurs="0"/>
                <xsd:element ref="ns4:TeamsChannelId0" minOccurs="0"/>
                <xsd:element ref="ns4:Math_Settings0" minOccurs="0"/>
                <xsd:element ref="ns4:DefaultSectionNames0" minOccurs="0"/>
                <xsd:element ref="ns4:Student_Groups0" minOccurs="0"/>
                <xsd:element ref="ns4:Distribution_Groups" minOccurs="0"/>
                <xsd:element ref="ns4:LMS_Mappings" minOccurs="0"/>
                <xsd:element ref="ns4:Invited_Teachers0" minOccurs="0"/>
                <xsd:element ref="ns4:Invited_Students0" minOccurs="0"/>
                <xsd:element ref="ns4:Self_Registration_Enabled0" minOccurs="0"/>
                <xsd:element ref="ns4:Has_Teacher_Only_SectionGroup0" minOccurs="0"/>
                <xsd:element ref="ns4:Is_Collaboration_Space_Locked0" minOccurs="0"/>
                <xsd:element ref="ns4:IsNotebookLocked0" minOccurs="0"/>
                <xsd:element ref="ns5:SharedWithUsers" minOccurs="0"/>
                <xsd:element ref="ns5:SharedWithDetails" minOccurs="0"/>
                <xsd:element ref="ns5:SharingHintHash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Teams_Channel_Section_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fc791-b9ed-4a2b-82aa-c9ef02e3631a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Type" ma:internalName="NotebookType">
      <xsd:simpleType>
        <xsd:restriction base="dms:Text"/>
      </xsd:simpleType>
    </xsd:element>
    <xsd:element name="FolderType" ma:index="9" nillable="true" ma:displayName="Folder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Section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Name" ma:internalName="CultureName">
      <xsd:simpleType>
        <xsd:restriction base="dms:Text"/>
      </xsd:simpleType>
    </xsd:element>
    <xsd:element name="AppVersion" ma:index="14" nillable="true" ma:displayName="App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_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_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_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1" nillable="true" ma:displayName="Has_Teacher_Only_SectionGroup" ma:internalName="Has_Teacher_Only_SectionGroup">
      <xsd:simpleType>
        <xsd:restriction base="dms:Boolean"/>
      </xsd:simpleType>
    </xsd:element>
    <xsd:element name="Is_Collaboration_Space_Locked" ma:index="22" nillable="true" ma:displayName="Is_Collaboration_Space_Locked" ma:internalName="Is_Collaboration_Space_Locked">
      <xsd:simpleType>
        <xsd:restriction base="dms:Boolean"/>
      </xsd:simpleType>
    </xsd:element>
    <xsd:element name="TeamsChannelId" ma:index="23" nillable="true" ma:displayName="TeamsChannelId" ma:internalName="TeamsChannelId">
      <xsd:simpleType>
        <xsd:restriction base="dms:Text"/>
      </xsd:simpleType>
    </xsd:element>
    <xsd:element name="IsNotebookLocked" ma:index="24" nillable="true" ma:displayName="IsNotebookLocked" ma:internalName="IsNotebookLocked">
      <xsd:simpleType>
        <xsd:restriction base="dms:Boolean"/>
      </xsd:simpleType>
    </xsd:element>
    <xsd:element name="Math_Settings" ma:index="25" nillable="true" ma:displayName="Math_Settings" ma:internalName="Math_Setting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dec6a-80d2-4643-a12e-d28ec4ee3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0" ma:index="28" nillable="true" ma:displayName="Notebook Type" ma:internalName="NotebookType0">
      <xsd:simpleType>
        <xsd:restriction base="dms:Text"/>
      </xsd:simpleType>
    </xsd:element>
    <xsd:element name="FolderType0" ma:index="29" nillable="true" ma:displayName="Folder Type" ma:internalName="FolderType0">
      <xsd:simpleType>
        <xsd:restriction base="dms:Text"/>
      </xsd:simpleType>
    </xsd:element>
    <xsd:element name="CultureName0" ma:index="30" nillable="true" ma:displayName="Culture Name" ma:internalName="CultureName0">
      <xsd:simpleType>
        <xsd:restriction base="dms:Text"/>
      </xsd:simpleType>
    </xsd:element>
    <xsd:element name="AppVersion0" ma:index="31" nillable="true" ma:displayName="App Version" ma:internalName="AppVersion0">
      <xsd:simpleType>
        <xsd:restriction base="dms:Text"/>
      </xsd:simpleType>
    </xsd:element>
    <xsd:element name="TeamsChannelId0" ma:index="32" nillable="true" ma:displayName="Teams Channel Id" ma:internalName="TeamsChannelId0">
      <xsd:simpleType>
        <xsd:restriction base="dms:Text"/>
      </xsd:simpleType>
    </xsd:element>
    <xsd:element name="Math_Settings0" ma:index="33" nillable="true" ma:displayName="Math Settings" ma:internalName="Math_Settings0">
      <xsd:simpleType>
        <xsd:restriction base="dms:Text"/>
      </xsd:simpleType>
    </xsd:element>
    <xsd:element name="DefaultSectionNames0" ma:index="34" nillable="true" ma:displayName="Default Section Names" ma:internalName="DefaultSectionNames0">
      <xsd:simpleType>
        <xsd:restriction base="dms:Note">
          <xsd:maxLength value="255"/>
        </xsd:restriction>
      </xsd:simpleType>
    </xsd:element>
    <xsd:element name="Student_Groups0" ma:index="35" nillable="true" ma:displayName="Student Groups" ma:internalName="Student_Groups0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0" ma:index="38" nillable="true" ma:displayName="Invited Teachers" ma:internalName="Invited_Teachers0">
      <xsd:simpleType>
        <xsd:restriction base="dms:Note">
          <xsd:maxLength value="255"/>
        </xsd:restriction>
      </xsd:simpleType>
    </xsd:element>
    <xsd:element name="Invited_Students0" ma:index="39" nillable="true" ma:displayName="Invited Students" ma:internalName="Invited_Students0">
      <xsd:simpleType>
        <xsd:restriction base="dms:Note">
          <xsd:maxLength value="255"/>
        </xsd:restriction>
      </xsd:simpleType>
    </xsd:element>
    <xsd:element name="Self_Registration_Enabled0" ma:index="40" nillable="true" ma:displayName="Self Registration Enabled" ma:internalName="Self_Registration_Enabled0">
      <xsd:simpleType>
        <xsd:restriction base="dms:Boolean"/>
      </xsd:simpleType>
    </xsd:element>
    <xsd:element name="Has_Teacher_Only_SectionGroup0" ma:index="41" nillable="true" ma:displayName="Has Teacher Only SectionGroup" ma:internalName="Has_Teacher_Only_SectionGroup0">
      <xsd:simpleType>
        <xsd:restriction base="dms:Boolean"/>
      </xsd:simpleType>
    </xsd:element>
    <xsd:element name="Is_Collaboration_Space_Locked0" ma:index="42" nillable="true" ma:displayName="Is Collaboration Space Locked" ma:internalName="Is_Collaboration_Space_Locked0">
      <xsd:simpleType>
        <xsd:restriction base="dms:Boolean"/>
      </xsd:simpleType>
    </xsd:element>
    <xsd:element name="IsNotebookLocked0" ma:index="43" nillable="true" ma:displayName="Is Notebook Locked" ma:internalName="IsNotebookLocked0">
      <xsd:simpleType>
        <xsd:restriction base="dms:Boolean"/>
      </xsd:simpleType>
    </xsd:element>
    <xsd:element name="MediaServiceDateTaken" ma:index="4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48" nillable="true" ma:displayName="Tags" ma:internalName="MediaServiceAutoTags" ma:readOnly="true">
      <xsd:simpleType>
        <xsd:restriction base="dms:Text"/>
      </xsd:simpleType>
    </xsd:element>
    <xsd:element name="MediaServiceGenerationTime" ma:index="4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5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5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5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5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54" nillable="true" ma:displayName="Location" ma:internalName="MediaServiceLocation" ma:readOnly="true">
      <xsd:simpleType>
        <xsd:restriction base="dms:Text"/>
      </xsd:simpleType>
    </xsd:element>
    <xsd:element name="MediaLengthInSeconds" ma:index="55" nillable="true" ma:displayName="Length (seconds)" ma:internalName="MediaLengthInSeconds" ma:readOnly="true">
      <xsd:simpleType>
        <xsd:restriction base="dms:Unknown"/>
      </xsd:simpleType>
    </xsd:element>
    <xsd:element name="_activity" ma:index="56" nillable="true" ma:displayName="_activity" ma:hidden="true" ma:internalName="_activity">
      <xsd:simpleType>
        <xsd:restriction base="dms:Note"/>
      </xsd:simpleType>
    </xsd:element>
    <xsd:element name="MediaServiceObjectDetectorVersions" ma:index="5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58" nillable="true" ma:displayName="MediaServiceSystemTags" ma:hidden="true" ma:internalName="MediaServiceSystemTags" ma:readOnly="true">
      <xsd:simpleType>
        <xsd:restriction base="dms:Note"/>
      </xsd:simpleType>
    </xsd:element>
    <xsd:element name="Teams_Channel_Section_Location" ma:index="59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6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6b9c3-818b-47b7-aa00-dad558d5737b" elementFormDefault="qualified">
    <xsd:import namespace="http://schemas.microsoft.com/office/2006/documentManagement/types"/>
    <xsd:import namespace="http://schemas.microsoft.com/office/infopath/2007/PartnerControls"/>
    <xsd:element name="SharedWithUsers" ma:index="4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6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0794A-D078-4DB6-88F7-6387DA6C4792}">
  <ds:schemaRefs>
    <ds:schemaRef ds:uri="552fc791-b9ed-4a2b-82aa-c9ef02e3631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906b9c3-818b-47b7-aa00-dad558d5737b"/>
    <ds:schemaRef ds:uri="http://schemas.openxmlformats.org/package/2006/metadata/core-properties"/>
    <ds:schemaRef ds:uri="http://purl.org/dc/terms/"/>
    <ds:schemaRef ds:uri="493dec6a-80d2-4643-a12e-d28ec4ee35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8C419FB-BA2B-4F83-BBC0-FCF961D2DA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EBD9A0-4668-420B-8D27-828601C3C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fc791-b9ed-4a2b-82aa-c9ef02e3631a"/>
    <ds:schemaRef ds:uri="493dec6a-80d2-4643-a12e-d28ec4ee3587"/>
    <ds:schemaRef ds:uri="0906b9c3-818b-47b7-aa00-dad558d573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6139</TotalTime>
  <Words>402</Words>
  <Application>Microsoft Office PowerPoint</Application>
  <PresentationFormat>Widescreen</PresentationFormat>
  <Paragraphs>42</Paragraphs>
  <Slides>13</Slides>
  <Notes>0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Træningsprojektet</vt:lpstr>
      <vt:lpstr>Træningslære - hvad er træning? Forbedring eller vedligeholdelse af kroppens fysiske funktion og præstationsevne</vt:lpstr>
      <vt:lpstr>Superkompensation – stigende præstationsevne Nedbrydning af kroppen under træning med efterfølgende genopbygning Men man skal heller ikke vente for længe med at træne igen …!</vt:lpstr>
      <vt:lpstr>Overtræning – faldende præstationsevne Når kroppen ikke får tid til at hvile sig mellem træninger</vt:lpstr>
      <vt:lpstr>To vigtige træningsprincipper mere …</vt:lpstr>
      <vt:lpstr>Iltoptagelse og konditionstræning</vt:lpstr>
      <vt:lpstr>Muskler og bevægelse</vt:lpstr>
      <vt:lpstr>Forsyningssystemer</vt:lpstr>
      <vt:lpstr>Energi til bevægelse</vt:lpstr>
      <vt:lpstr>Kondition Kroppens evne til at optage, transportere og udnytte ilt</vt:lpstr>
      <vt:lpstr>Normale kondital</vt:lpstr>
      <vt:lpstr>Typer af konditionstræning</vt:lpstr>
      <vt:lpstr>Borg-skala Den subjektive oplevelse af anstrengelse</vt:lpstr>
    </vt:vector>
  </TitlesOfParts>
  <Company>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Træningsprojektet</dc:title>
  <dc:creator>Torben Aagaard (To | EG)</dc:creator>
  <cp:lastModifiedBy>Torben Aagaard (To | EG)</cp:lastModifiedBy>
  <cp:revision>21</cp:revision>
  <cp:lastPrinted>2017-09-21T10:45:51Z</cp:lastPrinted>
  <dcterms:created xsi:type="dcterms:W3CDTF">2017-09-21T10:40:27Z</dcterms:created>
  <dcterms:modified xsi:type="dcterms:W3CDTF">2024-09-02T22:42:09Z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0x010100A083FA7BC1BE7841AEC4A95980667929</vt:lpwstr>
  </property>
</Properties>
</file>