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7" r:id="rId5"/>
    <p:sldId id="260" r:id="rId6"/>
    <p:sldId id="276" r:id="rId7"/>
    <p:sldId id="258" r:id="rId8"/>
    <p:sldId id="259" r:id="rId9"/>
    <p:sldId id="261" r:id="rId10"/>
    <p:sldId id="274" r:id="rId11"/>
    <p:sldId id="275" r:id="rId12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6" autoAdjust="0"/>
    <p:restoredTop sz="94660"/>
  </p:normalViewPr>
  <p:slideViewPr>
    <p:cSldViewPr snapToGrid="0">
      <p:cViewPr varScale="1">
        <p:scale>
          <a:sx n="65" d="100"/>
          <a:sy n="65" d="100"/>
        </p:scale>
        <p:origin x="64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orben Aagaard (To | EG)" userId="25871e62-395b-474f-9117-c12e11371029" providerId="ADAL" clId="{CD23892A-A587-4E54-B28A-DF8047AE1F0D}"/>
    <pc:docChg chg="undo custSel addSld modSld sldOrd">
      <pc:chgData name="Torben Aagaard (To | EG)" userId="25871e62-395b-474f-9117-c12e11371029" providerId="ADAL" clId="{CD23892A-A587-4E54-B28A-DF8047AE1F0D}" dt="2024-10-01T09:34:43.240" v="222" actId="20577"/>
      <pc:docMkLst>
        <pc:docMk/>
      </pc:docMkLst>
      <pc:sldChg chg="add">
        <pc:chgData name="Torben Aagaard (To | EG)" userId="25871e62-395b-474f-9117-c12e11371029" providerId="ADAL" clId="{CD23892A-A587-4E54-B28A-DF8047AE1F0D}" dt="2024-10-01T09:17:19.003" v="0"/>
        <pc:sldMkLst>
          <pc:docMk/>
          <pc:sldMk cId="2277132604" sldId="258"/>
        </pc:sldMkLst>
      </pc:sldChg>
      <pc:sldChg chg="add">
        <pc:chgData name="Torben Aagaard (To | EG)" userId="25871e62-395b-474f-9117-c12e11371029" providerId="ADAL" clId="{CD23892A-A587-4E54-B28A-DF8047AE1F0D}" dt="2024-10-01T09:17:19.003" v="0"/>
        <pc:sldMkLst>
          <pc:docMk/>
          <pc:sldMk cId="3605333783" sldId="259"/>
        </pc:sldMkLst>
      </pc:sldChg>
      <pc:sldChg chg="add">
        <pc:chgData name="Torben Aagaard (To | EG)" userId="25871e62-395b-474f-9117-c12e11371029" providerId="ADAL" clId="{CD23892A-A587-4E54-B28A-DF8047AE1F0D}" dt="2024-10-01T09:17:19.003" v="0"/>
        <pc:sldMkLst>
          <pc:docMk/>
          <pc:sldMk cId="2410292546" sldId="260"/>
        </pc:sldMkLst>
      </pc:sldChg>
      <pc:sldChg chg="ord">
        <pc:chgData name="Torben Aagaard (To | EG)" userId="25871e62-395b-474f-9117-c12e11371029" providerId="ADAL" clId="{CD23892A-A587-4E54-B28A-DF8047AE1F0D}" dt="2024-10-01T09:17:27.617" v="2"/>
        <pc:sldMkLst>
          <pc:docMk/>
          <pc:sldMk cId="1635714958" sldId="261"/>
        </pc:sldMkLst>
      </pc:sldChg>
      <pc:sldChg chg="modSp ord">
        <pc:chgData name="Torben Aagaard (To | EG)" userId="25871e62-395b-474f-9117-c12e11371029" providerId="ADAL" clId="{CD23892A-A587-4E54-B28A-DF8047AE1F0D}" dt="2024-10-01T09:33:20.376" v="92" actId="20577"/>
        <pc:sldMkLst>
          <pc:docMk/>
          <pc:sldMk cId="436755567" sldId="274"/>
        </pc:sldMkLst>
        <pc:spChg chg="mod">
          <ac:chgData name="Torben Aagaard (To | EG)" userId="25871e62-395b-474f-9117-c12e11371029" providerId="ADAL" clId="{CD23892A-A587-4E54-B28A-DF8047AE1F0D}" dt="2024-10-01T09:33:20.376" v="92" actId="20577"/>
          <ac:spMkLst>
            <pc:docMk/>
            <pc:sldMk cId="436755567" sldId="274"/>
            <ac:spMk id="3" creationId="{25710B00-66BC-4B1E-83CA-C5F1C7FAA196}"/>
          </ac:spMkLst>
        </pc:spChg>
      </pc:sldChg>
      <pc:sldChg chg="addSp delSp modSp add">
        <pc:chgData name="Torben Aagaard (To | EG)" userId="25871e62-395b-474f-9117-c12e11371029" providerId="ADAL" clId="{CD23892A-A587-4E54-B28A-DF8047AE1F0D}" dt="2024-10-01T09:34:43.240" v="222" actId="20577"/>
        <pc:sldMkLst>
          <pc:docMk/>
          <pc:sldMk cId="2098830689" sldId="275"/>
        </pc:sldMkLst>
        <pc:spChg chg="mod">
          <ac:chgData name="Torben Aagaard (To | EG)" userId="25871e62-395b-474f-9117-c12e11371029" providerId="ADAL" clId="{CD23892A-A587-4E54-B28A-DF8047AE1F0D}" dt="2024-10-01T09:34:43.240" v="222" actId="20577"/>
          <ac:spMkLst>
            <pc:docMk/>
            <pc:sldMk cId="2098830689" sldId="275"/>
            <ac:spMk id="3" creationId="{64A9FC99-DBEE-4FE7-B99B-17B52248D637}"/>
          </ac:spMkLst>
        </pc:spChg>
        <pc:picChg chg="add del mod">
          <ac:chgData name="Torben Aagaard (To | EG)" userId="25871e62-395b-474f-9117-c12e11371029" providerId="ADAL" clId="{CD23892A-A587-4E54-B28A-DF8047AE1F0D}" dt="2024-10-01T09:31:57.941" v="24"/>
          <ac:picMkLst>
            <pc:docMk/>
            <pc:sldMk cId="2098830689" sldId="275"/>
            <ac:picMk id="1026" creationId="{051F7978-ED19-460E-AD1D-4E5BE05051CF}"/>
          </ac:picMkLst>
        </pc:picChg>
        <pc:picChg chg="add mod">
          <ac:chgData name="Torben Aagaard (To | EG)" userId="25871e62-395b-474f-9117-c12e11371029" providerId="ADAL" clId="{CD23892A-A587-4E54-B28A-DF8047AE1F0D}" dt="2024-10-01T09:32:11.988" v="28" actId="1076"/>
          <ac:picMkLst>
            <pc:docMk/>
            <pc:sldMk cId="2098830689" sldId="275"/>
            <ac:picMk id="1028" creationId="{7E77C69B-FCBB-4E76-9314-3861E2ABEB5A}"/>
          </ac:picMkLst>
        </pc:picChg>
      </pc:sldChg>
      <pc:sldChg chg="add">
        <pc:chgData name="Torben Aagaard (To | EG)" userId="25871e62-395b-474f-9117-c12e11371029" providerId="ADAL" clId="{CD23892A-A587-4E54-B28A-DF8047AE1F0D}" dt="2024-10-01T09:27:34.423" v="4"/>
        <pc:sldMkLst>
          <pc:docMk/>
          <pc:sldMk cId="702325076" sldId="276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9D0963B-7C78-4F4F-A31C-7C15B9FD15A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EF1D3090-2CA5-4620-9FEC-59EABEDE957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833768C1-A73C-462A-96E0-F8460B85EE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901A7-A305-41E5-AF46-BCD7A19C4F59}" type="datetimeFigureOut">
              <a:rPr lang="da-DK" smtClean="0"/>
              <a:t>01-10-2024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460CFD62-54DE-4BF9-9AEA-97E3FFFC9C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33A7CEB1-64D1-4FC2-B337-65017B2184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00F6E-BA2C-46ED-AEF7-64D2F3C2F25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850022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B83682A-CCA2-490E-8C09-B50AB4E30B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36B287C0-2195-49E5-816C-BB6720C52B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F3D71103-EC82-497C-A8D7-BFA1858657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901A7-A305-41E5-AF46-BCD7A19C4F59}" type="datetimeFigureOut">
              <a:rPr lang="da-DK" smtClean="0"/>
              <a:t>01-10-2024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2229D7C6-3368-4921-98E2-4F007AA904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F1767342-37CA-48AB-A26E-C2FC348DB3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00F6E-BA2C-46ED-AEF7-64D2F3C2F25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8263417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96EFD10-BF19-43CD-B217-19C1081655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DE22C192-1369-40FF-80F2-3DB5D5FFE7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79EE5C3B-27F0-4816-BD8F-7FECC0472B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901A7-A305-41E5-AF46-BCD7A19C4F59}" type="datetimeFigureOut">
              <a:rPr lang="da-DK" smtClean="0"/>
              <a:t>01-10-2024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5792030F-FC8F-4F7A-A88E-877EA00554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D0EC5BA8-A813-458F-B89C-C90A13C932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00F6E-BA2C-46ED-AEF7-64D2F3C2F25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630987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E77D6EF-1044-4BE3-A246-165DA39CC4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DA317154-4A5C-4A02-923D-645915FDD08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64271CEA-A57A-45A3-9A7E-2C3CDD0FC30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FA73DF68-A4C9-430C-A5B3-6601DBFB83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901A7-A305-41E5-AF46-BCD7A19C4F59}" type="datetimeFigureOut">
              <a:rPr lang="da-DK" smtClean="0"/>
              <a:t>01-10-2024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2299AC08-F3B2-48CE-874A-7D1C2A74F2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D8BA15CA-F47E-4F8A-B166-1FEE3D1166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00F6E-BA2C-46ED-AEF7-64D2F3C2F25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012368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79EFF64-0815-4A3F-B632-DEB9F726C4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64CAE796-2FE2-46EE-BB20-CAF3595A50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F3B4C82C-F66D-45AB-A153-A88DFF8F7DD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CA5B63B3-5203-41D1-A393-61E5312C1B5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DB22E8F0-5524-4328-897B-49AD983A593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429B398D-D849-4EBD-BA44-111CB96868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901A7-A305-41E5-AF46-BCD7A19C4F59}" type="datetimeFigureOut">
              <a:rPr lang="da-DK" smtClean="0"/>
              <a:t>01-10-2024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65FA6DC7-F2E2-48B4-BD66-091887400F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623FCC4F-BAA8-402D-B19D-6EB421D218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00F6E-BA2C-46ED-AEF7-64D2F3C2F25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697391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36C0862-631F-4F4A-A395-B6C20497A3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69023E3C-DA23-4101-892C-91D0080F95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901A7-A305-41E5-AF46-BCD7A19C4F59}" type="datetimeFigureOut">
              <a:rPr lang="da-DK" smtClean="0"/>
              <a:t>01-10-2024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1293D2E5-9DF4-4EF7-A378-C65F390B48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B066A40E-EFCB-473A-8637-249FD8F26F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00F6E-BA2C-46ED-AEF7-64D2F3C2F25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7176435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BA579783-5210-41A7-A612-B857323671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901A7-A305-41E5-AF46-BCD7A19C4F59}" type="datetimeFigureOut">
              <a:rPr lang="da-DK" smtClean="0"/>
              <a:t>01-10-2024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43D302F4-F77D-4670-8C53-5BF1A5ABE2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7A024ABB-B4E8-402E-924A-1ECBC93924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00F6E-BA2C-46ED-AEF7-64D2F3C2F25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183824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29B6097-06A3-4615-ACB0-5697545269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F2743A1D-F69F-49A2-A529-245914A1D4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A2C50B96-21C0-4776-BADE-A120AA65282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C4A3CDDA-ED6A-4663-BF56-17AAE1B5E9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901A7-A305-41E5-AF46-BCD7A19C4F59}" type="datetimeFigureOut">
              <a:rPr lang="da-DK" smtClean="0"/>
              <a:t>01-10-2024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4FB65C82-27F2-4CB0-8E3D-24C252698A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6210084A-289F-40CF-A4CB-02ADE1DF50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00F6E-BA2C-46ED-AEF7-64D2F3C2F25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885610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D7FC710-ED37-481C-9A85-3147861923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434C6DEB-CC98-4542-9597-A663E05C923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DDFD6666-3161-4F77-931A-3B847E7F6D2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6A928BED-46AE-4093-841D-72A7D7DA59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901A7-A305-41E5-AF46-BCD7A19C4F59}" type="datetimeFigureOut">
              <a:rPr lang="da-DK" smtClean="0"/>
              <a:t>01-10-2024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3907182C-85A2-4B13-AF9E-28CDCB3DB1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69DAE6BB-03F5-4BE1-A4DE-B65E8733A7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00F6E-BA2C-46ED-AEF7-64D2F3C2F25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5692215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D192438-6BA4-46DB-9A10-A6107D374A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A402BDF0-8511-436B-8A8F-F31C7F5A4BB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A3438DC9-8B16-4B41-976C-01B0FF00DB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901A7-A305-41E5-AF46-BCD7A19C4F59}" type="datetimeFigureOut">
              <a:rPr lang="da-DK" smtClean="0"/>
              <a:t>01-10-2024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0100AC60-5BD0-4A14-AAED-5B5B220B14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F53B30E2-00FE-4D40-AD75-1DC4992E93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00F6E-BA2C-46ED-AEF7-64D2F3C2F25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70705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B3B57312-A9FC-4E41-8DD2-8CE8E8F2745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8E565F41-E458-45F2-B89C-AF6C322E28A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6DA50D2F-62D6-409F-BC7B-F9CADF5B48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901A7-A305-41E5-AF46-BCD7A19C4F59}" type="datetimeFigureOut">
              <a:rPr lang="da-DK" smtClean="0"/>
              <a:t>01-10-2024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073143D4-0833-43A1-8270-AB587584B7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3181933E-1555-4A11-A078-893B405437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00F6E-BA2C-46ED-AEF7-64D2F3C2F25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40198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F234EFC3-3EB3-4278-9798-42CDDCFC9D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CB71FC44-C424-468F-A1EA-1FF3887829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C117CD19-594B-40FF-A9DC-04479DB4E72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D901A7-A305-41E5-AF46-BCD7A19C4F59}" type="datetimeFigureOut">
              <a:rPr lang="da-DK" smtClean="0"/>
              <a:t>01-10-2024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CA1F7F14-60E7-4E34-8596-232E3695802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DCA68CB8-B8A3-4B25-A6E4-1C7E2F472D0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D00F6E-BA2C-46ED-AEF7-64D2F3C2F25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263210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7" Type="http://schemas.microsoft.com/office/2007/relationships/hdphoto" Target="../media/hdphoto2.wdp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Billede 10">
            <a:extLst>
              <a:ext uri="{FF2B5EF4-FFF2-40B4-BE49-F238E27FC236}">
                <a16:creationId xmlns:a16="http://schemas.microsoft.com/office/drawing/2014/main" id="{B5ECC1FB-50E8-4635-ACF6-D91B8FF5B8E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424"/>
          <a:stretch/>
        </p:blipFill>
        <p:spPr>
          <a:xfrm>
            <a:off x="477532" y="3764598"/>
            <a:ext cx="4795200" cy="2912698"/>
          </a:xfrm>
          <a:prstGeom prst="rect">
            <a:avLst/>
          </a:prstGeom>
        </p:spPr>
      </p:pic>
      <p:pic>
        <p:nvPicPr>
          <p:cNvPr id="9" name="Billede 8">
            <a:extLst>
              <a:ext uri="{FF2B5EF4-FFF2-40B4-BE49-F238E27FC236}">
                <a16:creationId xmlns:a16="http://schemas.microsoft.com/office/drawing/2014/main" id="{563D3B92-A65B-4B4E-8BCA-36A1D327CF8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41"/>
          <a:stretch/>
        </p:blipFill>
        <p:spPr>
          <a:xfrm>
            <a:off x="477534" y="335279"/>
            <a:ext cx="4796701" cy="3093721"/>
          </a:xfrm>
          <a:prstGeom prst="rect">
            <a:avLst/>
          </a:prstGeom>
        </p:spPr>
      </p:pic>
      <p:pic>
        <p:nvPicPr>
          <p:cNvPr id="7" name="Billede 6"/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3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12713"/>
          <a:stretch/>
        </p:blipFill>
        <p:spPr>
          <a:xfrm>
            <a:off x="6878320" y="3764598"/>
            <a:ext cx="4368800" cy="2860040"/>
          </a:xfrm>
          <a:prstGeom prst="rect">
            <a:avLst/>
          </a:prstGeom>
        </p:spPr>
      </p:pic>
      <p:pic>
        <p:nvPicPr>
          <p:cNvPr id="4" name="Billede 3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35000" contrast="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9183" y="284187"/>
            <a:ext cx="4617937" cy="3195613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329883"/>
            <a:ext cx="9144000" cy="2387600"/>
          </a:xfrm>
        </p:spPr>
        <p:txBody>
          <a:bodyPr>
            <a:normAutofit/>
          </a:bodyPr>
          <a:lstStyle/>
          <a:p>
            <a:r>
              <a:rPr lang="da-DK" sz="96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Træningsprojektet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524000" y="2961958"/>
            <a:ext cx="9144000" cy="1655762"/>
          </a:xfrm>
        </p:spPr>
        <p:txBody>
          <a:bodyPr>
            <a:normAutofit/>
          </a:bodyPr>
          <a:lstStyle/>
          <a:p>
            <a:r>
              <a:rPr lang="da-DK" sz="48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Træningsforbedring </a:t>
            </a:r>
          </a:p>
          <a:p>
            <a:r>
              <a:rPr lang="da-DK" sz="48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og afslutning af projektet</a:t>
            </a:r>
          </a:p>
        </p:txBody>
      </p:sp>
    </p:spTree>
    <p:extLst>
      <p:ext uri="{BB962C8B-B14F-4D97-AF65-F5344CB8AC3E}">
        <p14:creationId xmlns:p14="http://schemas.microsoft.com/office/powerpoint/2010/main" val="1848519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b="1"/>
              <a:t>Forsyningssystemer</a:t>
            </a:r>
          </a:p>
        </p:txBody>
      </p:sp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16337" y="1930728"/>
            <a:ext cx="6357429" cy="3299303"/>
          </a:xfrm>
          <a:prstGeom prst="rect">
            <a:avLst/>
          </a:prstGeom>
        </p:spPr>
      </p:pic>
      <p:pic>
        <p:nvPicPr>
          <p:cNvPr id="5" name="Billed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70673" y="743606"/>
            <a:ext cx="4837206" cy="5489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02925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80199"/>
          </a:xfrm>
        </p:spPr>
        <p:txBody>
          <a:bodyPr>
            <a:normAutofit/>
          </a:bodyPr>
          <a:lstStyle/>
          <a:p>
            <a:r>
              <a:rPr lang="da-DK" sz="4000" dirty="0"/>
              <a:t>Kondition</a:t>
            </a:r>
            <a:br>
              <a:rPr lang="da-DK" sz="4000" dirty="0"/>
            </a:br>
            <a:r>
              <a:rPr lang="da-DK" sz="2200" b="1" i="1" dirty="0">
                <a:solidFill>
                  <a:srgbClr val="C00000"/>
                </a:solidFill>
              </a:rPr>
              <a:t>Kroppens evne til at optage, transportere og udnytte ilt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838200" y="1499804"/>
            <a:ext cx="10515600" cy="4351338"/>
          </a:xfrm>
        </p:spPr>
        <p:txBody>
          <a:bodyPr>
            <a:normAutofit/>
          </a:bodyPr>
          <a:lstStyle/>
          <a:p>
            <a:r>
              <a:rPr lang="da-DK" sz="2300" dirty="0"/>
              <a:t>Konditallet er defineret som mængden </a:t>
            </a:r>
          </a:p>
          <a:p>
            <a:pPr marL="0" indent="0">
              <a:buNone/>
            </a:pPr>
            <a:r>
              <a:rPr lang="da-DK" sz="2300" dirty="0"/>
              <a:t>    af optaget ilt pr. minut pr. kilogram kropsvægt</a:t>
            </a:r>
          </a:p>
          <a:p>
            <a:endParaRPr lang="da-DK" sz="2300" dirty="0"/>
          </a:p>
          <a:p>
            <a:r>
              <a:rPr lang="da-DK" sz="2300" dirty="0"/>
              <a:t>Fx vil en iltoptagelse på 2,7 liter (2700 ml) pr. minut for en person på 72 kg give et kondital på 2700/72 = 37,5 (</a:t>
            </a:r>
            <a:r>
              <a:rPr lang="da-DK" sz="2300"/>
              <a:t>med enheden ml/min/kg).</a:t>
            </a:r>
            <a:endParaRPr lang="da-DK" sz="2300" dirty="0"/>
          </a:p>
        </p:txBody>
      </p:sp>
      <p:pic>
        <p:nvPicPr>
          <p:cNvPr id="4" name="Billed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4405" y="1345324"/>
            <a:ext cx="4814706" cy="1211865"/>
          </a:xfrm>
          <a:prstGeom prst="rect">
            <a:avLst/>
          </a:prstGeom>
        </p:spPr>
      </p:pic>
      <p:pic>
        <p:nvPicPr>
          <p:cNvPr id="6" name="Billede 5">
            <a:extLst>
              <a:ext uri="{FF2B5EF4-FFF2-40B4-BE49-F238E27FC236}">
                <a16:creationId xmlns:a16="http://schemas.microsoft.com/office/drawing/2014/main" id="{009612F8-00A0-4F50-A68E-AD52E094BE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60217" y="3675473"/>
            <a:ext cx="7671566" cy="2671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23250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23496" y="169396"/>
            <a:ext cx="4837388" cy="1325563"/>
          </a:xfrm>
        </p:spPr>
        <p:txBody>
          <a:bodyPr/>
          <a:lstStyle/>
          <a:p>
            <a:r>
              <a:rPr lang="da-DK" b="1"/>
              <a:t>Energi til bevægelse</a:t>
            </a:r>
          </a:p>
        </p:txBody>
      </p:sp>
      <p:pic>
        <p:nvPicPr>
          <p:cNvPr id="4" name="Billede 3"/>
          <p:cNvPicPr>
            <a:picLocks noChangeAspect="1"/>
          </p:cNvPicPr>
          <p:nvPr/>
        </p:nvPicPr>
        <p:blipFill rotWithShape="1">
          <a:blip r:embed="rId2"/>
          <a:srcRect l="1212" r="1" b="8575"/>
          <a:stretch/>
        </p:blipFill>
        <p:spPr>
          <a:xfrm>
            <a:off x="249621" y="1702774"/>
            <a:ext cx="4497771" cy="653118"/>
          </a:xfrm>
          <a:prstGeom prst="rect">
            <a:avLst/>
          </a:prstGeom>
          <a:ln>
            <a:solidFill>
              <a:srgbClr val="FF0000"/>
            </a:solidFill>
          </a:ln>
        </p:spPr>
      </p:pic>
      <p:pic>
        <p:nvPicPr>
          <p:cNvPr id="5" name="Billede 4"/>
          <p:cNvPicPr>
            <a:picLocks noChangeAspect="1"/>
          </p:cNvPicPr>
          <p:nvPr/>
        </p:nvPicPr>
        <p:blipFill rotWithShape="1">
          <a:blip r:embed="rId3"/>
          <a:srcRect l="929"/>
          <a:stretch/>
        </p:blipFill>
        <p:spPr>
          <a:xfrm>
            <a:off x="249621" y="2978404"/>
            <a:ext cx="7001860" cy="1476375"/>
          </a:xfrm>
          <a:prstGeom prst="rect">
            <a:avLst/>
          </a:prstGeom>
          <a:ln>
            <a:solidFill>
              <a:srgbClr val="FF0000"/>
            </a:solidFill>
          </a:ln>
        </p:spPr>
      </p:pic>
      <p:pic>
        <p:nvPicPr>
          <p:cNvPr id="6" name="Billed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9621" y="5403850"/>
            <a:ext cx="8620125" cy="733425"/>
          </a:xfrm>
          <a:prstGeom prst="rect">
            <a:avLst/>
          </a:prstGeom>
          <a:ln>
            <a:solidFill>
              <a:srgbClr val="FF0000"/>
            </a:solidFill>
          </a:ln>
        </p:spPr>
      </p:pic>
      <p:sp>
        <p:nvSpPr>
          <p:cNvPr id="7" name="Tekstfelt 6"/>
          <p:cNvSpPr txBox="1"/>
          <p:nvPr/>
        </p:nvSpPr>
        <p:spPr>
          <a:xfrm>
            <a:off x="5674601" y="353039"/>
            <a:ext cx="2325085" cy="1323439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da-DK" sz="2000"/>
              <a:t>Kroppen bruger </a:t>
            </a:r>
          </a:p>
          <a:p>
            <a:r>
              <a:rPr lang="da-DK" sz="2000"/>
              <a:t>hele tiden energi (ATP) til alle</a:t>
            </a:r>
          </a:p>
          <a:p>
            <a:r>
              <a:rPr lang="da-DK" sz="2000"/>
              <a:t>processer i kroppen. </a:t>
            </a:r>
          </a:p>
        </p:txBody>
      </p:sp>
      <p:sp>
        <p:nvSpPr>
          <p:cNvPr id="8" name="Tekstfelt 7"/>
          <p:cNvSpPr txBox="1"/>
          <p:nvPr/>
        </p:nvSpPr>
        <p:spPr>
          <a:xfrm>
            <a:off x="8213178" y="1188185"/>
            <a:ext cx="3515712" cy="1635377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da-DK" sz="2000" dirty="0"/>
              <a:t>ATP kan gendannes </a:t>
            </a:r>
            <a:r>
              <a:rPr lang="da-DK" sz="2000" i="1" dirty="0" err="1"/>
              <a:t>anaerobt</a:t>
            </a:r>
            <a:r>
              <a:rPr lang="da-DK" sz="2000" dirty="0"/>
              <a:t> (uden ilt). Det går hurtigt, men varer ikke længe og danner mælkesyre. </a:t>
            </a:r>
          </a:p>
          <a:p>
            <a:r>
              <a:rPr lang="da-DK" sz="2000" i="1" dirty="0"/>
              <a:t>Type 2 (hvide) fibre</a:t>
            </a:r>
            <a:r>
              <a:rPr lang="da-DK" sz="2000" dirty="0"/>
              <a:t>. </a:t>
            </a:r>
          </a:p>
        </p:txBody>
      </p:sp>
      <p:sp>
        <p:nvSpPr>
          <p:cNvPr id="9" name="Tekstfelt 8"/>
          <p:cNvSpPr txBox="1"/>
          <p:nvPr/>
        </p:nvSpPr>
        <p:spPr>
          <a:xfrm>
            <a:off x="8213178" y="3298098"/>
            <a:ext cx="3773869" cy="1631216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da-DK" sz="2000"/>
              <a:t>Eller ATP kan gendannes aerobt (med ilt). Det går langsomt, men kan vare i meget lang tid og danner ikke mælkesyre. </a:t>
            </a:r>
          </a:p>
          <a:p>
            <a:r>
              <a:rPr lang="da-DK" sz="2000" i="1"/>
              <a:t>Type 1 (røde) fibre.</a:t>
            </a:r>
          </a:p>
        </p:txBody>
      </p:sp>
      <p:cxnSp>
        <p:nvCxnSpPr>
          <p:cNvPr id="11" name="Lige pilforbindelse 10"/>
          <p:cNvCxnSpPr/>
          <p:nvPr/>
        </p:nvCxnSpPr>
        <p:spPr>
          <a:xfrm flipH="1">
            <a:off x="4960884" y="1397876"/>
            <a:ext cx="578068" cy="631457"/>
          </a:xfrm>
          <a:prstGeom prst="straightConnector1">
            <a:avLst/>
          </a:prstGeom>
          <a:ln w="635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Lige pilforbindelse 12"/>
          <p:cNvCxnSpPr/>
          <p:nvPr/>
        </p:nvCxnSpPr>
        <p:spPr>
          <a:xfrm flipH="1">
            <a:off x="7421618" y="2307271"/>
            <a:ext cx="578068" cy="631457"/>
          </a:xfrm>
          <a:prstGeom prst="straightConnector1">
            <a:avLst/>
          </a:prstGeom>
          <a:ln w="635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Lige pilforbindelse 13"/>
          <p:cNvCxnSpPr/>
          <p:nvPr/>
        </p:nvCxnSpPr>
        <p:spPr>
          <a:xfrm flipH="1">
            <a:off x="7421618" y="4535125"/>
            <a:ext cx="578068" cy="631457"/>
          </a:xfrm>
          <a:prstGeom prst="straightConnector1">
            <a:avLst/>
          </a:prstGeom>
          <a:ln w="635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771326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31076" y="302063"/>
            <a:ext cx="11529848" cy="1325563"/>
          </a:xfrm>
        </p:spPr>
        <p:txBody>
          <a:bodyPr>
            <a:normAutofit/>
          </a:bodyPr>
          <a:lstStyle/>
          <a:p>
            <a:r>
              <a:rPr lang="da-DK" b="1"/>
              <a:t>Anaerob og aerob energiomsætning under arbejde</a:t>
            </a:r>
          </a:p>
        </p:txBody>
      </p:sp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20213" y="1298447"/>
            <a:ext cx="6925860" cy="3979565"/>
          </a:xfrm>
          <a:prstGeom prst="rect">
            <a:avLst/>
          </a:prstGeom>
        </p:spPr>
      </p:pic>
      <p:pic>
        <p:nvPicPr>
          <p:cNvPr id="3" name="Billed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46073" y="1843398"/>
            <a:ext cx="4781550" cy="1761624"/>
          </a:xfrm>
          <a:prstGeom prst="rect">
            <a:avLst/>
          </a:prstGeom>
        </p:spPr>
      </p:pic>
      <p:pic>
        <p:nvPicPr>
          <p:cNvPr id="5" name="Billed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46073" y="4208192"/>
            <a:ext cx="4781550" cy="1127527"/>
          </a:xfrm>
          <a:prstGeom prst="rect">
            <a:avLst/>
          </a:prstGeom>
        </p:spPr>
      </p:pic>
      <p:sp>
        <p:nvSpPr>
          <p:cNvPr id="6" name="Tekstfelt 5"/>
          <p:cNvSpPr txBox="1"/>
          <p:nvPr/>
        </p:nvSpPr>
        <p:spPr>
          <a:xfrm>
            <a:off x="7435210" y="1528924"/>
            <a:ext cx="31181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/>
              <a:t>Anaerobt arbejde</a:t>
            </a:r>
          </a:p>
        </p:txBody>
      </p:sp>
      <p:sp>
        <p:nvSpPr>
          <p:cNvPr id="7" name="Tekstfelt 6"/>
          <p:cNvSpPr txBox="1"/>
          <p:nvPr/>
        </p:nvSpPr>
        <p:spPr>
          <a:xfrm>
            <a:off x="7435210" y="3720436"/>
            <a:ext cx="31181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/>
              <a:t>Aerobt arbejde</a:t>
            </a:r>
          </a:p>
        </p:txBody>
      </p:sp>
    </p:spTree>
    <p:extLst>
      <p:ext uri="{BB962C8B-B14F-4D97-AF65-F5344CB8AC3E}">
        <p14:creationId xmlns:p14="http://schemas.microsoft.com/office/powerpoint/2010/main" val="36053337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23193" y="596353"/>
            <a:ext cx="2430518" cy="1325563"/>
          </a:xfrm>
        </p:spPr>
        <p:txBody>
          <a:bodyPr/>
          <a:lstStyle/>
          <a:p>
            <a:r>
              <a:rPr lang="da-DK" b="1"/>
              <a:t>Hvad gør </a:t>
            </a:r>
            <a:br>
              <a:rPr lang="da-DK" b="1"/>
            </a:br>
            <a:r>
              <a:rPr lang="da-DK" b="1"/>
              <a:t>træning?</a:t>
            </a:r>
          </a:p>
        </p:txBody>
      </p:sp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753711" y="281042"/>
            <a:ext cx="7199586" cy="6404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57149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E0DADF0-5D47-496D-927D-7BAFB655CD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Evaluering af projektet (spørgsmål </a:t>
            </a:r>
            <a:r>
              <a:rPr lang="da-DK"/>
              <a:t>i logbogen)</a:t>
            </a:r>
            <a:endParaRPr lang="da-DK" dirty="0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25710B00-66BC-4B1E-83CA-C5F1C7FAA1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05288"/>
            <a:ext cx="10515600" cy="4771675"/>
          </a:xfrm>
        </p:spPr>
        <p:txBody>
          <a:bodyPr>
            <a:normAutofit fontScale="70000" lnSpcReduction="20000"/>
          </a:bodyPr>
          <a:lstStyle/>
          <a:p>
            <a:pPr marL="0" indent="0" fontAlgn="base">
              <a:buNone/>
            </a:pPr>
            <a:r>
              <a:rPr lang="da-DK" sz="3100" dirty="0"/>
              <a:t>For at evaluere og afslutte dit projekt, skal du besvare følgende spørgsmål. </a:t>
            </a:r>
            <a:r>
              <a:rPr lang="da-DK" sz="3100" i="1" dirty="0"/>
              <a:t>Dette skal først gøres efter sluttesten</a:t>
            </a:r>
            <a:r>
              <a:rPr lang="da-DK" sz="3100" dirty="0"/>
              <a:t>. OMFANG MAX 2 SIDER.</a:t>
            </a:r>
          </a:p>
          <a:p>
            <a:pPr marL="514350" indent="-514350" fontAlgn="base">
              <a:buFont typeface="+mj-lt"/>
              <a:buAutoNum type="arabicPeriod"/>
            </a:pPr>
            <a:r>
              <a:rPr lang="da-DK" sz="3100" dirty="0"/>
              <a:t>Hvor meget har du fået trænet og inden for hvilket intensitetsområde (brug fx Borgskala)? </a:t>
            </a:r>
          </a:p>
          <a:p>
            <a:pPr marL="514350" indent="-514350" fontAlgn="base">
              <a:buFont typeface="+mj-lt"/>
              <a:buAutoNum type="arabicPeriod"/>
            </a:pPr>
            <a:r>
              <a:rPr lang="da-DK" sz="3100" dirty="0"/>
              <a:t>Hvilke træningsformer har du afprøvet, og er der nogle træningsformer du synes har passet bedre til dig end andre? </a:t>
            </a:r>
          </a:p>
          <a:p>
            <a:pPr marL="514350" indent="-514350" fontAlgn="base">
              <a:buFont typeface="+mj-lt"/>
              <a:buAutoNum type="arabicPeriod"/>
            </a:pPr>
            <a:r>
              <a:rPr lang="da-DK" sz="3100" dirty="0"/>
              <a:t>Har du oplevet progression (forbedring) i din træningstilstand, fx om du er blevet i stand til at løbe længere eller hurtigere, eller har du oplevet noget andet, som giver dig fornemmelsen af at din form er forbedret? </a:t>
            </a:r>
          </a:p>
          <a:p>
            <a:pPr marL="514350" indent="-514350" fontAlgn="base">
              <a:buFont typeface="+mj-lt"/>
              <a:buAutoNum type="arabicPeriod"/>
            </a:pPr>
            <a:r>
              <a:rPr lang="da-DK" sz="3100" dirty="0"/>
              <a:t>Hvordan er det gået med dit træningsprojekt?  </a:t>
            </a:r>
          </a:p>
          <a:p>
            <a:pPr marL="971550" lvl="1" indent="-514350" fontAlgn="base">
              <a:buFont typeface="+mj-lt"/>
              <a:buAutoNum type="alphaLcParenR"/>
            </a:pPr>
            <a:r>
              <a:rPr lang="da-DK" sz="2700" dirty="0"/>
              <a:t>Viser din </a:t>
            </a:r>
            <a:r>
              <a:rPr lang="da-DK" sz="2700" dirty="0" err="1"/>
              <a:t>sluttest</a:t>
            </a:r>
            <a:r>
              <a:rPr lang="da-DK" sz="2700" dirty="0"/>
              <a:t> at du har forbedret din fysiske form siden starttesten? </a:t>
            </a:r>
          </a:p>
          <a:p>
            <a:pPr marL="457200" lvl="1" indent="0" fontAlgn="base">
              <a:buNone/>
            </a:pPr>
            <a:r>
              <a:rPr lang="da-DK" sz="2700" i="1" dirty="0"/>
              <a:t>	 Hvorfor/hvorfor ikke?</a:t>
            </a:r>
            <a:r>
              <a:rPr lang="da-DK" sz="2700" dirty="0"/>
              <a:t> </a:t>
            </a:r>
          </a:p>
          <a:p>
            <a:pPr marL="971550" lvl="1" indent="-514350" fontAlgn="base">
              <a:buFont typeface="+mj-lt"/>
              <a:buAutoNum type="alphaLcParenR" startAt="2"/>
            </a:pPr>
            <a:r>
              <a:rPr lang="da-DK" sz="2700" dirty="0"/>
              <a:t>Kig din træningslogbog igennem. Har din træningshyppighed og intensitet givet dig mulighed for at restituere og superkompensere, og dermed opbygge din form?  </a:t>
            </a:r>
          </a:p>
          <a:p>
            <a:pPr marL="457200" lvl="1" indent="0" fontAlgn="base">
              <a:buNone/>
            </a:pPr>
            <a:r>
              <a:rPr lang="da-DK" sz="2700" i="1" dirty="0"/>
              <a:t>	 Hvorfor/hvorfor ikke?</a:t>
            </a:r>
            <a:r>
              <a:rPr lang="da-DK" sz="2700" dirty="0"/>
              <a:t> </a:t>
            </a:r>
          </a:p>
          <a:p>
            <a:pPr marL="971550" lvl="1" indent="-514350" fontAlgn="base">
              <a:buFont typeface="+mj-lt"/>
              <a:buAutoNum type="alphaLcParenR" startAt="3"/>
            </a:pPr>
            <a:r>
              <a:rPr lang="da-DK" sz="2700" dirty="0"/>
              <a:t>Har du nået dine mål og oplevet en positiv effekt af træningsprojektet? </a:t>
            </a:r>
          </a:p>
          <a:p>
            <a:pPr marL="457200" lvl="1" indent="0" fontAlgn="base">
              <a:buNone/>
            </a:pPr>
            <a:r>
              <a:rPr lang="da-DK" sz="2700" i="1" dirty="0"/>
              <a:t>	 Hvorfor/hvorfor ikke?</a:t>
            </a:r>
            <a:r>
              <a:rPr lang="da-DK" sz="2700" dirty="0"/>
              <a:t> 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4367555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1F256CC-475E-4D44-9405-1B31517BD0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Aflevering af træningsprojektet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64A9FC99-DBEE-4FE7-B99B-17B52248D6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35510"/>
            <a:ext cx="10515600" cy="474145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a-DK" sz="2000" i="1" dirty="0"/>
              <a:t>Efter mandag d. 28/10 kigger jeg logbogen igennem og forholder mig til nedenstående skema, som vi så på i begyndelsen af forløbet, når jeg vurderer </a:t>
            </a:r>
            <a:r>
              <a:rPr lang="da-DK" sz="2000" i="1"/>
              <a:t>projektet.</a:t>
            </a:r>
            <a:endParaRPr lang="da-DK" sz="2000" i="1" dirty="0"/>
          </a:p>
          <a:p>
            <a:pPr marL="0" indent="0">
              <a:buNone/>
            </a:pPr>
            <a:r>
              <a:rPr lang="da-DK" sz="2000" i="1" dirty="0"/>
              <a:t>Der skal ikke afleveres noget på Lectio.</a:t>
            </a:r>
          </a:p>
          <a:p>
            <a:endParaRPr lang="da-DK" sz="2000" dirty="0"/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7E77C69B-FCBB-4E76-9314-3861E2ABEB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2443471"/>
            <a:ext cx="10668000" cy="3393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988306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A083FA7BC1BE7841AEC4A95980667929" ma:contentTypeVersion="53" ma:contentTypeDescription="Opret et nyt dokument." ma:contentTypeScope="" ma:versionID="330d2f229b13167aaed823bb0b30e33b">
  <xsd:schema xmlns:xsd="http://www.w3.org/2001/XMLSchema" xmlns:xs="http://www.w3.org/2001/XMLSchema" xmlns:p="http://schemas.microsoft.com/office/2006/metadata/properties" xmlns:ns3="552fc791-b9ed-4a2b-82aa-c9ef02e3631a" xmlns:ns4="493dec6a-80d2-4643-a12e-d28ec4ee3587" xmlns:ns5="0906b9c3-818b-47b7-aa00-dad558d5737b" targetNamespace="http://schemas.microsoft.com/office/2006/metadata/properties" ma:root="true" ma:fieldsID="c3e961cdb56230d3cd16e95b5f92b296" ns3:_="" ns4:_="" ns5:_="">
    <xsd:import namespace="552fc791-b9ed-4a2b-82aa-c9ef02e3631a"/>
    <xsd:import namespace="493dec6a-80d2-4643-a12e-d28ec4ee3587"/>
    <xsd:import namespace="0906b9c3-818b-47b7-aa00-dad558d5737b"/>
    <xsd:element name="properties">
      <xsd:complexType>
        <xsd:sequence>
          <xsd:element name="documentManagement">
            <xsd:complexType>
              <xsd:all>
                <xsd:element ref="ns3:NotebookType" minOccurs="0"/>
                <xsd:element ref="ns3:FolderType" minOccurs="0"/>
                <xsd:element ref="ns3:Owner" minOccurs="0"/>
                <xsd:element ref="ns3:DefaultSectionNames" minOccurs="0"/>
                <xsd:element ref="ns3:Templates" minOccurs="0"/>
                <xsd:element ref="ns3:CultureName" minOccurs="0"/>
                <xsd:element ref="ns3:AppVersion" minOccurs="0"/>
                <xsd:element ref="ns3:Teachers" minOccurs="0"/>
                <xsd:element ref="ns3:Students" minOccurs="0"/>
                <xsd:element ref="ns3:Student_Groups" minOccurs="0"/>
                <xsd:element ref="ns3:Invited_Teachers" minOccurs="0"/>
                <xsd:element ref="ns3:Invited_Students" minOccurs="0"/>
                <xsd:element ref="ns3:Self_Registration_Enabled" minOccurs="0"/>
                <xsd:element ref="ns3:Has_Teacher_Only_SectionGroup" minOccurs="0"/>
                <xsd:element ref="ns3:Is_Collaboration_Space_Locked" minOccurs="0"/>
                <xsd:element ref="ns3:TeamsChannelId" minOccurs="0"/>
                <xsd:element ref="ns3:IsNotebookLocked" minOccurs="0"/>
                <xsd:element ref="ns3:Math_Settings" minOccurs="0"/>
                <xsd:element ref="ns4:MediaServiceMetadata" minOccurs="0"/>
                <xsd:element ref="ns4:MediaServiceFastMetadata" minOccurs="0"/>
                <xsd:element ref="ns4:NotebookType0" minOccurs="0"/>
                <xsd:element ref="ns4:FolderType0" minOccurs="0"/>
                <xsd:element ref="ns4:CultureName0" minOccurs="0"/>
                <xsd:element ref="ns4:AppVersion0" minOccurs="0"/>
                <xsd:element ref="ns4:TeamsChannelId0" minOccurs="0"/>
                <xsd:element ref="ns4:Math_Settings0" minOccurs="0"/>
                <xsd:element ref="ns4:DefaultSectionNames0" minOccurs="0"/>
                <xsd:element ref="ns4:Student_Groups0" minOccurs="0"/>
                <xsd:element ref="ns4:Distribution_Groups" minOccurs="0"/>
                <xsd:element ref="ns4:LMS_Mappings" minOccurs="0"/>
                <xsd:element ref="ns4:Invited_Teachers0" minOccurs="0"/>
                <xsd:element ref="ns4:Invited_Students0" minOccurs="0"/>
                <xsd:element ref="ns4:Self_Registration_Enabled0" minOccurs="0"/>
                <xsd:element ref="ns4:Has_Teacher_Only_SectionGroup0" minOccurs="0"/>
                <xsd:element ref="ns4:Is_Collaboration_Space_Locked0" minOccurs="0"/>
                <xsd:element ref="ns4:IsNotebookLocked0" minOccurs="0"/>
                <xsd:element ref="ns5:SharedWithUsers" minOccurs="0"/>
                <xsd:element ref="ns5:SharedWithDetails" minOccurs="0"/>
                <xsd:element ref="ns5:SharingHintHash" minOccurs="0"/>
                <xsd:element ref="ns4:MediaServiceDateTaken" minOccurs="0"/>
                <xsd:element ref="ns4:MediaServiceAutoTags" minOccurs="0"/>
                <xsd:element ref="ns4:MediaServiceGenerationTime" minOccurs="0"/>
                <xsd:element ref="ns4:MediaServiceEventHashCode" minOccurs="0"/>
                <xsd:element ref="ns4:MediaServiceOCR" minOccurs="0"/>
                <xsd:element ref="ns4:MediaServiceAutoKeyPoints" minOccurs="0"/>
                <xsd:element ref="ns4:MediaServiceKeyPoints" minOccurs="0"/>
                <xsd:element ref="ns4:MediaServiceLocation" minOccurs="0"/>
                <xsd:element ref="ns4:MediaLengthInSeconds" minOccurs="0"/>
                <xsd:element ref="ns4:_activity" minOccurs="0"/>
                <xsd:element ref="ns4:MediaServiceObjectDetectorVersions" minOccurs="0"/>
                <xsd:element ref="ns4:MediaServiceSystemTags" minOccurs="0"/>
                <xsd:element ref="ns4:Teams_Channel_Section_Location" minOccurs="0"/>
                <xsd:element ref="ns4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52fc791-b9ed-4a2b-82aa-c9ef02e3631a" elementFormDefault="qualified">
    <xsd:import namespace="http://schemas.microsoft.com/office/2006/documentManagement/types"/>
    <xsd:import namespace="http://schemas.microsoft.com/office/infopath/2007/PartnerControls"/>
    <xsd:element name="NotebookType" ma:index="8" nillable="true" ma:displayName="NotebookType" ma:internalName="NotebookType">
      <xsd:simpleType>
        <xsd:restriction base="dms:Text"/>
      </xsd:simpleType>
    </xsd:element>
    <xsd:element name="FolderType" ma:index="9" nillable="true" ma:displayName="FolderType" ma:internalName="FolderType">
      <xsd:simpleType>
        <xsd:restriction base="dms:Text"/>
      </xsd:simpleType>
    </xsd:element>
    <xsd:element name="Owner" ma:index="10" nillable="true" ma:displayName="Owner" ma:internalName="Owner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DefaultSectionNames" ma:index="11" nillable="true" ma:displayName="DefaultSectionNames" ma:internalName="DefaultSectionNames">
      <xsd:simpleType>
        <xsd:restriction base="dms:Note">
          <xsd:maxLength value="255"/>
        </xsd:restriction>
      </xsd:simpleType>
    </xsd:element>
    <xsd:element name="Templates" ma:index="12" nillable="true" ma:displayName="Templates" ma:internalName="Templates">
      <xsd:simpleType>
        <xsd:restriction base="dms:Note">
          <xsd:maxLength value="255"/>
        </xsd:restriction>
      </xsd:simpleType>
    </xsd:element>
    <xsd:element name="CultureName" ma:index="13" nillable="true" ma:displayName="CultureName" ma:internalName="CultureName">
      <xsd:simpleType>
        <xsd:restriction base="dms:Text"/>
      </xsd:simpleType>
    </xsd:element>
    <xsd:element name="AppVersion" ma:index="14" nillable="true" ma:displayName="AppVersion" ma:internalName="AppVersion">
      <xsd:simpleType>
        <xsd:restriction base="dms:Text"/>
      </xsd:simpleType>
    </xsd:element>
    <xsd:element name="Teachers" ma:index="15" nillable="true" ma:displayName="Teachers" ma:internalName="Teacher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s" ma:index="16" nillable="true" ma:displayName="Students" ma:internalName="Student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_Groups" ma:index="17" nillable="true" ma:displayName="Student_Groups" ma:internalName="Student_Group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Invited_Teachers" ma:index="18" nillable="true" ma:displayName="Invited_Teachers" ma:internalName="Invited_Teachers">
      <xsd:simpleType>
        <xsd:restriction base="dms:Note">
          <xsd:maxLength value="255"/>
        </xsd:restriction>
      </xsd:simpleType>
    </xsd:element>
    <xsd:element name="Invited_Students" ma:index="19" nillable="true" ma:displayName="Invited_Students" ma:internalName="Invited_Students">
      <xsd:simpleType>
        <xsd:restriction base="dms:Note">
          <xsd:maxLength value="255"/>
        </xsd:restriction>
      </xsd:simpleType>
    </xsd:element>
    <xsd:element name="Self_Registration_Enabled" ma:index="20" nillable="true" ma:displayName="Self_Registration_Enabled" ma:internalName="Self_Registration_Enabled">
      <xsd:simpleType>
        <xsd:restriction base="dms:Boolean"/>
      </xsd:simpleType>
    </xsd:element>
    <xsd:element name="Has_Teacher_Only_SectionGroup" ma:index="21" nillable="true" ma:displayName="Has_Teacher_Only_SectionGroup" ma:internalName="Has_Teacher_Only_SectionGroup">
      <xsd:simpleType>
        <xsd:restriction base="dms:Boolean"/>
      </xsd:simpleType>
    </xsd:element>
    <xsd:element name="Is_Collaboration_Space_Locked" ma:index="22" nillable="true" ma:displayName="Is_Collaboration_Space_Locked" ma:internalName="Is_Collaboration_Space_Locked">
      <xsd:simpleType>
        <xsd:restriction base="dms:Boolean"/>
      </xsd:simpleType>
    </xsd:element>
    <xsd:element name="TeamsChannelId" ma:index="23" nillable="true" ma:displayName="TeamsChannelId" ma:internalName="TeamsChannelId">
      <xsd:simpleType>
        <xsd:restriction base="dms:Text"/>
      </xsd:simpleType>
    </xsd:element>
    <xsd:element name="IsNotebookLocked" ma:index="24" nillable="true" ma:displayName="IsNotebookLocked" ma:internalName="IsNotebookLocked">
      <xsd:simpleType>
        <xsd:restriction base="dms:Boolean"/>
      </xsd:simpleType>
    </xsd:element>
    <xsd:element name="Math_Settings" ma:index="25" nillable="true" ma:displayName="Math_Settings" ma:internalName="Math_Settings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93dec6a-80d2-4643-a12e-d28ec4ee358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26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27" nillable="true" ma:displayName="MediaServiceFastMetadata" ma:hidden="true" ma:internalName="MediaServiceFastMetadata" ma:readOnly="true">
      <xsd:simpleType>
        <xsd:restriction base="dms:Note"/>
      </xsd:simpleType>
    </xsd:element>
    <xsd:element name="NotebookType0" ma:index="28" nillable="true" ma:displayName="Notebook Type" ma:internalName="NotebookType0">
      <xsd:simpleType>
        <xsd:restriction base="dms:Text"/>
      </xsd:simpleType>
    </xsd:element>
    <xsd:element name="FolderType0" ma:index="29" nillable="true" ma:displayName="Folder Type" ma:internalName="FolderType0">
      <xsd:simpleType>
        <xsd:restriction base="dms:Text"/>
      </xsd:simpleType>
    </xsd:element>
    <xsd:element name="CultureName0" ma:index="30" nillable="true" ma:displayName="Culture Name" ma:internalName="CultureName0">
      <xsd:simpleType>
        <xsd:restriction base="dms:Text"/>
      </xsd:simpleType>
    </xsd:element>
    <xsd:element name="AppVersion0" ma:index="31" nillable="true" ma:displayName="App Version" ma:internalName="AppVersion0">
      <xsd:simpleType>
        <xsd:restriction base="dms:Text"/>
      </xsd:simpleType>
    </xsd:element>
    <xsd:element name="TeamsChannelId0" ma:index="32" nillable="true" ma:displayName="Teams Channel Id" ma:internalName="TeamsChannelId0">
      <xsd:simpleType>
        <xsd:restriction base="dms:Text"/>
      </xsd:simpleType>
    </xsd:element>
    <xsd:element name="Math_Settings0" ma:index="33" nillable="true" ma:displayName="Math Settings" ma:internalName="Math_Settings0">
      <xsd:simpleType>
        <xsd:restriction base="dms:Text"/>
      </xsd:simpleType>
    </xsd:element>
    <xsd:element name="DefaultSectionNames0" ma:index="34" nillable="true" ma:displayName="Default Section Names" ma:internalName="DefaultSectionNames0">
      <xsd:simpleType>
        <xsd:restriction base="dms:Note">
          <xsd:maxLength value="255"/>
        </xsd:restriction>
      </xsd:simpleType>
    </xsd:element>
    <xsd:element name="Student_Groups0" ma:index="35" nillable="true" ma:displayName="Student Groups" ma:internalName="Student_Groups0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Distribution_Groups" ma:index="36" nillable="true" ma:displayName="Distribution Groups" ma:internalName="Distribution_Groups">
      <xsd:simpleType>
        <xsd:restriction base="dms:Note">
          <xsd:maxLength value="255"/>
        </xsd:restriction>
      </xsd:simpleType>
    </xsd:element>
    <xsd:element name="LMS_Mappings" ma:index="37" nillable="true" ma:displayName="LMS Mappings" ma:internalName="LMS_Mappings">
      <xsd:simpleType>
        <xsd:restriction base="dms:Note">
          <xsd:maxLength value="255"/>
        </xsd:restriction>
      </xsd:simpleType>
    </xsd:element>
    <xsd:element name="Invited_Teachers0" ma:index="38" nillable="true" ma:displayName="Invited Teachers" ma:internalName="Invited_Teachers0">
      <xsd:simpleType>
        <xsd:restriction base="dms:Note">
          <xsd:maxLength value="255"/>
        </xsd:restriction>
      </xsd:simpleType>
    </xsd:element>
    <xsd:element name="Invited_Students0" ma:index="39" nillable="true" ma:displayName="Invited Students" ma:internalName="Invited_Students0">
      <xsd:simpleType>
        <xsd:restriction base="dms:Note">
          <xsd:maxLength value="255"/>
        </xsd:restriction>
      </xsd:simpleType>
    </xsd:element>
    <xsd:element name="Self_Registration_Enabled0" ma:index="40" nillable="true" ma:displayName="Self Registration Enabled" ma:internalName="Self_Registration_Enabled0">
      <xsd:simpleType>
        <xsd:restriction base="dms:Boolean"/>
      </xsd:simpleType>
    </xsd:element>
    <xsd:element name="Has_Teacher_Only_SectionGroup0" ma:index="41" nillable="true" ma:displayName="Has Teacher Only SectionGroup" ma:internalName="Has_Teacher_Only_SectionGroup0">
      <xsd:simpleType>
        <xsd:restriction base="dms:Boolean"/>
      </xsd:simpleType>
    </xsd:element>
    <xsd:element name="Is_Collaboration_Space_Locked0" ma:index="42" nillable="true" ma:displayName="Is Collaboration Space Locked" ma:internalName="Is_Collaboration_Space_Locked0">
      <xsd:simpleType>
        <xsd:restriction base="dms:Boolean"/>
      </xsd:simpleType>
    </xsd:element>
    <xsd:element name="IsNotebookLocked0" ma:index="43" nillable="true" ma:displayName="Is Notebook Locked" ma:internalName="IsNotebookLocked0">
      <xsd:simpleType>
        <xsd:restriction base="dms:Boolean"/>
      </xsd:simpleType>
    </xsd:element>
    <xsd:element name="MediaServiceDateTaken" ma:index="47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48" nillable="true" ma:displayName="Tags" ma:internalName="MediaServiceAutoTags" ma:readOnly="true">
      <xsd:simpleType>
        <xsd:restriction base="dms:Text"/>
      </xsd:simpleType>
    </xsd:element>
    <xsd:element name="MediaServiceGenerationTime" ma:index="4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5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5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5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5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54" nillable="true" ma:displayName="Location" ma:internalName="MediaServiceLocation" ma:readOnly="true">
      <xsd:simpleType>
        <xsd:restriction base="dms:Text"/>
      </xsd:simpleType>
    </xsd:element>
    <xsd:element name="MediaLengthInSeconds" ma:index="55" nillable="true" ma:displayName="Length (seconds)" ma:internalName="MediaLengthInSeconds" ma:readOnly="true">
      <xsd:simpleType>
        <xsd:restriction base="dms:Unknown"/>
      </xsd:simpleType>
    </xsd:element>
    <xsd:element name="_activity" ma:index="56" nillable="true" ma:displayName="_activity" ma:hidden="true" ma:internalName="_activity">
      <xsd:simpleType>
        <xsd:restriction base="dms:Note"/>
      </xsd:simpleType>
    </xsd:element>
    <xsd:element name="MediaServiceObjectDetectorVersions" ma:index="57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58" nillable="true" ma:displayName="MediaServiceSystemTags" ma:hidden="true" ma:internalName="MediaServiceSystemTags" ma:readOnly="true">
      <xsd:simpleType>
        <xsd:restriction base="dms:Note"/>
      </xsd:simpleType>
    </xsd:element>
    <xsd:element name="Teams_Channel_Section_Location" ma:index="59" nillable="true" ma:displayName="Teams Channel Section Location" ma:internalName="Teams_Channel_Section_Location">
      <xsd:simpleType>
        <xsd:restriction base="dms:Text"/>
      </xsd:simpleType>
    </xsd:element>
    <xsd:element name="MediaServiceSearchProperties" ma:index="60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906b9c3-818b-47b7-aa00-dad558d5737b" elementFormDefault="qualified">
    <xsd:import namespace="http://schemas.microsoft.com/office/2006/documentManagement/types"/>
    <xsd:import namespace="http://schemas.microsoft.com/office/infopath/2007/PartnerControls"/>
    <xsd:element name="SharedWithUsers" ma:index="44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45" nillable="true" ma:displayName="Delt med detaljer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46" nillable="true" ma:displayName="Hashværdi for deling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dhol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AppVersion xmlns="552fc791-b9ed-4a2b-82aa-c9ef02e3631a" xsi:nil="true"/>
    <IsNotebookLocked0 xmlns="493dec6a-80d2-4643-a12e-d28ec4ee3587" xsi:nil="true"/>
    <Math_Settings xmlns="552fc791-b9ed-4a2b-82aa-c9ef02e3631a" xsi:nil="true"/>
    <NotebookType0 xmlns="493dec6a-80d2-4643-a12e-d28ec4ee3587" xsi:nil="true"/>
    <FolderType0 xmlns="493dec6a-80d2-4643-a12e-d28ec4ee3587" xsi:nil="true"/>
    <Owner xmlns="552fc791-b9ed-4a2b-82aa-c9ef02e3631a">
      <UserInfo>
        <DisplayName/>
        <AccountId xsi:nil="true"/>
        <AccountType/>
      </UserInfo>
    </Owner>
    <Invited_Students xmlns="552fc791-b9ed-4a2b-82aa-c9ef02e3631a" xsi:nil="true"/>
    <DefaultSectionNames0 xmlns="493dec6a-80d2-4643-a12e-d28ec4ee3587" xsi:nil="true"/>
    <Teams_Channel_Section_Location xmlns="493dec6a-80d2-4643-a12e-d28ec4ee3587" xsi:nil="true"/>
    <DefaultSectionNames xmlns="552fc791-b9ed-4a2b-82aa-c9ef02e3631a" xsi:nil="true"/>
    <TeamsChannelId0 xmlns="493dec6a-80d2-4643-a12e-d28ec4ee3587" xsi:nil="true"/>
    <Invited_Teachers0 xmlns="493dec6a-80d2-4643-a12e-d28ec4ee3587" xsi:nil="true"/>
    <Invited_Students0 xmlns="493dec6a-80d2-4643-a12e-d28ec4ee3587" xsi:nil="true"/>
    <Student_Groups xmlns="552fc791-b9ed-4a2b-82aa-c9ef02e3631a">
      <UserInfo>
        <DisplayName/>
        <AccountId xsi:nil="true"/>
        <AccountType/>
      </UserInfo>
    </Student_Groups>
    <TeamsChannelId xmlns="552fc791-b9ed-4a2b-82aa-c9ef02e3631a" xsi:nil="true"/>
    <AppVersion0 xmlns="493dec6a-80d2-4643-a12e-d28ec4ee3587" xsi:nil="true"/>
    <LMS_Mappings xmlns="493dec6a-80d2-4643-a12e-d28ec4ee3587" xsi:nil="true"/>
    <CultureName0 xmlns="493dec6a-80d2-4643-a12e-d28ec4ee3587" xsi:nil="true"/>
    <Distribution_Groups xmlns="493dec6a-80d2-4643-a12e-d28ec4ee3587" xsi:nil="true"/>
    <Teachers xmlns="552fc791-b9ed-4a2b-82aa-c9ef02e3631a">
      <UserInfo>
        <DisplayName/>
        <AccountId xsi:nil="true"/>
        <AccountType/>
      </UserInfo>
    </Teachers>
    <Is_Collaboration_Space_Locked0 xmlns="493dec6a-80d2-4643-a12e-d28ec4ee3587" xsi:nil="true"/>
    <Is_Collaboration_Space_Locked xmlns="552fc791-b9ed-4a2b-82aa-c9ef02e3631a" xsi:nil="true"/>
    <Self_Registration_Enabled xmlns="552fc791-b9ed-4a2b-82aa-c9ef02e3631a" xsi:nil="true"/>
    <Has_Teacher_Only_SectionGroup xmlns="552fc791-b9ed-4a2b-82aa-c9ef02e3631a" xsi:nil="true"/>
    <Student_Groups0 xmlns="493dec6a-80d2-4643-a12e-d28ec4ee3587">
      <UserInfo>
        <DisplayName/>
        <AccountId xsi:nil="true"/>
        <AccountType/>
      </UserInfo>
    </Student_Groups0>
    <FolderType xmlns="552fc791-b9ed-4a2b-82aa-c9ef02e3631a" xsi:nil="true"/>
    <CultureName xmlns="552fc791-b9ed-4a2b-82aa-c9ef02e3631a" xsi:nil="true"/>
    <Students xmlns="552fc791-b9ed-4a2b-82aa-c9ef02e3631a">
      <UserInfo>
        <DisplayName/>
        <AccountId xsi:nil="true"/>
        <AccountType/>
      </UserInfo>
    </Students>
    <Math_Settings0 xmlns="493dec6a-80d2-4643-a12e-d28ec4ee3587" xsi:nil="true"/>
    <Self_Registration_Enabled0 xmlns="493dec6a-80d2-4643-a12e-d28ec4ee3587" xsi:nil="true"/>
    <Has_Teacher_Only_SectionGroup0 xmlns="493dec6a-80d2-4643-a12e-d28ec4ee3587" xsi:nil="true"/>
    <Invited_Teachers xmlns="552fc791-b9ed-4a2b-82aa-c9ef02e3631a" xsi:nil="true"/>
    <IsNotebookLocked xmlns="552fc791-b9ed-4a2b-82aa-c9ef02e3631a" xsi:nil="true"/>
    <_activity xmlns="493dec6a-80d2-4643-a12e-d28ec4ee3587" xsi:nil="true"/>
    <Templates xmlns="552fc791-b9ed-4a2b-82aa-c9ef02e3631a" xsi:nil="true"/>
    <NotebookType xmlns="552fc791-b9ed-4a2b-82aa-c9ef02e3631a" xsi:nil="true"/>
  </documentManagement>
</p:properties>
</file>

<file path=customXml/itemProps1.xml><?xml version="1.0" encoding="utf-8"?>
<ds:datastoreItem xmlns:ds="http://schemas.openxmlformats.org/officeDocument/2006/customXml" ds:itemID="{E83B25F9-B0E3-4CD9-BB25-3AB281D354C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52fc791-b9ed-4a2b-82aa-c9ef02e3631a"/>
    <ds:schemaRef ds:uri="493dec6a-80d2-4643-a12e-d28ec4ee3587"/>
    <ds:schemaRef ds:uri="0906b9c3-818b-47b7-aa00-dad558d5737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0A92C6BC-5BBC-48A0-90ED-7BFB9698C3B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DA6C730-9D17-4C7E-8518-D5A55FD713C2}">
  <ds:schemaRefs>
    <ds:schemaRef ds:uri="http://purl.org/dc/terms/"/>
    <ds:schemaRef ds:uri="552fc791-b9ed-4a2b-82aa-c9ef02e3631a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0906b9c3-818b-47b7-aa00-dad558d5737b"/>
    <ds:schemaRef ds:uri="http://schemas.openxmlformats.org/package/2006/metadata/core-properties"/>
    <ds:schemaRef ds:uri="493dec6a-80d2-4643-a12e-d28ec4ee3587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19</TotalTime>
  <Words>410</Words>
  <Application>Microsoft Office PowerPoint</Application>
  <PresentationFormat>Widescreen</PresentationFormat>
  <Paragraphs>36</Paragraphs>
  <Slides>8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Office-tema</vt:lpstr>
      <vt:lpstr>Træningsprojektet</vt:lpstr>
      <vt:lpstr>Forsyningssystemer</vt:lpstr>
      <vt:lpstr>Kondition Kroppens evne til at optage, transportere og udnytte ilt</vt:lpstr>
      <vt:lpstr>Energi til bevægelse</vt:lpstr>
      <vt:lpstr>Anaerob og aerob energiomsætning under arbejde</vt:lpstr>
      <vt:lpstr>Hvad gør  træning?</vt:lpstr>
      <vt:lpstr>Evaluering af projektet (spørgsmål i logbogen)</vt:lpstr>
      <vt:lpstr>Aflevering af træningsprojektet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Træningsprojektet</dc:title>
  <dc:creator>Torben Aagaard (To | EG)</dc:creator>
  <cp:lastModifiedBy>Torben Aagaard (To | EG)</cp:lastModifiedBy>
  <cp:revision>2</cp:revision>
  <dcterms:created xsi:type="dcterms:W3CDTF">2024-10-01T09:14:57Z</dcterms:created>
  <dcterms:modified xsi:type="dcterms:W3CDTF">2024-10-01T09:34:44Z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0x010100A083FA7BC1BE7841AEC4A95980667929</vt:lpwstr>
  </property>
</Properties>
</file>