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3"/>
  </p:sldMasterIdLst>
  <p:notesMasterIdLst>
    <p:notesMasterId r:id="rId12"/>
  </p:notesMasterIdLst>
  <p:sldIdLst>
    <p:sldId id="256" r:id="rId4"/>
    <p:sldId id="257" r:id="rId5"/>
    <p:sldId id="263" r:id="rId6"/>
    <p:sldId id="258" r:id="rId7"/>
    <p:sldId id="261" r:id="rId8"/>
    <p:sldId id="259" r:id="rId9"/>
    <p:sldId id="262"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3405"/>
  </p:normalViewPr>
  <p:slideViewPr>
    <p:cSldViewPr snapToGrid="0">
      <p:cViewPr varScale="1">
        <p:scale>
          <a:sx n="63" d="100"/>
          <a:sy n="63" d="100"/>
        </p:scale>
        <p:origin x="7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7BCB93-9424-BB47-97B7-CE5233AE0FC6}" type="datetimeFigureOut">
              <a:rPr lang="da-DK" smtClean="0"/>
              <a:t>30-10-2024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05F0B-9783-DE42-ABC3-126DBEF71DEB}" type="slidenum">
              <a:rPr lang="da-DK" smtClean="0"/>
              <a:t>‹nr.›</a:t>
            </a:fld>
            <a:endParaRPr lang="da-DK"/>
          </a:p>
        </p:txBody>
      </p:sp>
    </p:spTree>
    <p:extLst>
      <p:ext uri="{BB962C8B-B14F-4D97-AF65-F5344CB8AC3E}">
        <p14:creationId xmlns:p14="http://schemas.microsoft.com/office/powerpoint/2010/main" val="4065261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Teksten er fra det sidste bind i Knausgårds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årstids-encyklopædi</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Hvad er en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encyklopædi: </a:t>
            </a:r>
            <a:r>
              <a:rPr lang="da-DK" b="0" i="0" dirty="0">
                <a:solidFill>
                  <a:srgbClr val="203E51"/>
                </a:solidFill>
                <a:effectLst/>
                <a:latin typeface="Publico text"/>
              </a:rPr>
              <a:t>et opslagsværk med en overskuelig sammenfatning af den menneskelige viden. </a:t>
            </a:r>
            <a:r>
              <a:rPr lang="da-DK" b="0" i="0" dirty="0">
                <a:solidFill>
                  <a:srgbClr val="203E51"/>
                </a:solidFill>
                <a:effectLst/>
                <a:latin typeface="Publico text"/>
                <a:sym typeface="Wingdings" pitchFamily="2" charset="2"/>
              </a:rPr>
              <a:t> Her Jeg-fortællerens (en far, Knausgård selv) viden om livet.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203E51"/>
              </a:solidFill>
              <a:effectLst/>
              <a:latin typeface="Publico text"/>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03E51"/>
                </a:solidFill>
                <a:effectLst/>
                <a:latin typeface="Publico text"/>
                <a:sym typeface="Wingdings" pitchFamily="2" charset="2"/>
              </a:rPr>
              <a:t>Han leger med den faste viden overfor den subjektive viden.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03E51"/>
                </a:solidFill>
                <a:effectLst/>
                <a:latin typeface="Publico text"/>
                <a:sym typeface="Wingdings" pitchFamily="2" charset="2"/>
              </a:rPr>
              <a:t>Den enkeltes erfaring =&gt; siger noget om vores fælles verden. Måske endda mere end et leksikalt opslagsværk, der er renset for nerve og følelse og erkendelse.</a:t>
            </a:r>
            <a:endParaRPr lang="da-DK" b="0" i="0" dirty="0">
              <a:solidFill>
                <a:srgbClr val="203E51"/>
              </a:solidFill>
              <a:effectLst/>
              <a:latin typeface="Publico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FORM: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Hver tekst har en titel – fx </a:t>
            </a:r>
            <a:r>
              <a:rPr lang="da-DK" sz="1200" kern="100" dirty="0" err="1">
                <a:effectLst/>
                <a:latin typeface="Calibri" panose="020F0502020204030204" pitchFamily="34" charset="0"/>
                <a:ea typeface="Calibri" panose="020F0502020204030204" pitchFamily="34" charset="0"/>
                <a:cs typeface="Times New Roman" panose="02020603050405020304" pitchFamily="18" charset="0"/>
              </a:rPr>
              <a:t>Sommerrnat</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 – så i princippet forklarer han os i teksten, hvad en sommernat er. Men der er jo meget mere på færde end blot den leksikale forklaring eller selve beskrivelsen af hvordan en sommernat er/kan være.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Gennem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erindringer</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 og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poetiske prosa-beskrivelser </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fortæller han os om verden.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Både den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fysiske verden </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(Hvad er en sommernat) og </a:t>
            </a:r>
            <a:r>
              <a:rPr lang="da-DK" sz="1200" b="1" kern="100" dirty="0">
                <a:effectLst/>
                <a:latin typeface="Calibri" panose="020F0502020204030204" pitchFamily="34" charset="0"/>
                <a:ea typeface="Calibri" panose="020F0502020204030204" pitchFamily="34" charset="0"/>
                <a:cs typeface="Times New Roman" panose="02020603050405020304" pitchFamily="18" charset="0"/>
              </a:rPr>
              <a:t>den psykiske </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(Hvad skete der den sommernat).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Bind 4 ”Sommer” har denne undertitel: ”</a:t>
            </a:r>
            <a:r>
              <a:rPr lang="da-DK"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 personlig encyklopædi om den nære virkelighed, skrevet af en far til hans yngste datter</a:t>
            </a: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da-DK" dirty="0"/>
          </a:p>
        </p:txBody>
      </p:sp>
      <p:sp>
        <p:nvSpPr>
          <p:cNvPr id="4" name="Pladsholder til slidenummer 3"/>
          <p:cNvSpPr>
            <a:spLocks noGrp="1"/>
          </p:cNvSpPr>
          <p:nvPr>
            <p:ph type="sldNum" sz="quarter" idx="5"/>
          </p:nvPr>
        </p:nvSpPr>
        <p:spPr/>
        <p:txBody>
          <a:bodyPr/>
          <a:lstStyle/>
          <a:p>
            <a:fld id="{6AE05F0B-9783-DE42-ABC3-126DBEF71DEB}" type="slidenum">
              <a:rPr lang="da-DK" smtClean="0"/>
              <a:t>2</a:t>
            </a:fld>
            <a:endParaRPr lang="da-DK"/>
          </a:p>
        </p:txBody>
      </p:sp>
    </p:spTree>
    <p:extLst>
      <p:ext uri="{BB962C8B-B14F-4D97-AF65-F5344CB8AC3E}">
        <p14:creationId xmlns:p14="http://schemas.microsoft.com/office/powerpoint/2010/main" val="3254020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Adjektiver/tillægsord = en ordklasse</a:t>
            </a:r>
          </a:p>
          <a:p>
            <a:endParaRPr lang="da-DK" dirty="0"/>
          </a:p>
          <a:p>
            <a:r>
              <a:rPr lang="da-DK" dirty="0"/>
              <a:t>Grundfunktion: </a:t>
            </a:r>
          </a:p>
          <a:p>
            <a:r>
              <a:rPr lang="da-DK" dirty="0"/>
              <a:t>- at præcisere og beskrive substantiver (genstande, fysiske fænomener, abstrakte tilstande)</a:t>
            </a:r>
          </a:p>
          <a:p>
            <a:r>
              <a:rPr lang="da-DK" dirty="0"/>
              <a:t>- de kan skabe forskellige grundbetydninger – alt mellem noget positivt og noget negativt. HUSK at der er MANGE betydninger og stemninger, der kan skabes </a:t>
            </a:r>
            <a:r>
              <a:rPr lang="da-DK" dirty="0" err="1"/>
              <a:t>vha</a:t>
            </a:r>
            <a:r>
              <a:rPr lang="da-DK" dirty="0"/>
              <a:t> adjektiver ud over blot positiv og negativ.</a:t>
            </a:r>
          </a:p>
          <a:p>
            <a:endParaRPr lang="da-DK" dirty="0"/>
          </a:p>
          <a:p>
            <a:r>
              <a:rPr lang="da-DK" dirty="0"/>
              <a:t>- gradbøjes </a:t>
            </a:r>
            <a:r>
              <a:rPr lang="da-DK" dirty="0">
                <a:sym typeface="Wingdings" pitchFamily="2" charset="2"/>
              </a:rPr>
              <a:t> siger noget om fortællerens/digter-jeg’ets forhold til det, der beskrives og noget om, hvordan dette jeg har det.</a:t>
            </a:r>
          </a:p>
          <a:p>
            <a:endParaRPr lang="da-DK" dirty="0">
              <a:sym typeface="Wingdings" pitchFamily="2" charset="2"/>
            </a:endParaRPr>
          </a:p>
          <a:p>
            <a:endParaRPr lang="da-DK" dirty="0">
              <a:sym typeface="Wingdings" pitchFamily="2" charset="2"/>
            </a:endParaRPr>
          </a:p>
          <a:p>
            <a:r>
              <a:rPr lang="da-DK" b="1" dirty="0">
                <a:sym typeface="Wingdings" pitchFamily="2" charset="2"/>
              </a:rPr>
              <a:t>Nu skal I på jagt efter Knausgårds brug af adjektiver og den effekt det har i hans tekst. Arbejdsark</a:t>
            </a:r>
          </a:p>
          <a:p>
            <a:endParaRPr lang="da-DK" dirty="0"/>
          </a:p>
        </p:txBody>
      </p:sp>
      <p:sp>
        <p:nvSpPr>
          <p:cNvPr id="4" name="Pladsholder til slidenummer 3"/>
          <p:cNvSpPr>
            <a:spLocks noGrp="1"/>
          </p:cNvSpPr>
          <p:nvPr>
            <p:ph type="sldNum" sz="quarter" idx="5"/>
          </p:nvPr>
        </p:nvSpPr>
        <p:spPr/>
        <p:txBody>
          <a:bodyPr/>
          <a:lstStyle/>
          <a:p>
            <a:fld id="{6AE05F0B-9783-DE42-ABC3-126DBEF71DEB}" type="slidenum">
              <a:rPr lang="da-DK" smtClean="0"/>
              <a:t>4</a:t>
            </a:fld>
            <a:endParaRPr lang="da-DK"/>
          </a:p>
        </p:txBody>
      </p:sp>
    </p:spTree>
    <p:extLst>
      <p:ext uri="{BB962C8B-B14F-4D97-AF65-F5344CB8AC3E}">
        <p14:creationId xmlns:p14="http://schemas.microsoft.com/office/powerpoint/2010/main" val="15892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En tekst må ikke stå stille. </a:t>
            </a: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Der skal være fremdrift og udvikling, ellers bliver det for kedeligt at læse. Og så er der ingen grund til at læse. </a:t>
            </a:r>
          </a:p>
          <a:p>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Noget skal ændre sig fra start til slut. </a:t>
            </a:r>
          </a:p>
          <a:p>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Teksten er som en bil: </a:t>
            </a: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Læseren sidder på bagsædet og kan blot følge med og opleve (og afkode og forstå).</a:t>
            </a: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Skribenten starter bilen og bestemmer, hvor bilen skal køre hen, hvornår. </a:t>
            </a:r>
          </a:p>
          <a:p>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På den måde viser skribenten læseren en del af verden. </a:t>
            </a: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Måden skribenten viser verden frem siger også noget om, hvordan skribenten har det med det, der vises frem.</a:t>
            </a:r>
          </a:p>
          <a:p>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Calibri" panose="020F0502020204030204" pitchFamily="34" charset="0"/>
                <a:ea typeface="Calibri" panose="020F0502020204030204" pitchFamily="34" charset="0"/>
                <a:cs typeface="Times New Roman" panose="02020603050405020304" pitchFamily="18" charset="0"/>
              </a:rPr>
              <a:t>Man skal som skribent tænke over hvilke elementer (fx begivenheder, tidsspring, udviklinger i personers bevidsthed) der skal med, og hvornår i teksten, de skal med.</a:t>
            </a:r>
          </a:p>
          <a:p>
            <a:endParaRPr lang="da-DK" dirty="0"/>
          </a:p>
          <a:p>
            <a:r>
              <a:rPr lang="da-DK" dirty="0"/>
              <a:t>Lad være med at tage læseren direkte med til endestationen (det du gerne vil formidle med din tekst), tag nogle omveje, kør gennem skoven i tusmørke, lad solen blænde jer, kør i en retning selvom I i virkeligheden skal i en anden retning.....osv.</a:t>
            </a:r>
          </a:p>
          <a:p>
            <a:endParaRPr lang="da-DK" dirty="0"/>
          </a:p>
          <a:p>
            <a:r>
              <a:rPr lang="da-DK" dirty="0"/>
              <a:t>Det kaldes også DOCERING eller FORTÆLLEØKONOMI</a:t>
            </a:r>
          </a:p>
          <a:p>
            <a:r>
              <a:rPr lang="da-DK" dirty="0"/>
              <a:t>Hvad skal leveres hvornår? For at teksten er spændende at læse og for, at den har en dybde!</a:t>
            </a:r>
          </a:p>
          <a:p>
            <a:endParaRPr lang="da-DK" dirty="0"/>
          </a:p>
          <a:p>
            <a:r>
              <a:rPr lang="da-DK" b="1" dirty="0"/>
              <a:t>Nu skal I på jagt efter fremdrift-elementer i Knausgårds tekst. Arbejdsark!</a:t>
            </a:r>
          </a:p>
        </p:txBody>
      </p:sp>
      <p:sp>
        <p:nvSpPr>
          <p:cNvPr id="4" name="Pladsholder til slidenummer 3"/>
          <p:cNvSpPr>
            <a:spLocks noGrp="1"/>
          </p:cNvSpPr>
          <p:nvPr>
            <p:ph type="sldNum" sz="quarter" idx="5"/>
          </p:nvPr>
        </p:nvSpPr>
        <p:spPr/>
        <p:txBody>
          <a:bodyPr/>
          <a:lstStyle/>
          <a:p>
            <a:fld id="{6AE05F0B-9783-DE42-ABC3-126DBEF71DEB}" type="slidenum">
              <a:rPr lang="da-DK" smtClean="0"/>
              <a:t>6</a:t>
            </a:fld>
            <a:endParaRPr lang="da-DK"/>
          </a:p>
        </p:txBody>
      </p:sp>
    </p:spTree>
    <p:extLst>
      <p:ext uri="{BB962C8B-B14F-4D97-AF65-F5344CB8AC3E}">
        <p14:creationId xmlns:p14="http://schemas.microsoft.com/office/powerpoint/2010/main" val="500146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skal øve sig i det samme som Knausgård – derfor må de gerne imitere hans tekst. Den kan fungere som modeltekst.</a:t>
            </a:r>
          </a:p>
          <a:p>
            <a:r>
              <a:rPr lang="da-DK" dirty="0"/>
              <a:t>Godt at have sat ord på, at han gennem den ”konkrete” beskrivelse af ”en sommernat” får gengivet hvordan det opleves at miste en kærlighed, at opdage at man ikke har samme virkelighed som dem, der er tættest på en......</a:t>
            </a:r>
            <a:r>
              <a:rPr lang="da-DK" dirty="0" err="1"/>
              <a:t>dvs</a:t>
            </a:r>
            <a:r>
              <a:rPr lang="da-DK" dirty="0"/>
              <a:t> erindringen om denne sommernat er meget subjektiv, men oplevelsen er almengyldig (en følelse).</a:t>
            </a:r>
          </a:p>
          <a:p>
            <a:endParaRPr lang="da-DK" dirty="0"/>
          </a:p>
          <a:p>
            <a:endParaRPr lang="da-DK" dirty="0"/>
          </a:p>
        </p:txBody>
      </p:sp>
      <p:sp>
        <p:nvSpPr>
          <p:cNvPr id="4" name="Pladsholder til slidenummer 3"/>
          <p:cNvSpPr>
            <a:spLocks noGrp="1"/>
          </p:cNvSpPr>
          <p:nvPr>
            <p:ph type="sldNum" sz="quarter" idx="5"/>
          </p:nvPr>
        </p:nvSpPr>
        <p:spPr/>
        <p:txBody>
          <a:bodyPr/>
          <a:lstStyle/>
          <a:p>
            <a:fld id="{6AE05F0B-9783-DE42-ABC3-126DBEF71DEB}" type="slidenum">
              <a:rPr lang="da-DK" smtClean="0"/>
              <a:t>8</a:t>
            </a:fld>
            <a:endParaRPr lang="da-DK"/>
          </a:p>
        </p:txBody>
      </p:sp>
    </p:spTree>
    <p:extLst>
      <p:ext uri="{BB962C8B-B14F-4D97-AF65-F5344CB8AC3E}">
        <p14:creationId xmlns:p14="http://schemas.microsoft.com/office/powerpoint/2010/main" val="1760804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2F406F3E-C5D2-CE4D-AE31-689E1981921D}" type="datetimeFigureOut">
              <a:rPr lang="da-DK" smtClean="0"/>
              <a:t>30-10-2024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382680388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F406F3E-C5D2-CE4D-AE31-689E1981921D}" type="datetimeFigureOut">
              <a:rPr lang="da-DK" smtClean="0"/>
              <a:t>30-10-2024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2662791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2F406F3E-C5D2-CE4D-AE31-689E1981921D}" type="datetimeFigureOut">
              <a:rPr lang="da-DK" smtClean="0"/>
              <a:t>30-10-2024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25300589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2F406F3E-C5D2-CE4D-AE31-689E1981921D}" type="datetimeFigureOut">
              <a:rPr lang="da-DK" smtClean="0"/>
              <a:t>30-10-2024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681332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2F406F3E-C5D2-CE4D-AE31-689E1981921D}" type="datetimeFigureOut">
              <a:rPr lang="da-DK" smtClean="0"/>
              <a:t>30-10-2024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E17E90E-A63A-6343-BF56-3BF4A67B4806}" type="slidenum">
              <a:rPr lang="da-DK" smtClean="0"/>
              <a:t>‹nr.›</a:t>
            </a:fld>
            <a:endParaRPr lang="da-DK"/>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1351474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2F406F3E-C5D2-CE4D-AE31-689E1981921D}" type="datetimeFigureOut">
              <a:rPr lang="da-DK" smtClean="0"/>
              <a:t>30-10-2024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355862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06F3E-C5D2-CE4D-AE31-689E1981921D}" type="datetimeFigureOut">
              <a:rPr lang="da-DK" smtClean="0"/>
              <a:t>30-10-2024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936670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2F406F3E-C5D2-CE4D-AE31-689E1981921D}" type="datetimeFigureOut">
              <a:rPr lang="da-DK" smtClean="0"/>
              <a:t>30-10-2024</a:t>
            </a:fld>
            <a:endParaRPr lang="da-DK"/>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da-DK"/>
          </a:p>
        </p:txBody>
      </p:sp>
      <p:sp>
        <p:nvSpPr>
          <p:cNvPr id="7" name="Slide Number Placeholder 6"/>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291373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2F406F3E-C5D2-CE4D-AE31-689E1981921D}" type="datetimeFigureOut">
              <a:rPr lang="da-DK" smtClean="0"/>
              <a:t>30-10-2024</a:t>
            </a:fld>
            <a:endParaRPr lang="da-DK"/>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da-DK"/>
          </a:p>
        </p:txBody>
      </p:sp>
      <p:sp>
        <p:nvSpPr>
          <p:cNvPr id="7" name="Slide Number Placeholder 6"/>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287699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F406F3E-C5D2-CE4D-AE31-689E1981921D}" type="datetimeFigureOut">
              <a:rPr lang="da-DK" smtClean="0"/>
              <a:t>30-10-2024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3534473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F406F3E-C5D2-CE4D-AE31-689E1981921D}" type="datetimeFigureOut">
              <a:rPr lang="da-DK" smtClean="0"/>
              <a:t>30-10-2024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E17E90E-A63A-6343-BF56-3BF4A67B4806}" type="slidenum">
              <a:rPr lang="da-DK" smtClean="0"/>
              <a:t>‹nr.›</a:t>
            </a:fld>
            <a:endParaRPr lang="da-DK"/>
          </a:p>
        </p:txBody>
      </p:sp>
    </p:spTree>
    <p:extLst>
      <p:ext uri="{BB962C8B-B14F-4D97-AF65-F5344CB8AC3E}">
        <p14:creationId xmlns:p14="http://schemas.microsoft.com/office/powerpoint/2010/main" val="1874063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F406F3E-C5D2-CE4D-AE31-689E1981921D}" type="datetimeFigureOut">
              <a:rPr lang="da-DK" smtClean="0"/>
              <a:t>30-10-2024</a:t>
            </a:fld>
            <a:endParaRPr lang="da-DK"/>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da-DK"/>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E17E90E-A63A-6343-BF56-3BF4A67B4806}" type="slidenum">
              <a:rPr lang="da-DK" smtClean="0"/>
              <a:t>‹nr.›</a:t>
            </a:fld>
            <a:endParaRPr lang="da-DK"/>
          </a:p>
        </p:txBody>
      </p:sp>
    </p:spTree>
    <p:extLst>
      <p:ext uri="{BB962C8B-B14F-4D97-AF65-F5344CB8AC3E}">
        <p14:creationId xmlns:p14="http://schemas.microsoft.com/office/powerpoint/2010/main" val="3727408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https://ucaaf4f8ece49505e121d850f064.previews.dropboxusercontent.com/p/thumb/AB0_W18VFgXEuBI67cJJfEBxZmxz__TbPcxTwZ6TvqI-po04O88prEpBiGp050jX1-Y_0F9UbqlVcBKl_zuTXGY2nH2kCFZ3EW_s8MD7HfkFGR-hIuZPuOHhLkbSKbmZbsJdRHLGmGno-bKUErA86iGhlLT8f7x0wpuTxNPZgXKz2Qa98eNdwp1xYSX_mzAC-hTYihkObMwLDIEtczv4Bpdjk3z6BBiq6pqYQFClmLzAq1vD-s5brzfjT3_Txzcq6K78cqI9KX9EXTUvr5veooHS0wLyUBGg-9L2h18uGclokN7YtYEoG1hjp7OD3fc8Gp2uKZPkr6gjEo1gH4IGTy2JojTMZG7LUMx2OQVhHhBXQJA4NBPuSaV6MBtTZ1VySqoaXek7L2HkfuxLMPH65Bn0/p.p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DF553-0F71-4038-23AA-4AB2160F252A}"/>
              </a:ext>
            </a:extLst>
          </p:cNvPr>
          <p:cNvSpPr>
            <a:spLocks noGrp="1"/>
          </p:cNvSpPr>
          <p:nvPr>
            <p:ph type="ctrTitle"/>
          </p:nvPr>
        </p:nvSpPr>
        <p:spPr/>
        <p:txBody>
          <a:bodyPr/>
          <a:lstStyle/>
          <a:p>
            <a:r>
              <a:rPr lang="da-DK" dirty="0"/>
              <a:t>Den personlige stemme</a:t>
            </a:r>
            <a:br>
              <a:rPr lang="da-DK" dirty="0"/>
            </a:br>
            <a:r>
              <a:rPr lang="da-DK" dirty="0"/>
              <a:t>Lektion 1</a:t>
            </a:r>
          </a:p>
        </p:txBody>
      </p:sp>
      <p:sp>
        <p:nvSpPr>
          <p:cNvPr id="3" name="Undertitel 2">
            <a:extLst>
              <a:ext uri="{FF2B5EF4-FFF2-40B4-BE49-F238E27FC236}">
                <a16:creationId xmlns:a16="http://schemas.microsoft.com/office/drawing/2014/main" id="{99429D40-BB5D-F1DF-96DF-C35251533D4F}"/>
              </a:ext>
            </a:extLst>
          </p:cNvPr>
          <p:cNvSpPr>
            <a:spLocks noGrp="1"/>
          </p:cNvSpPr>
          <p:nvPr>
            <p:ph type="subTitle" idx="1"/>
          </p:nvPr>
        </p:nvSpPr>
        <p:spPr/>
        <p:txBody>
          <a:bodyPr>
            <a:normAutofit lnSpcReduction="10000"/>
          </a:bodyPr>
          <a:lstStyle/>
          <a:p>
            <a:r>
              <a:rPr lang="da-DK" dirty="0"/>
              <a:t>Karl Ove Knausgård: ”Sommernat” (2016)</a:t>
            </a:r>
          </a:p>
          <a:p>
            <a:r>
              <a:rPr lang="da-DK" dirty="0"/>
              <a:t>Adjektiver og beskrivelse</a:t>
            </a:r>
          </a:p>
          <a:p>
            <a:r>
              <a:rPr lang="da-DK" dirty="0"/>
              <a:t>At skabe fremdrift</a:t>
            </a:r>
          </a:p>
        </p:txBody>
      </p:sp>
    </p:spTree>
    <p:extLst>
      <p:ext uri="{BB962C8B-B14F-4D97-AF65-F5344CB8AC3E}">
        <p14:creationId xmlns:p14="http://schemas.microsoft.com/office/powerpoint/2010/main" val="209306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8" descr="Om efteråret | Vejle Bibliotekerne">
            <a:extLst>
              <a:ext uri="{FF2B5EF4-FFF2-40B4-BE49-F238E27FC236}">
                <a16:creationId xmlns:a16="http://schemas.microsoft.com/office/drawing/2014/main" id="{55AA77AD-AD65-0774-14E8-A3C4CEBBF1C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497" r="1" b="1813"/>
          <a:stretch/>
        </p:blipFill>
        <p:spPr bwMode="auto">
          <a:xfrm>
            <a:off x="2" y="10"/>
            <a:ext cx="3047695" cy="45719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Om sommeren af Karl Ove Knausgård | AarhusBibliotekerne">
            <a:extLst>
              <a:ext uri="{FF2B5EF4-FFF2-40B4-BE49-F238E27FC236}">
                <a16:creationId xmlns:a16="http://schemas.microsoft.com/office/drawing/2014/main" id="{488CFD41-BCCA-418E-CE28-9B123C9BB22A}"/>
              </a:ext>
            </a:extLst>
          </p:cNvPr>
          <p:cNvPicPr>
            <a:picLocks noChangeAspect="1"/>
          </p:cNvPicPr>
          <p:nvPr/>
        </p:nvPicPr>
        <p:blipFill rotWithShape="1">
          <a:blip r:embed="rId4">
            <a:extLst>
              <a:ext uri="{28A0092B-C50C-407E-A947-70E740481C1C}">
                <a14:useLocalDpi xmlns:a14="http://schemas.microsoft.com/office/drawing/2010/main" val="0"/>
              </a:ext>
            </a:extLst>
          </a:blip>
          <a:srcRect t="4778" r="-1" b="-1"/>
          <a:stretch/>
        </p:blipFill>
        <p:spPr bwMode="auto">
          <a:xfrm>
            <a:off x="9067952" y="10"/>
            <a:ext cx="3047695" cy="45719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m sommeren af Karl Ove Knausgård">
            <a:extLst>
              <a:ext uri="{FF2B5EF4-FFF2-40B4-BE49-F238E27FC236}">
                <a16:creationId xmlns:a16="http://schemas.microsoft.com/office/drawing/2014/main" id="{FD44E1B8-F5A1-BAC6-FC06-C2CFAC1DD28D}"/>
              </a:ext>
            </a:extLst>
          </p:cNvPr>
          <p:cNvPicPr>
            <a:picLocks noChangeAspect="1"/>
          </p:cNvPicPr>
          <p:nvPr/>
        </p:nvPicPr>
        <p:blipFill rotWithShape="1">
          <a:blip r:embed="rId5">
            <a:extLst>
              <a:ext uri="{28A0092B-C50C-407E-A947-70E740481C1C}">
                <a14:useLocalDpi xmlns:a14="http://schemas.microsoft.com/office/drawing/2010/main" val="0"/>
              </a:ext>
            </a:extLst>
          </a:blip>
          <a:srcRect t="4439" r="-1" b="-1"/>
          <a:stretch/>
        </p:blipFill>
        <p:spPr bwMode="auto">
          <a:xfrm>
            <a:off x="6095392" y="10"/>
            <a:ext cx="3047695" cy="45719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Om sommeren af Karl Ove Knausgård">
            <a:extLst>
              <a:ext uri="{FF2B5EF4-FFF2-40B4-BE49-F238E27FC236}">
                <a16:creationId xmlns:a16="http://schemas.microsoft.com/office/drawing/2014/main" id="{774E1757-CECB-34FD-5B45-5C1404BE9148}"/>
              </a:ext>
            </a:extLst>
          </p:cNvPr>
          <p:cNvPicPr>
            <a:picLocks noChangeAspect="1"/>
          </p:cNvPicPr>
          <p:nvPr/>
        </p:nvPicPr>
        <p:blipFill rotWithShape="1">
          <a:blip r:embed="rId6">
            <a:extLst>
              <a:ext uri="{28A0092B-C50C-407E-A947-70E740481C1C}">
                <a14:useLocalDpi xmlns:a14="http://schemas.microsoft.com/office/drawing/2010/main" val="0"/>
              </a:ext>
            </a:extLst>
          </a:blip>
          <a:srcRect t="4439" r="-1" b="-1"/>
          <a:stretch/>
        </p:blipFill>
        <p:spPr bwMode="auto">
          <a:xfrm>
            <a:off x="2972562" y="10"/>
            <a:ext cx="3047695" cy="4571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AC11BB9F-2FDA-5C9E-0918-2BC48D91E0A9}"/>
              </a:ext>
            </a:extLst>
          </p:cNvPr>
          <p:cNvSpPr>
            <a:spLocks noGrp="1"/>
          </p:cNvSpPr>
          <p:nvPr>
            <p:ph type="title"/>
          </p:nvPr>
        </p:nvSpPr>
        <p:spPr>
          <a:xfrm>
            <a:off x="1523849" y="3993014"/>
            <a:ext cx="8991600" cy="1645759"/>
          </a:xfrm>
        </p:spPr>
        <p:txBody>
          <a:bodyPr vert="horz" lIns="274320" tIns="182880" rIns="274320" bIns="182880" rtlCol="0" anchor="ctr" anchorCtr="1">
            <a:normAutofit fontScale="90000"/>
          </a:bodyPr>
          <a:lstStyle/>
          <a:p>
            <a:r>
              <a:rPr lang="en-US" sz="2900" b="1" dirty="0">
                <a:solidFill>
                  <a:srgbClr val="262626"/>
                </a:solidFill>
                <a:effectLst/>
              </a:rPr>
              <a:t>Karl Ove </a:t>
            </a:r>
            <a:r>
              <a:rPr lang="en-US" sz="2900" b="1" dirty="0" err="1">
                <a:solidFill>
                  <a:srgbClr val="262626"/>
                </a:solidFill>
                <a:effectLst/>
              </a:rPr>
              <a:t>Knausgård</a:t>
            </a:r>
            <a:r>
              <a:rPr lang="en-US" sz="2900" b="1" dirty="0">
                <a:solidFill>
                  <a:srgbClr val="262626"/>
                </a:solidFill>
                <a:effectLst/>
              </a:rPr>
              <a:t>: ”</a:t>
            </a:r>
            <a:r>
              <a:rPr lang="en-US" sz="2900" b="1" dirty="0" err="1">
                <a:solidFill>
                  <a:srgbClr val="262626"/>
                </a:solidFill>
                <a:effectLst/>
              </a:rPr>
              <a:t>Sommernat</a:t>
            </a:r>
            <a:r>
              <a:rPr lang="en-US" sz="2900" b="1" dirty="0">
                <a:solidFill>
                  <a:srgbClr val="262626"/>
                </a:solidFill>
                <a:effectLst/>
              </a:rPr>
              <a:t>” (2016)</a:t>
            </a:r>
            <a:br>
              <a:rPr lang="en-US" sz="2900" b="1" dirty="0">
                <a:solidFill>
                  <a:srgbClr val="262626"/>
                </a:solidFill>
                <a:effectLst/>
              </a:rPr>
            </a:br>
            <a:br>
              <a:rPr lang="en-US" sz="2900" dirty="0">
                <a:solidFill>
                  <a:srgbClr val="262626"/>
                </a:solidFill>
                <a:effectLst/>
              </a:rPr>
            </a:br>
            <a:r>
              <a:rPr lang="en-US" sz="2900" dirty="0">
                <a:solidFill>
                  <a:srgbClr val="262626"/>
                </a:solidFill>
                <a:effectLst/>
              </a:rPr>
              <a:t>ÅRSTIDS-ENCYKLOPÆDI</a:t>
            </a:r>
            <a:endParaRPr lang="en-US" sz="2900" dirty="0">
              <a:solidFill>
                <a:srgbClr val="262626"/>
              </a:solidFill>
            </a:endParaRPr>
          </a:p>
        </p:txBody>
      </p:sp>
      <p:sp>
        <p:nvSpPr>
          <p:cNvPr id="9" name="Tekstfelt 8">
            <a:extLst>
              <a:ext uri="{FF2B5EF4-FFF2-40B4-BE49-F238E27FC236}">
                <a16:creationId xmlns:a16="http://schemas.microsoft.com/office/drawing/2014/main" id="{88C979F5-A5C3-3D9C-BF9F-90CE13E3D0F6}"/>
              </a:ext>
            </a:extLst>
          </p:cNvPr>
          <p:cNvSpPr txBox="1"/>
          <p:nvPr/>
        </p:nvSpPr>
        <p:spPr>
          <a:xfrm>
            <a:off x="740228" y="5900057"/>
            <a:ext cx="11038114" cy="369332"/>
          </a:xfrm>
          <a:prstGeom prst="rect">
            <a:avLst/>
          </a:prstGeom>
          <a:solidFill>
            <a:schemeClr val="accent1">
              <a:lumMod val="40000"/>
              <a:lumOff val="60000"/>
            </a:schemeClr>
          </a:solidFill>
        </p:spPr>
        <p:txBody>
          <a:bodyPr wrap="square" rtlCol="0">
            <a:spAutoFit/>
          </a:bodyPr>
          <a:lstStyle/>
          <a:p>
            <a:r>
              <a:rPr lang="da-DK" dirty="0"/>
              <a:t>”</a:t>
            </a:r>
            <a:r>
              <a:rPr lang="da-DK" dirty="0" err="1"/>
              <a:t>SOMMER.</a:t>
            </a:r>
            <a:r>
              <a:rPr lang="da-DK" sz="1800" kern="100" dirty="0" err="1">
                <a:effectLst/>
                <a:latin typeface="Calibri" panose="020F0502020204030204" pitchFamily="34" charset="0"/>
                <a:ea typeface="Calibri" panose="020F0502020204030204" pitchFamily="34" charset="0"/>
                <a:cs typeface="Times New Roman" panose="02020603050405020304" pitchFamily="18" charset="0"/>
              </a:rPr>
              <a:t>”</a:t>
            </a:r>
            <a:r>
              <a:rPr lang="da-DK" sz="18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a:t>
            </a:r>
            <a:r>
              <a:rPr lang="da-DK"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personlig encyklopædi om den nære virkelighed, skrevet af en far til hans yngste datter</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da-DK" dirty="0"/>
          </a:p>
        </p:txBody>
      </p:sp>
    </p:spTree>
    <p:extLst>
      <p:ext uri="{BB962C8B-B14F-4D97-AF65-F5344CB8AC3E}">
        <p14:creationId xmlns:p14="http://schemas.microsoft.com/office/powerpoint/2010/main" val="166875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2D47C6-B97D-2914-94DE-174E2F9EF4FA}"/>
              </a:ext>
            </a:extLst>
          </p:cNvPr>
          <p:cNvSpPr>
            <a:spLocks noGrp="1"/>
          </p:cNvSpPr>
          <p:nvPr>
            <p:ph type="title"/>
          </p:nvPr>
        </p:nvSpPr>
        <p:spPr/>
        <p:txBody>
          <a:bodyPr/>
          <a:lstStyle/>
          <a:p>
            <a:r>
              <a:rPr lang="da-DK" dirty="0"/>
              <a:t>HURTIGSKRIVNING</a:t>
            </a:r>
          </a:p>
        </p:txBody>
      </p:sp>
      <p:sp>
        <p:nvSpPr>
          <p:cNvPr id="3" name="Pladsholder til indhold 2">
            <a:extLst>
              <a:ext uri="{FF2B5EF4-FFF2-40B4-BE49-F238E27FC236}">
                <a16:creationId xmlns:a16="http://schemas.microsoft.com/office/drawing/2014/main" id="{03724490-D943-23ED-9924-B4550CDA88A5}"/>
              </a:ext>
            </a:extLst>
          </p:cNvPr>
          <p:cNvSpPr>
            <a:spLocks noGrp="1"/>
          </p:cNvSpPr>
          <p:nvPr>
            <p:ph idx="1"/>
          </p:nvPr>
        </p:nvSpPr>
        <p:spPr/>
        <p:txBody>
          <a:bodyPr/>
          <a:lstStyle/>
          <a:p>
            <a:r>
              <a:rPr lang="da-DK" dirty="0"/>
              <a:t>Hop ind i ”EG22v Dansk”-portefolioen</a:t>
            </a:r>
          </a:p>
          <a:p>
            <a:r>
              <a:rPr lang="da-DK" dirty="0"/>
              <a:t>Find ”</a:t>
            </a:r>
            <a:r>
              <a:rPr lang="da-DK" dirty="0" err="1"/>
              <a:t>Proceskrivning</a:t>
            </a:r>
            <a:r>
              <a:rPr lang="da-DK" dirty="0"/>
              <a:t>”</a:t>
            </a:r>
          </a:p>
          <a:p>
            <a:endParaRPr lang="da-DK" dirty="0"/>
          </a:p>
          <a:p>
            <a:r>
              <a:rPr lang="da-DK" dirty="0"/>
              <a:t>Opret en side, der hedder ”Den Personlige stemme”</a:t>
            </a:r>
          </a:p>
          <a:p>
            <a:r>
              <a:rPr lang="da-DK" dirty="0"/>
              <a:t>Find skriveøvelsen ”Hurtigskrivning”</a:t>
            </a:r>
          </a:p>
        </p:txBody>
      </p:sp>
    </p:spTree>
    <p:extLst>
      <p:ext uri="{BB962C8B-B14F-4D97-AF65-F5344CB8AC3E}">
        <p14:creationId xmlns:p14="http://schemas.microsoft.com/office/powerpoint/2010/main" val="1014032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A9BD3F-5159-1714-A471-07ACE4F1EB75}"/>
              </a:ext>
            </a:extLst>
          </p:cNvPr>
          <p:cNvSpPr>
            <a:spLocks noGrp="1"/>
          </p:cNvSpPr>
          <p:nvPr>
            <p:ph type="title"/>
          </p:nvPr>
        </p:nvSpPr>
        <p:spPr>
          <a:xfrm>
            <a:off x="6901435" y="2386744"/>
            <a:ext cx="4486656" cy="1645920"/>
          </a:xfrm>
        </p:spPr>
        <p:txBody>
          <a:bodyPr vert="horz" lIns="274320" tIns="182880" rIns="274320" bIns="182880" rtlCol="0" anchor="ctr" anchorCtr="1">
            <a:normAutofit/>
          </a:bodyPr>
          <a:lstStyle/>
          <a:p>
            <a:r>
              <a:rPr lang="en-US" sz="3200">
                <a:solidFill>
                  <a:srgbClr val="262626"/>
                </a:solidFill>
              </a:rPr>
              <a:t>ADJEKTIVER</a:t>
            </a:r>
          </a:p>
        </p:txBody>
      </p:sp>
      <p:sp>
        <p:nvSpPr>
          <p:cNvPr id="9" name="Rectangle 8">
            <a:extLst>
              <a:ext uri="{FF2B5EF4-FFF2-40B4-BE49-F238E27FC236}">
                <a16:creationId xmlns:a16="http://schemas.microsoft.com/office/drawing/2014/main" id="{1EBEDF78-24CB-4FBF-BEAE-5CF6BD7CA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30" y="640080"/>
            <a:ext cx="5455920"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8F7F1B-EB1F-4885-AF9F-F6EEF6045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8" y="802767"/>
            <a:ext cx="5129784"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Skærmbillede 2023-02-22 kl. 09.29.33">
            <a:extLst>
              <a:ext uri="{FF2B5EF4-FFF2-40B4-BE49-F238E27FC236}">
                <a16:creationId xmlns:a16="http://schemas.microsoft.com/office/drawing/2014/main" id="{48E8DD05-FA7E-71B0-0107-20371ACF1252}"/>
              </a:ext>
            </a:extLst>
          </p:cNvPr>
          <p:cNvPicPr>
            <a:picLocks noGrp="1" noChangeAspect="1"/>
          </p:cNvPicPr>
          <p:nvPr>
            <p:ph idx="1"/>
          </p:nvPr>
        </p:nvPicPr>
        <p:blipFill rotWithShape="1">
          <a:blip r:embed="rId3" r:link="rId4" cstate="print">
            <a:extLst>
              <a:ext uri="{28A0092B-C50C-407E-A947-70E740481C1C}">
                <a14:useLocalDpi xmlns:a14="http://schemas.microsoft.com/office/drawing/2010/main" val="0"/>
              </a:ext>
            </a:extLst>
          </a:blip>
          <a:srcRect t="7" r="-2" b="3544"/>
          <a:stretch>
            <a:fillRect/>
          </a:stretch>
        </p:blipFill>
        <p:spPr bwMode="auto">
          <a:xfrm>
            <a:off x="1126238" y="1122807"/>
            <a:ext cx="4489704" cy="4297680"/>
          </a:xfrm>
          <a:prstGeom prst="rect">
            <a:avLst/>
          </a:prstGeom>
          <a:noFill/>
        </p:spPr>
      </p:pic>
    </p:spTree>
    <p:extLst>
      <p:ext uri="{BB962C8B-B14F-4D97-AF65-F5344CB8AC3E}">
        <p14:creationId xmlns:p14="http://schemas.microsoft.com/office/powerpoint/2010/main" val="2319498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5CDFC1-A7F6-46F9-CFCB-8D05158836D3}"/>
              </a:ext>
            </a:extLst>
          </p:cNvPr>
          <p:cNvSpPr>
            <a:spLocks noGrp="1"/>
          </p:cNvSpPr>
          <p:nvPr>
            <p:ph type="title"/>
          </p:nvPr>
        </p:nvSpPr>
        <p:spPr>
          <a:xfrm>
            <a:off x="804672" y="964692"/>
            <a:ext cx="3066937" cy="1188720"/>
          </a:xfrm>
        </p:spPr>
        <p:txBody>
          <a:bodyPr vert="horz" lIns="182880" tIns="182880" rIns="182880" bIns="182880" rtlCol="0" anchor="ctr">
            <a:normAutofit/>
          </a:bodyPr>
          <a:lstStyle/>
          <a:p>
            <a:r>
              <a:rPr lang="en-US"/>
              <a:t>GRUPPE-ARBEJDE</a:t>
            </a:r>
          </a:p>
        </p:txBody>
      </p:sp>
      <p:sp>
        <p:nvSpPr>
          <p:cNvPr id="5" name="Rectangle 1">
            <a:extLst>
              <a:ext uri="{FF2B5EF4-FFF2-40B4-BE49-F238E27FC236}">
                <a16:creationId xmlns:a16="http://schemas.microsoft.com/office/drawing/2014/main" id="{53FDD3AF-6BC5-835C-A5B4-E44B93F3E17A}"/>
              </a:ext>
            </a:extLst>
          </p:cNvPr>
          <p:cNvSpPr>
            <a:spLocks noChangeArrowheads="1"/>
          </p:cNvSpPr>
          <p:nvPr/>
        </p:nvSpPr>
        <p:spPr bwMode="auto">
          <a:xfrm>
            <a:off x="803244" y="2638044"/>
            <a:ext cx="3063765" cy="326320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400" eaLnBrk="1" fontAlgn="base" hangingPunct="1">
              <a:lnSpc>
                <a:spcPct val="90000"/>
              </a:lnSpc>
              <a:spcBef>
                <a:spcPts val="1000"/>
              </a:spcBef>
              <a:spcAft>
                <a:spcPct val="0"/>
              </a:spcAft>
              <a:buClr>
                <a:schemeClr val="accent2"/>
              </a:buClr>
              <a:buSzTx/>
              <a:tabLst/>
            </a:pPr>
            <a:r>
              <a:rPr kumimoji="0" lang="en-US" altLang="da-DK" sz="1400" b="1" i="0" u="none" strike="noStrike" cap="none" normalizeH="0" baseline="0" dirty="0" err="1">
                <a:ln>
                  <a:noFill/>
                </a:ln>
                <a:solidFill>
                  <a:schemeClr val="tx1">
                    <a:lumMod val="85000"/>
                    <a:lumOff val="15000"/>
                  </a:schemeClr>
                </a:solidFill>
                <a:effectLst/>
                <a:latin typeface="+mn-lt"/>
              </a:rPr>
              <a:t>Lav</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en</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liste</a:t>
            </a:r>
            <a:r>
              <a:rPr kumimoji="0" lang="en-US" altLang="da-DK" sz="1400" b="1" i="0" u="none" strike="noStrike" cap="none" normalizeH="0" baseline="0" dirty="0">
                <a:ln>
                  <a:noFill/>
                </a:ln>
                <a:solidFill>
                  <a:schemeClr val="tx1">
                    <a:lumMod val="85000"/>
                    <a:lumOff val="15000"/>
                  </a:schemeClr>
                </a:solidFill>
                <a:effectLst/>
                <a:latin typeface="+mn-lt"/>
              </a:rPr>
              <a:t> med de </a:t>
            </a:r>
            <a:r>
              <a:rPr kumimoji="0" lang="en-US" altLang="da-DK" sz="1400" b="1" i="0" u="none" strike="noStrike" cap="none" normalizeH="0" baseline="0" dirty="0" err="1">
                <a:ln>
                  <a:noFill/>
                </a:ln>
                <a:solidFill>
                  <a:schemeClr val="tx1">
                    <a:lumMod val="85000"/>
                    <a:lumOff val="15000"/>
                  </a:schemeClr>
                </a:solidFill>
                <a:effectLst/>
                <a:latin typeface="+mn-lt"/>
              </a:rPr>
              <a:t>lokationer</a:t>
            </a:r>
            <a:r>
              <a:rPr kumimoji="0" lang="en-US" altLang="da-DK" sz="1400" b="1" i="0" u="none" strike="noStrike" cap="none" normalizeH="0" baseline="0" dirty="0">
                <a:ln>
                  <a:noFill/>
                </a:ln>
                <a:solidFill>
                  <a:schemeClr val="tx1">
                    <a:lumMod val="85000"/>
                    <a:lumOff val="15000"/>
                  </a:schemeClr>
                </a:solidFill>
                <a:effectLst/>
                <a:latin typeface="+mn-lt"/>
              </a:rPr>
              <a:t>/</a:t>
            </a:r>
            <a:r>
              <a:rPr kumimoji="0" lang="en-US" altLang="da-DK" sz="1400" b="1" i="0" u="none" strike="noStrike" cap="none" normalizeH="0" baseline="0" dirty="0" err="1">
                <a:ln>
                  <a:noFill/>
                </a:ln>
                <a:solidFill>
                  <a:schemeClr val="tx1">
                    <a:lumMod val="85000"/>
                    <a:lumOff val="15000"/>
                  </a:schemeClr>
                </a:solidFill>
                <a:effectLst/>
                <a:latin typeface="+mn-lt"/>
              </a:rPr>
              <a:t>steder</a:t>
            </a:r>
            <a:r>
              <a:rPr kumimoji="0" lang="en-US" altLang="da-DK" sz="1400" b="1" i="0" u="none" strike="noStrike" cap="none" normalizeH="0" baseline="0" dirty="0">
                <a:ln>
                  <a:noFill/>
                </a:ln>
                <a:solidFill>
                  <a:schemeClr val="tx1">
                    <a:lumMod val="85000"/>
                    <a:lumOff val="15000"/>
                  </a:schemeClr>
                </a:solidFill>
                <a:effectLst/>
                <a:latin typeface="+mn-lt"/>
              </a:rPr>
              <a:t>/rum </a:t>
            </a:r>
            <a:r>
              <a:rPr kumimoji="0" lang="en-US" altLang="da-DK" sz="1400" b="1" i="0" u="none" strike="noStrike" cap="none" normalizeH="0" baseline="0" dirty="0" err="1">
                <a:ln>
                  <a:noFill/>
                </a:ln>
                <a:solidFill>
                  <a:schemeClr val="tx1">
                    <a:lumMod val="85000"/>
                    <a:lumOff val="15000"/>
                  </a:schemeClr>
                </a:solidFill>
                <a:effectLst/>
                <a:latin typeface="+mn-lt"/>
              </a:rPr>
              <a:t>jeg-fortælleren</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og</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kvinden</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befinder</a:t>
            </a:r>
            <a:r>
              <a:rPr kumimoji="0" lang="en-US" altLang="da-DK" sz="1400" b="1" i="0" u="none" strike="noStrike" cap="none" normalizeH="0" baseline="0" dirty="0">
                <a:ln>
                  <a:noFill/>
                </a:ln>
                <a:solidFill>
                  <a:schemeClr val="tx1">
                    <a:lumMod val="85000"/>
                    <a:lumOff val="15000"/>
                  </a:schemeClr>
                </a:solidFill>
                <a:effectLst/>
                <a:latin typeface="+mn-lt"/>
              </a:rPr>
              <a:t> sig </a:t>
            </a:r>
            <a:r>
              <a:rPr kumimoji="0" lang="en-US" altLang="da-DK" sz="1400" b="1" i="0" u="none" strike="noStrike" cap="none" normalizeH="0" baseline="0" dirty="0" err="1">
                <a:ln>
                  <a:noFill/>
                </a:ln>
                <a:solidFill>
                  <a:schemeClr val="tx1">
                    <a:lumMod val="85000"/>
                    <a:lumOff val="15000"/>
                  </a:schemeClr>
                </a:solidFill>
                <a:effectLst/>
                <a:latin typeface="+mn-lt"/>
              </a:rPr>
              <a:t>i</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gennem</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teksten</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highlight>
                  <a:srgbClr val="00FFFF"/>
                </a:highlight>
                <a:latin typeface="+mn-lt"/>
              </a:rPr>
              <a:t>Fremhæv</a:t>
            </a:r>
            <a:r>
              <a:rPr kumimoji="0" lang="en-US" altLang="da-DK" sz="1400" b="0" i="0" u="none" strike="noStrike" cap="none" normalizeH="0" baseline="0" dirty="0">
                <a:ln>
                  <a:noFill/>
                </a:ln>
                <a:solidFill>
                  <a:schemeClr val="tx1">
                    <a:lumMod val="85000"/>
                    <a:lumOff val="15000"/>
                  </a:schemeClr>
                </a:solidFill>
                <a:effectLst/>
                <a:highlight>
                  <a:srgbClr val="00FFFF"/>
                </a:highlight>
                <a:latin typeface="+mn-lt"/>
              </a:rPr>
              <a:t> dem med </a:t>
            </a:r>
            <a:r>
              <a:rPr kumimoji="0" lang="en-US" altLang="da-DK" sz="1400" b="0" i="0" u="none" strike="noStrike" cap="none" normalizeH="0" baseline="0" dirty="0" err="1">
                <a:ln>
                  <a:noFill/>
                </a:ln>
                <a:solidFill>
                  <a:schemeClr val="tx1">
                    <a:lumMod val="85000"/>
                    <a:lumOff val="15000"/>
                  </a:schemeClr>
                </a:solidFill>
                <a:effectLst/>
                <a:highlight>
                  <a:srgbClr val="00FFFF"/>
                </a:highlight>
                <a:latin typeface="+mn-lt"/>
              </a:rPr>
              <a:t>blå</a:t>
            </a:r>
            <a:r>
              <a:rPr kumimoji="0" lang="en-US" altLang="da-DK" sz="1400" b="0" i="0" u="none" strike="noStrike" cap="none" normalizeH="0" baseline="0" dirty="0">
                <a:ln>
                  <a:noFill/>
                </a:ln>
                <a:solidFill>
                  <a:schemeClr val="tx1">
                    <a:lumMod val="85000"/>
                    <a:lumOff val="15000"/>
                  </a:schemeClr>
                </a:solidFill>
                <a:effectLst/>
                <a:highlight>
                  <a:srgbClr val="00FFFF"/>
                </a:highlight>
                <a:latin typeface="+mn-lt"/>
              </a:rPr>
              <a:t> </a:t>
            </a:r>
            <a:r>
              <a:rPr kumimoji="0" lang="en-US" altLang="da-DK" sz="1400" b="0" i="0" u="none" strike="noStrike" cap="none" normalizeH="0" baseline="0" dirty="0" err="1">
                <a:ln>
                  <a:noFill/>
                </a:ln>
                <a:solidFill>
                  <a:schemeClr val="tx1">
                    <a:lumMod val="85000"/>
                    <a:lumOff val="15000"/>
                  </a:schemeClr>
                </a:solidFill>
                <a:effectLst/>
                <a:highlight>
                  <a:srgbClr val="00FFFF"/>
                </a:highlight>
                <a:latin typeface="+mn-lt"/>
              </a:rPr>
              <a:t>farve</a:t>
            </a:r>
            <a:r>
              <a:rPr kumimoji="0" lang="en-US" altLang="da-DK" sz="1400" b="0" i="0" u="none" strike="noStrike" cap="none" normalizeH="0" baseline="0" dirty="0">
                <a:ln>
                  <a:noFill/>
                </a:ln>
                <a:solidFill>
                  <a:schemeClr val="tx1">
                    <a:lumMod val="85000"/>
                    <a:lumOff val="15000"/>
                  </a:schemeClr>
                </a:solidFill>
                <a:effectLst/>
                <a:highlight>
                  <a:srgbClr val="00FFFF"/>
                </a:highlight>
                <a:latin typeface="+mn-lt"/>
              </a:rPr>
              <a:t>.</a:t>
            </a:r>
          </a:p>
          <a:p>
            <a:pPr marR="0" lvl="0" defTabSz="914400" eaLnBrk="1" fontAlgn="base" hangingPunct="1">
              <a:lnSpc>
                <a:spcPct val="90000"/>
              </a:lnSpc>
              <a:spcBef>
                <a:spcPts val="1000"/>
              </a:spcBef>
              <a:spcAft>
                <a:spcPct val="0"/>
              </a:spcAft>
              <a:buClr>
                <a:schemeClr val="accent2"/>
              </a:buClr>
              <a:buSzTx/>
              <a:tabLst/>
            </a:pPr>
            <a:r>
              <a:rPr kumimoji="0" lang="en-US" altLang="da-DK" sz="1400" b="1" i="0" u="none" strike="noStrike" cap="none" normalizeH="0" baseline="0" dirty="0" err="1">
                <a:ln>
                  <a:noFill/>
                </a:ln>
                <a:solidFill>
                  <a:schemeClr val="tx1">
                    <a:lumMod val="85000"/>
                    <a:lumOff val="15000"/>
                  </a:schemeClr>
                </a:solidFill>
                <a:effectLst/>
                <a:latin typeface="+mn-lt"/>
              </a:rPr>
              <a:t>Fremhæv</a:t>
            </a:r>
            <a:r>
              <a:rPr kumimoji="0" lang="en-US" altLang="da-DK" sz="1400" b="1" i="0" u="none" strike="noStrike" cap="none" normalizeH="0" baseline="0" dirty="0">
                <a:ln>
                  <a:noFill/>
                </a:ln>
                <a:solidFill>
                  <a:schemeClr val="tx1">
                    <a:lumMod val="85000"/>
                    <a:lumOff val="15000"/>
                  </a:schemeClr>
                </a:solidFill>
                <a:effectLst/>
                <a:latin typeface="+mn-lt"/>
              </a:rPr>
              <a:t> alle </a:t>
            </a:r>
            <a:r>
              <a:rPr kumimoji="0" lang="en-US" altLang="da-DK" sz="1400" b="1" i="0" u="none" strike="noStrike" cap="none" normalizeH="0" baseline="0" dirty="0" err="1">
                <a:ln>
                  <a:noFill/>
                </a:ln>
                <a:solidFill>
                  <a:schemeClr val="tx1">
                    <a:lumMod val="85000"/>
                    <a:lumOff val="15000"/>
                  </a:schemeClr>
                </a:solidFill>
                <a:effectLst/>
                <a:latin typeface="+mn-lt"/>
              </a:rPr>
              <a:t>tekstens</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adjektiver</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a:ln>
                  <a:noFill/>
                </a:ln>
                <a:solidFill>
                  <a:schemeClr val="tx1">
                    <a:lumMod val="85000"/>
                    <a:lumOff val="15000"/>
                  </a:schemeClr>
                </a:solidFill>
                <a:effectLst/>
                <a:highlight>
                  <a:srgbClr val="FFFF00"/>
                </a:highlight>
                <a:latin typeface="+mn-lt"/>
              </a:rPr>
              <a:t>med gul </a:t>
            </a:r>
            <a:r>
              <a:rPr kumimoji="0" lang="en-US" altLang="da-DK" sz="1400" b="0" i="0" u="none" strike="noStrike" cap="none" normalizeH="0" baseline="0" dirty="0" err="1">
                <a:ln>
                  <a:noFill/>
                </a:ln>
                <a:solidFill>
                  <a:schemeClr val="tx1">
                    <a:lumMod val="85000"/>
                    <a:lumOff val="15000"/>
                  </a:schemeClr>
                </a:solidFill>
                <a:effectLst/>
                <a:highlight>
                  <a:srgbClr val="FFFF00"/>
                </a:highlight>
                <a:latin typeface="+mn-lt"/>
              </a:rPr>
              <a:t>farve</a:t>
            </a:r>
            <a:r>
              <a:rPr kumimoji="0" lang="en-US" altLang="da-DK" sz="1400" b="0" i="0" u="none" strike="noStrike" cap="none" normalizeH="0" baseline="0" dirty="0">
                <a:ln>
                  <a:noFill/>
                </a:ln>
                <a:solidFill>
                  <a:schemeClr val="tx1">
                    <a:lumMod val="85000"/>
                    <a:lumOff val="15000"/>
                  </a:schemeClr>
                </a:solidFill>
                <a:effectLst/>
                <a:latin typeface="+mn-lt"/>
              </a:rPr>
              <a:t>.</a:t>
            </a:r>
          </a:p>
          <a:p>
            <a:pPr marR="0" lvl="0" defTabSz="914400" eaLnBrk="1" fontAlgn="base" hangingPunct="1">
              <a:lnSpc>
                <a:spcPct val="90000"/>
              </a:lnSpc>
              <a:spcBef>
                <a:spcPts val="1000"/>
              </a:spcBef>
              <a:spcAft>
                <a:spcPct val="0"/>
              </a:spcAft>
              <a:buClr>
                <a:schemeClr val="accent2"/>
              </a:buClr>
              <a:buSzTx/>
              <a:tabLst/>
            </a:pPr>
            <a:r>
              <a:rPr kumimoji="0" lang="en-US" altLang="da-DK" sz="1400" b="1" i="0" u="none" strike="noStrike" cap="none" normalizeH="0" baseline="0" dirty="0" err="1">
                <a:ln>
                  <a:noFill/>
                </a:ln>
                <a:solidFill>
                  <a:schemeClr val="tx1">
                    <a:lumMod val="85000"/>
                    <a:lumOff val="15000"/>
                  </a:schemeClr>
                </a:solidFill>
                <a:effectLst/>
                <a:latin typeface="+mn-lt"/>
              </a:rPr>
              <a:t>Forsæt</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nedenstående</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tabel</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hvor</a:t>
            </a:r>
            <a:r>
              <a:rPr kumimoji="0" lang="en-US" altLang="da-DK" sz="1400" b="0" i="0" u="none" strike="noStrike" cap="none" normalizeH="0" baseline="0" dirty="0">
                <a:ln>
                  <a:noFill/>
                </a:ln>
                <a:solidFill>
                  <a:schemeClr val="tx1">
                    <a:lumMod val="85000"/>
                    <a:lumOff val="15000"/>
                  </a:schemeClr>
                </a:solidFill>
                <a:effectLst/>
                <a:latin typeface="+mn-lt"/>
              </a:rPr>
              <a:t> I </a:t>
            </a:r>
            <a:r>
              <a:rPr kumimoji="0" lang="en-US" altLang="da-DK" sz="1400" b="0" i="0" u="none" strike="noStrike" cap="none" normalizeH="0" baseline="0" dirty="0" err="1">
                <a:ln>
                  <a:noFill/>
                </a:ln>
                <a:solidFill>
                  <a:schemeClr val="tx1">
                    <a:lumMod val="85000"/>
                    <a:lumOff val="15000"/>
                  </a:schemeClr>
                </a:solidFill>
                <a:effectLst/>
                <a:latin typeface="+mn-lt"/>
              </a:rPr>
              <a:t>grupperer</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adjektiverne</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så</a:t>
            </a:r>
            <a:r>
              <a:rPr kumimoji="0" lang="en-US" altLang="da-DK" sz="1400" b="0" i="0" u="none" strike="noStrike" cap="none" normalizeH="0" baseline="0" dirty="0">
                <a:ln>
                  <a:noFill/>
                </a:ln>
                <a:solidFill>
                  <a:schemeClr val="tx1">
                    <a:lumMod val="85000"/>
                    <a:lumOff val="15000"/>
                  </a:schemeClr>
                </a:solidFill>
                <a:effectLst/>
                <a:latin typeface="+mn-lt"/>
              </a:rPr>
              <a:t> de </a:t>
            </a:r>
            <a:r>
              <a:rPr kumimoji="0" lang="en-US" altLang="da-DK" sz="1400" b="0" i="0" u="none" strike="noStrike" cap="none" normalizeH="0" baseline="0" dirty="0" err="1">
                <a:ln>
                  <a:noFill/>
                </a:ln>
                <a:solidFill>
                  <a:schemeClr val="tx1">
                    <a:lumMod val="85000"/>
                    <a:lumOff val="15000"/>
                  </a:schemeClr>
                </a:solidFill>
                <a:effectLst/>
                <a:latin typeface="+mn-lt"/>
              </a:rPr>
              <a:t>står</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sammen</a:t>
            </a:r>
            <a:r>
              <a:rPr kumimoji="0" lang="en-US" altLang="da-DK" sz="1400" b="0" i="0" u="none" strike="noStrike" cap="none" normalizeH="0" baseline="0" dirty="0">
                <a:ln>
                  <a:noFill/>
                </a:ln>
                <a:solidFill>
                  <a:schemeClr val="tx1">
                    <a:lumMod val="85000"/>
                    <a:lumOff val="15000"/>
                  </a:schemeClr>
                </a:solidFill>
                <a:effectLst/>
                <a:latin typeface="+mn-lt"/>
              </a:rPr>
              <a:t> med det rum/det </a:t>
            </a:r>
            <a:r>
              <a:rPr kumimoji="0" lang="en-US" altLang="da-DK" sz="1400" b="0" i="0" u="none" strike="noStrike" cap="none" normalizeH="0" baseline="0" dirty="0" err="1">
                <a:ln>
                  <a:noFill/>
                </a:ln>
                <a:solidFill>
                  <a:schemeClr val="tx1">
                    <a:lumMod val="85000"/>
                    <a:lumOff val="15000"/>
                  </a:schemeClr>
                </a:solidFill>
                <a:effectLst/>
                <a:latin typeface="+mn-lt"/>
              </a:rPr>
              <a:t>sted</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og</a:t>
            </a:r>
            <a:r>
              <a:rPr kumimoji="0" lang="en-US" altLang="da-DK" sz="1400" b="0" i="0" u="none" strike="noStrike" cap="none" normalizeH="0" baseline="0" dirty="0">
                <a:ln>
                  <a:noFill/>
                </a:ln>
                <a:solidFill>
                  <a:schemeClr val="tx1">
                    <a:lumMod val="85000"/>
                    <a:lumOff val="15000"/>
                  </a:schemeClr>
                </a:solidFill>
                <a:effectLst/>
                <a:latin typeface="+mn-lt"/>
              </a:rPr>
              <a:t> de </a:t>
            </a:r>
            <a:r>
              <a:rPr kumimoji="0" lang="en-US" altLang="da-DK" sz="1400" b="0" i="0" u="none" strike="noStrike" cap="none" normalizeH="0" baseline="0" dirty="0" err="1">
                <a:ln>
                  <a:noFill/>
                </a:ln>
                <a:solidFill>
                  <a:schemeClr val="tx1">
                    <a:lumMod val="85000"/>
                    <a:lumOff val="15000"/>
                  </a:schemeClr>
                </a:solidFill>
                <a:effectLst/>
                <a:latin typeface="+mn-lt"/>
              </a:rPr>
              <a:t>mennesker</a:t>
            </a:r>
            <a:r>
              <a:rPr kumimoji="0" lang="en-US" altLang="da-DK" sz="1400" b="0" i="0" u="none" strike="noStrike" cap="none" normalizeH="0" baseline="0" dirty="0">
                <a:ln>
                  <a:noFill/>
                </a:ln>
                <a:solidFill>
                  <a:schemeClr val="tx1">
                    <a:lumMod val="85000"/>
                    <a:lumOff val="15000"/>
                  </a:schemeClr>
                </a:solidFill>
                <a:effectLst/>
                <a:latin typeface="+mn-lt"/>
              </a:rPr>
              <a:t>, de er med </a:t>
            </a:r>
            <a:r>
              <a:rPr kumimoji="0" lang="en-US" altLang="da-DK" sz="1400" b="0" i="0" u="none" strike="noStrike" cap="none" normalizeH="0" baseline="0" dirty="0" err="1">
                <a:ln>
                  <a:noFill/>
                </a:ln>
                <a:solidFill>
                  <a:schemeClr val="tx1">
                    <a:lumMod val="85000"/>
                    <a:lumOff val="15000"/>
                  </a:schemeClr>
                </a:solidFill>
                <a:effectLst/>
                <a:latin typeface="+mn-lt"/>
              </a:rPr>
              <a:t>til</a:t>
            </a:r>
            <a:r>
              <a:rPr kumimoji="0" lang="en-US" altLang="da-DK" sz="1400" b="0" i="0" u="none" strike="noStrike" cap="none" normalizeH="0" baseline="0" dirty="0">
                <a:ln>
                  <a:noFill/>
                </a:ln>
                <a:solidFill>
                  <a:schemeClr val="tx1">
                    <a:lumMod val="85000"/>
                    <a:lumOff val="15000"/>
                  </a:schemeClr>
                </a:solidFill>
                <a:effectLst/>
                <a:latin typeface="+mn-lt"/>
              </a:rPr>
              <a:t> at </a:t>
            </a:r>
            <a:r>
              <a:rPr kumimoji="0" lang="en-US" altLang="da-DK" sz="1400" b="0" i="0" u="none" strike="noStrike" cap="none" normalizeH="0" baseline="0" dirty="0" err="1">
                <a:ln>
                  <a:noFill/>
                </a:ln>
                <a:solidFill>
                  <a:schemeClr val="tx1">
                    <a:lumMod val="85000"/>
                    <a:lumOff val="15000"/>
                  </a:schemeClr>
                </a:solidFill>
                <a:effectLst/>
                <a:latin typeface="+mn-lt"/>
              </a:rPr>
              <a:t>beskrive</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Analyser</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1" i="0" u="none" strike="noStrike" cap="none" normalizeH="0" baseline="0" dirty="0" err="1">
                <a:ln>
                  <a:noFill/>
                </a:ln>
                <a:solidFill>
                  <a:schemeClr val="tx1">
                    <a:lumMod val="85000"/>
                    <a:lumOff val="15000"/>
                  </a:schemeClr>
                </a:solidFill>
                <a:effectLst/>
                <a:latin typeface="+mn-lt"/>
              </a:rPr>
              <a:t>effekten</a:t>
            </a:r>
            <a:r>
              <a:rPr kumimoji="0" lang="en-US" altLang="da-DK" sz="1400" b="1"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af</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brugen</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af</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adjektiverne</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i</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yderste</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højre</a:t>
            </a:r>
            <a:r>
              <a:rPr kumimoji="0" lang="en-US" altLang="da-DK" sz="1400" b="0" i="0" u="none" strike="noStrike" cap="none" normalizeH="0" baseline="0" dirty="0">
                <a:ln>
                  <a:noFill/>
                </a:ln>
                <a:solidFill>
                  <a:schemeClr val="tx1">
                    <a:lumMod val="85000"/>
                    <a:lumOff val="15000"/>
                  </a:schemeClr>
                </a:solidFill>
                <a:effectLst/>
                <a:latin typeface="+mn-lt"/>
              </a:rPr>
              <a:t> </a:t>
            </a:r>
            <a:r>
              <a:rPr kumimoji="0" lang="en-US" altLang="da-DK" sz="1400" b="0" i="0" u="none" strike="noStrike" cap="none" normalizeH="0" baseline="0" dirty="0" err="1">
                <a:ln>
                  <a:noFill/>
                </a:ln>
                <a:solidFill>
                  <a:schemeClr val="tx1">
                    <a:lumMod val="85000"/>
                    <a:lumOff val="15000"/>
                  </a:schemeClr>
                </a:solidFill>
                <a:effectLst/>
                <a:latin typeface="+mn-lt"/>
              </a:rPr>
              <a:t>kolonne</a:t>
            </a:r>
            <a:r>
              <a:rPr kumimoji="0" lang="en-US" altLang="da-DK" sz="1400" b="0" i="0" u="none" strike="noStrike" cap="none" normalizeH="0" baseline="0" dirty="0">
                <a:ln>
                  <a:noFill/>
                </a:ln>
                <a:solidFill>
                  <a:schemeClr val="tx1">
                    <a:lumMod val="85000"/>
                    <a:lumOff val="15000"/>
                  </a:schemeClr>
                </a:solidFill>
                <a:effectLst/>
                <a:latin typeface="+mn-lt"/>
              </a:rPr>
              <a:t>.</a:t>
            </a:r>
          </a:p>
          <a:p>
            <a:pPr marL="0" marR="0" lvl="0" indent="-228600" defTabSz="914400" eaLnBrk="1" fontAlgn="base" hangingPunct="1">
              <a:lnSpc>
                <a:spcPct val="90000"/>
              </a:lnSpc>
              <a:spcBef>
                <a:spcPts val="1000"/>
              </a:spcBef>
              <a:spcAft>
                <a:spcPct val="0"/>
              </a:spcAft>
              <a:buClr>
                <a:schemeClr val="accent2"/>
              </a:buClr>
              <a:buSzTx/>
              <a:buFont typeface="Arial" panose="020B0604020202020204" pitchFamily="34" charset="0"/>
              <a:buChar char="•"/>
              <a:tabLst/>
            </a:pPr>
            <a:endParaRPr kumimoji="0" lang="en-US" altLang="da-DK" sz="1400" b="0" i="0" u="none" strike="noStrike" cap="none" normalizeH="0" baseline="0" dirty="0">
              <a:ln>
                <a:noFill/>
              </a:ln>
              <a:solidFill>
                <a:schemeClr val="tx1">
                  <a:lumMod val="85000"/>
                  <a:lumOff val="15000"/>
                </a:schemeClr>
              </a:solidFill>
              <a:effectLst/>
              <a:latin typeface="+mn-lt"/>
            </a:endParaRPr>
          </a:p>
        </p:txBody>
      </p:sp>
      <p:sp>
        <p:nvSpPr>
          <p:cNvPr id="10" name="Rectangle 9">
            <a:extLst>
              <a:ext uri="{FF2B5EF4-FFF2-40B4-BE49-F238E27FC236}">
                <a16:creationId xmlns:a16="http://schemas.microsoft.com/office/drawing/2014/main" id="{3BBEBD03-E4CE-4B72-8DF2-6E737BDDF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7221359-7E5B-428B-8817-A7C510427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Pladsholder til indhold 3">
            <a:extLst>
              <a:ext uri="{FF2B5EF4-FFF2-40B4-BE49-F238E27FC236}">
                <a16:creationId xmlns:a16="http://schemas.microsoft.com/office/drawing/2014/main" id="{8476EF33-4B4C-0829-7BB6-2C39C222AE34}"/>
              </a:ext>
            </a:extLst>
          </p:cNvPr>
          <p:cNvGraphicFramePr>
            <a:graphicFrameLocks noGrp="1"/>
          </p:cNvGraphicFramePr>
          <p:nvPr>
            <p:ph idx="1"/>
            <p:extLst>
              <p:ext uri="{D42A27DB-BD31-4B8C-83A1-F6EECF244321}">
                <p14:modId xmlns:p14="http://schemas.microsoft.com/office/powerpoint/2010/main" val="2966785932"/>
              </p:ext>
            </p:extLst>
          </p:nvPr>
        </p:nvGraphicFramePr>
        <p:xfrm>
          <a:off x="4823366" y="1704317"/>
          <a:ext cx="6227066" cy="3457311"/>
        </p:xfrm>
        <a:graphic>
          <a:graphicData uri="http://schemas.openxmlformats.org/drawingml/2006/table">
            <a:tbl>
              <a:tblPr firstRow="1" firstCol="1" bandRow="1"/>
              <a:tblGrid>
                <a:gridCol w="2018428">
                  <a:extLst>
                    <a:ext uri="{9D8B030D-6E8A-4147-A177-3AD203B41FA5}">
                      <a16:colId xmlns:a16="http://schemas.microsoft.com/office/drawing/2014/main" val="2285942049"/>
                    </a:ext>
                  </a:extLst>
                </a:gridCol>
                <a:gridCol w="2198775">
                  <a:extLst>
                    <a:ext uri="{9D8B030D-6E8A-4147-A177-3AD203B41FA5}">
                      <a16:colId xmlns:a16="http://schemas.microsoft.com/office/drawing/2014/main" val="669733755"/>
                    </a:ext>
                  </a:extLst>
                </a:gridCol>
                <a:gridCol w="2009863">
                  <a:extLst>
                    <a:ext uri="{9D8B030D-6E8A-4147-A177-3AD203B41FA5}">
                      <a16:colId xmlns:a16="http://schemas.microsoft.com/office/drawing/2014/main" val="2382353606"/>
                    </a:ext>
                  </a:extLst>
                </a:gridCol>
              </a:tblGrid>
              <a:tr h="255232">
                <a:tc>
                  <a:txBody>
                    <a:bodyPr/>
                    <a:lstStyle/>
                    <a:p>
                      <a:pPr marL="457200" algn="l" fontAlgn="t">
                        <a:spcBef>
                          <a:spcPts val="0"/>
                        </a:spcBef>
                        <a:spcAft>
                          <a:spcPts val="0"/>
                        </a:spcAft>
                      </a:pPr>
                      <a:r>
                        <a:rPr lang="da-DK" sz="1300" b="1"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Adjektiver</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457200" algn="l" fontAlgn="t">
                        <a:spcBef>
                          <a:spcPts val="0"/>
                        </a:spcBef>
                        <a:spcAft>
                          <a:spcPts val="0"/>
                        </a:spcAft>
                      </a:pPr>
                      <a:r>
                        <a:rPr lang="da-DK" sz="1300" b="1"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HVOR/HVAD/HVEM</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457200" algn="l" fontAlgn="t">
                        <a:spcBef>
                          <a:spcPts val="0"/>
                        </a:spcBef>
                        <a:spcAft>
                          <a:spcPts val="0"/>
                        </a:spcAft>
                      </a:pPr>
                      <a:r>
                        <a:rPr lang="da-DK" sz="1300" b="1"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ANALYSE</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522655138"/>
                  </a:ext>
                </a:extLst>
              </a:tr>
              <a:tr h="682884">
                <a:tc>
                  <a:txBody>
                    <a:bodyPr/>
                    <a:lstStyle/>
                    <a:p>
                      <a:pPr marL="457200" algn="l" fontAlgn="t">
                        <a:spcBef>
                          <a:spcPts val="0"/>
                        </a:spcBef>
                        <a:spcAft>
                          <a:spcPts val="0"/>
                        </a:spcAft>
                      </a:pPr>
                      <a:r>
                        <a:rPr lang="da-DK" sz="1300" b="0" i="0" u="none" strike="noStrike"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Indelukket, plaget</a:t>
                      </a:r>
                      <a:endParaRPr lang="da-DK" sz="2000" b="0" i="0" u="none" strike="noStrike" dirty="0">
                        <a:effectLst/>
                        <a:latin typeface="Arial" panose="020B0604020202020204" pitchFamily="34" charset="0"/>
                      </a:endParaRPr>
                    </a:p>
                    <a:p>
                      <a:pPr marL="457200" algn="l" fontAlgn="t">
                        <a:spcBef>
                          <a:spcPts val="0"/>
                        </a:spcBef>
                        <a:spcAft>
                          <a:spcPts val="0"/>
                        </a:spcAft>
                      </a:pPr>
                      <a:r>
                        <a:rPr lang="da-DK" sz="1300" b="0" i="0" u="none" strike="noStrike"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Tavse, sjælden, påtrængende</a:t>
                      </a:r>
                      <a:endParaRPr lang="da-DK" sz="2000" b="0" i="0" u="none" strike="noStrike" dirty="0">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Restauranten: </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Jeg-fortælleren og kvinden</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marL="457200" algn="l" fontAlgn="t">
                        <a:spcBef>
                          <a:spcPts val="0"/>
                        </a:spcBef>
                        <a:spcAft>
                          <a:spcPts val="0"/>
                        </a:spcAft>
                      </a:pPr>
                      <a:r>
                        <a:rPr lang="da-DK" sz="1300" b="1"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KONTRAST:</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Underliggende krise-stemning &gt;&lt; sommeraften, feriestemning</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Noget er galt</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101923" marR="101923" marT="50961" marB="509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644603248"/>
                  </a:ext>
                </a:extLst>
              </a:tr>
              <a:tr h="1090575">
                <a:tc>
                  <a:txBody>
                    <a:bodyPr/>
                    <a:lstStyle/>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Store, blodrøde</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Blå</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Gyldenrødt</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God, afslappet, strakte (ben),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Den udendørs baggård / Himlen</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p>
                      <a:pPr marL="457200" algn="l" fontAlgn="t">
                        <a:spcBef>
                          <a:spcPts val="0"/>
                        </a:spcBef>
                        <a:spcAft>
                          <a:spcPts val="0"/>
                        </a:spcAft>
                      </a:pPr>
                      <a:r>
                        <a:rPr lang="da-DK" sz="1300" b="0" i="0" u="none" strike="noStrike"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 andre gæster</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vMerge="1">
                  <a:txBody>
                    <a:bodyPr/>
                    <a:lstStyle/>
                    <a:p>
                      <a:endParaRPr lang="da-DK"/>
                    </a:p>
                  </a:txBody>
                  <a:tcPr/>
                </a:tc>
                <a:extLst>
                  <a:ext uri="{0D108BD9-81ED-4DB2-BD59-A6C34878D82A}">
                    <a16:rowId xmlns:a16="http://schemas.microsoft.com/office/drawing/2014/main" val="103265075"/>
                  </a:ext>
                </a:extLst>
              </a:tr>
              <a:tr h="459078">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Taxa gennem den lille by</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392186"/>
                  </a:ext>
                </a:extLst>
              </a:tr>
              <a:tr h="459078">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Hotellet og hotelværelset</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1591839"/>
                  </a:ext>
                </a:extLst>
              </a:tr>
              <a:tr h="255232">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855473"/>
                  </a:ext>
                </a:extLst>
              </a:tr>
              <a:tr h="255232">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fontAlgn="t">
                        <a:spcBef>
                          <a:spcPts val="0"/>
                        </a:spcBef>
                        <a:spcAft>
                          <a:spcPts val="0"/>
                        </a:spcAft>
                      </a:pPr>
                      <a:r>
                        <a:rPr lang="da-DK" sz="13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da-DK" sz="2000" b="0" i="0" u="none" strike="noStrike" dirty="0">
                        <a:effectLst/>
                        <a:latin typeface="Arial" panose="020B0604020202020204" pitchFamily="34" charset="0"/>
                      </a:endParaRPr>
                    </a:p>
                  </a:txBody>
                  <a:tcPr marL="76442" marR="76442" marT="1061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7664373"/>
                  </a:ext>
                </a:extLst>
              </a:tr>
            </a:tbl>
          </a:graphicData>
        </a:graphic>
      </p:graphicFrame>
    </p:spTree>
    <p:extLst>
      <p:ext uri="{BB962C8B-B14F-4D97-AF65-F5344CB8AC3E}">
        <p14:creationId xmlns:p14="http://schemas.microsoft.com/office/powerpoint/2010/main" val="24249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dissolv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50" name="Picture 2" descr="Danmark set gennem en bilrude by Gads Forlag - Issuu">
            <a:extLst>
              <a:ext uri="{FF2B5EF4-FFF2-40B4-BE49-F238E27FC236}">
                <a16:creationId xmlns:a16="http://schemas.microsoft.com/office/drawing/2014/main" id="{4A065952-1A30-5D16-47D2-BD15505604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59" b="32118"/>
          <a:stretch/>
        </p:blipFill>
        <p:spPr bwMode="auto">
          <a:xfrm>
            <a:off x="0" y="0"/>
            <a:ext cx="5315041" cy="3429000"/>
          </a:xfrm>
          <a:prstGeom prst="rect">
            <a:avLst/>
          </a:prstGeom>
          <a:noFill/>
          <a:extLst>
            <a:ext uri="{909E8E84-426E-40DD-AFC4-6F175D3DCCD1}">
              <a14:hiddenFill xmlns:a14="http://schemas.microsoft.com/office/drawing/2010/main">
                <a:solidFill>
                  <a:srgbClr val="FFFFFF"/>
                </a:solidFill>
              </a14:hiddenFill>
            </a:ext>
          </a:extLst>
        </p:spPr>
      </p:pic>
      <p:sp>
        <p:nvSpPr>
          <p:cNvPr id="2066" name="Rectangle 2065">
            <a:extLst>
              <a:ext uri="{FF2B5EF4-FFF2-40B4-BE49-F238E27FC236}">
                <a16:creationId xmlns:a16="http://schemas.microsoft.com/office/drawing/2014/main" id="{ECD6E6E8-151D-4402-8E0B-B529FBDC6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BCBFC7C-105C-0F72-9235-9DEDF4DFBB2C}"/>
              </a:ext>
            </a:extLst>
          </p:cNvPr>
          <p:cNvSpPr>
            <a:spLocks noGrp="1"/>
          </p:cNvSpPr>
          <p:nvPr>
            <p:ph type="title"/>
          </p:nvPr>
        </p:nvSpPr>
        <p:spPr>
          <a:xfrm>
            <a:off x="6119732" y="1290025"/>
            <a:ext cx="5291327" cy="1188720"/>
          </a:xfrm>
          <a:solidFill>
            <a:srgbClr val="FFFFFF"/>
          </a:solidFill>
          <a:ln>
            <a:solidFill>
              <a:srgbClr val="404040"/>
            </a:solidFill>
          </a:ln>
        </p:spPr>
        <p:txBody>
          <a:bodyPr vert="horz" lIns="182880" tIns="182880" rIns="182880" bIns="182880" rtlCol="0">
            <a:normAutofit/>
          </a:bodyPr>
          <a:lstStyle/>
          <a:p>
            <a:r>
              <a:rPr lang="en-US">
                <a:solidFill>
                  <a:srgbClr val="262626"/>
                </a:solidFill>
              </a:rPr>
              <a:t>AT SKABE FREMDRIFT</a:t>
            </a:r>
          </a:p>
        </p:txBody>
      </p:sp>
      <p:pic>
        <p:nvPicPr>
          <p:cNvPr id="2052" name="Picture 4" descr="Teenagepigen kigger udenfor, mens hun sidder i bilen med vinduerne åbne —  Stock-foto © odua #402303772">
            <a:extLst>
              <a:ext uri="{FF2B5EF4-FFF2-40B4-BE49-F238E27FC236}">
                <a16:creationId xmlns:a16="http://schemas.microsoft.com/office/drawing/2014/main" id="{38CBA533-2A85-8B37-67C0-CD985E02DC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11627"/>
          <a:stretch/>
        </p:blipFill>
        <p:spPr bwMode="auto">
          <a:xfrm>
            <a:off x="-20" y="3428997"/>
            <a:ext cx="5315041" cy="3429002"/>
          </a:xfrm>
          <a:prstGeom prst="rect">
            <a:avLst/>
          </a:prstGeom>
          <a:noFill/>
          <a:extLst>
            <a:ext uri="{909E8E84-426E-40DD-AFC4-6F175D3DCCD1}">
              <a14:hiddenFill xmlns:a14="http://schemas.microsoft.com/office/drawing/2010/main">
                <a:solidFill>
                  <a:srgbClr val="FFFFFF"/>
                </a:solidFill>
              </a14:hiddenFill>
            </a:ext>
          </a:extLst>
        </p:spPr>
      </p:pic>
      <p:sp>
        <p:nvSpPr>
          <p:cNvPr id="2063" name="Content Placeholder 2062">
            <a:extLst>
              <a:ext uri="{FF2B5EF4-FFF2-40B4-BE49-F238E27FC236}">
                <a16:creationId xmlns:a16="http://schemas.microsoft.com/office/drawing/2014/main" id="{D034799E-A03C-2777-8E21-8A02EB1A5177}"/>
              </a:ext>
            </a:extLst>
          </p:cNvPr>
          <p:cNvSpPr>
            <a:spLocks noGrp="1"/>
          </p:cNvSpPr>
          <p:nvPr>
            <p:ph idx="1"/>
          </p:nvPr>
        </p:nvSpPr>
        <p:spPr>
          <a:xfrm>
            <a:off x="6119732" y="2858703"/>
            <a:ext cx="5285791" cy="3607411"/>
          </a:xfrm>
        </p:spPr>
        <p:txBody>
          <a:bodyPr>
            <a:noAutofit/>
          </a:bodyPr>
          <a:lstStyle/>
          <a:p>
            <a:r>
              <a:rPr lang="en-US" sz="2000" dirty="0" err="1">
                <a:solidFill>
                  <a:schemeClr val="bg1"/>
                </a:solidFill>
              </a:rPr>
              <a:t>Skribenten</a:t>
            </a:r>
            <a:r>
              <a:rPr lang="en-US" sz="2000" dirty="0">
                <a:solidFill>
                  <a:srgbClr val="FFFFFF"/>
                </a:solidFill>
              </a:rPr>
              <a:t> = </a:t>
            </a:r>
            <a:r>
              <a:rPr lang="en-US" sz="2000" dirty="0" err="1">
                <a:solidFill>
                  <a:srgbClr val="FFFFFF"/>
                </a:solidFill>
              </a:rPr>
              <a:t>bilens</a:t>
            </a:r>
            <a:r>
              <a:rPr lang="en-US" sz="2000" dirty="0">
                <a:solidFill>
                  <a:srgbClr val="FFFFFF"/>
                </a:solidFill>
              </a:rPr>
              <a:t> </a:t>
            </a:r>
            <a:r>
              <a:rPr lang="en-US" sz="2000" dirty="0" err="1">
                <a:solidFill>
                  <a:srgbClr val="FFFFFF"/>
                </a:solidFill>
              </a:rPr>
              <a:t>chauffør</a:t>
            </a:r>
            <a:r>
              <a:rPr lang="en-US" sz="2000" dirty="0">
                <a:solidFill>
                  <a:srgbClr val="FFFFFF"/>
                </a:solidFill>
              </a:rPr>
              <a:t> </a:t>
            </a:r>
            <a:r>
              <a:rPr lang="en-US" sz="2000" dirty="0">
                <a:solidFill>
                  <a:srgbClr val="FFFFFF"/>
                </a:solidFill>
                <a:sym typeface="Wingdings" pitchFamily="2" charset="2"/>
              </a:rPr>
              <a:t> </a:t>
            </a:r>
            <a:r>
              <a:rPr lang="en-US" sz="2000" dirty="0" err="1">
                <a:solidFill>
                  <a:srgbClr val="FFFFFF"/>
                </a:solidFill>
                <a:sym typeface="Wingdings" pitchFamily="2" charset="2"/>
              </a:rPr>
              <a:t>bestemmer</a:t>
            </a:r>
            <a:r>
              <a:rPr lang="en-US" sz="2000" dirty="0">
                <a:solidFill>
                  <a:srgbClr val="FFFFFF"/>
                </a:solidFill>
                <a:sym typeface="Wingdings" pitchFamily="2" charset="2"/>
              </a:rPr>
              <a:t> </a:t>
            </a:r>
            <a:r>
              <a:rPr lang="en-US" sz="2000" dirty="0" err="1">
                <a:solidFill>
                  <a:srgbClr val="FFFFFF"/>
                </a:solidFill>
                <a:sym typeface="Wingdings" pitchFamily="2" charset="2"/>
              </a:rPr>
              <a:t>hvad</a:t>
            </a:r>
            <a:r>
              <a:rPr lang="en-US" sz="2000" dirty="0">
                <a:solidFill>
                  <a:srgbClr val="FFFFFF"/>
                </a:solidFill>
                <a:sym typeface="Wingdings" pitchFamily="2" charset="2"/>
              </a:rPr>
              <a:t> vi </a:t>
            </a:r>
            <a:r>
              <a:rPr lang="en-US" sz="2000" dirty="0" err="1">
                <a:solidFill>
                  <a:srgbClr val="FFFFFF"/>
                </a:solidFill>
                <a:sym typeface="Wingdings" pitchFamily="2" charset="2"/>
              </a:rPr>
              <a:t>skal</a:t>
            </a:r>
            <a:r>
              <a:rPr lang="en-US" sz="2000" dirty="0">
                <a:solidFill>
                  <a:srgbClr val="FFFFFF"/>
                </a:solidFill>
                <a:sym typeface="Wingdings" pitchFamily="2" charset="2"/>
              </a:rPr>
              <a:t> se. </a:t>
            </a:r>
            <a:r>
              <a:rPr lang="en-US" sz="2000" dirty="0" err="1">
                <a:solidFill>
                  <a:srgbClr val="FFFFFF"/>
                </a:solidFill>
                <a:sym typeface="Wingdings" pitchFamily="2" charset="2"/>
              </a:rPr>
              <a:t>Og</a:t>
            </a:r>
            <a:r>
              <a:rPr lang="en-US" sz="2000" dirty="0">
                <a:solidFill>
                  <a:srgbClr val="FFFFFF"/>
                </a:solidFill>
                <a:sym typeface="Wingdings" pitchFamily="2" charset="2"/>
              </a:rPr>
              <a:t> </a:t>
            </a:r>
            <a:r>
              <a:rPr lang="en-US" sz="2000" dirty="0" err="1">
                <a:solidFill>
                  <a:srgbClr val="FFFFFF"/>
                </a:solidFill>
                <a:sym typeface="Wingdings" pitchFamily="2" charset="2"/>
              </a:rPr>
              <a:t>i</a:t>
            </a:r>
            <a:r>
              <a:rPr lang="en-US" sz="2000" dirty="0">
                <a:solidFill>
                  <a:srgbClr val="FFFFFF"/>
                </a:solidFill>
                <a:sym typeface="Wingdings" pitchFamily="2" charset="2"/>
              </a:rPr>
              <a:t> </a:t>
            </a:r>
            <a:r>
              <a:rPr lang="en-US" sz="2000" dirty="0" err="1">
                <a:solidFill>
                  <a:srgbClr val="FFFFFF"/>
                </a:solidFill>
                <a:sym typeface="Wingdings" pitchFamily="2" charset="2"/>
              </a:rPr>
              <a:t>hvilken</a:t>
            </a:r>
            <a:r>
              <a:rPr lang="en-US" sz="2000" dirty="0">
                <a:solidFill>
                  <a:srgbClr val="FFFFFF"/>
                </a:solidFill>
                <a:sym typeface="Wingdings" pitchFamily="2" charset="2"/>
              </a:rPr>
              <a:t> </a:t>
            </a:r>
            <a:r>
              <a:rPr lang="en-US" sz="2000" dirty="0" err="1">
                <a:solidFill>
                  <a:srgbClr val="FFFFFF"/>
                </a:solidFill>
                <a:sym typeface="Wingdings" pitchFamily="2" charset="2"/>
              </a:rPr>
              <a:t>rækkefølge</a:t>
            </a:r>
            <a:r>
              <a:rPr lang="en-US" sz="2000" dirty="0">
                <a:solidFill>
                  <a:srgbClr val="FFFFFF"/>
                </a:solidFill>
                <a:sym typeface="Wingdings" pitchFamily="2" charset="2"/>
              </a:rPr>
              <a:t> vi </a:t>
            </a:r>
            <a:r>
              <a:rPr lang="en-US" sz="2000" dirty="0" err="1">
                <a:solidFill>
                  <a:srgbClr val="FFFFFF"/>
                </a:solidFill>
                <a:sym typeface="Wingdings" pitchFamily="2" charset="2"/>
              </a:rPr>
              <a:t>skal</a:t>
            </a:r>
            <a:r>
              <a:rPr lang="en-US" sz="2000" dirty="0">
                <a:solidFill>
                  <a:srgbClr val="FFFFFF"/>
                </a:solidFill>
                <a:sym typeface="Wingdings" pitchFamily="2" charset="2"/>
              </a:rPr>
              <a:t> se det. </a:t>
            </a:r>
          </a:p>
          <a:p>
            <a:pPr marL="0" indent="0">
              <a:buNone/>
            </a:pPr>
            <a:endParaRPr lang="en-US" sz="2000" dirty="0">
              <a:solidFill>
                <a:srgbClr val="FFFFFF"/>
              </a:solidFill>
              <a:sym typeface="Wingdings" pitchFamily="2" charset="2"/>
            </a:endParaRPr>
          </a:p>
          <a:p>
            <a:r>
              <a:rPr lang="en-US" sz="2000" dirty="0" err="1">
                <a:solidFill>
                  <a:srgbClr val="FFFFFF"/>
                </a:solidFill>
                <a:sym typeface="Wingdings" pitchFamily="2" charset="2"/>
              </a:rPr>
              <a:t>Læseren</a:t>
            </a:r>
            <a:r>
              <a:rPr lang="en-US" sz="2000" dirty="0">
                <a:solidFill>
                  <a:srgbClr val="FFFFFF"/>
                </a:solidFill>
                <a:sym typeface="Wingdings" pitchFamily="2" charset="2"/>
              </a:rPr>
              <a:t> = </a:t>
            </a:r>
            <a:r>
              <a:rPr lang="en-US" sz="2000" dirty="0" err="1">
                <a:solidFill>
                  <a:srgbClr val="FFFFFF"/>
                </a:solidFill>
                <a:sym typeface="Wingdings" pitchFamily="2" charset="2"/>
              </a:rPr>
              <a:t>passageren</a:t>
            </a:r>
            <a:r>
              <a:rPr lang="en-US" sz="2000" dirty="0">
                <a:solidFill>
                  <a:srgbClr val="FFFFFF"/>
                </a:solidFill>
                <a:sym typeface="Wingdings" pitchFamily="2" charset="2"/>
              </a:rPr>
              <a:t> </a:t>
            </a:r>
            <a:r>
              <a:rPr lang="en-US" sz="2000" dirty="0" err="1">
                <a:solidFill>
                  <a:srgbClr val="FFFFFF"/>
                </a:solidFill>
                <a:sym typeface="Wingdings" pitchFamily="2" charset="2"/>
              </a:rPr>
              <a:t>på</a:t>
            </a:r>
            <a:r>
              <a:rPr lang="en-US" sz="2000" dirty="0">
                <a:solidFill>
                  <a:srgbClr val="FFFFFF"/>
                </a:solidFill>
                <a:sym typeface="Wingdings" pitchFamily="2" charset="2"/>
              </a:rPr>
              <a:t> </a:t>
            </a:r>
            <a:r>
              <a:rPr lang="en-US" sz="2000" dirty="0" err="1">
                <a:solidFill>
                  <a:srgbClr val="FFFFFF"/>
                </a:solidFill>
                <a:sym typeface="Wingdings" pitchFamily="2" charset="2"/>
              </a:rPr>
              <a:t>bagsædet</a:t>
            </a:r>
            <a:r>
              <a:rPr lang="en-US" sz="2000" dirty="0">
                <a:solidFill>
                  <a:srgbClr val="FFFFFF"/>
                </a:solidFill>
                <a:sym typeface="Wingdings" pitchFamily="2" charset="2"/>
              </a:rPr>
              <a:t>  </a:t>
            </a:r>
            <a:r>
              <a:rPr lang="en-US" sz="2000" dirty="0" err="1">
                <a:solidFill>
                  <a:srgbClr val="FFFFFF"/>
                </a:solidFill>
                <a:sym typeface="Wingdings" pitchFamily="2" charset="2"/>
              </a:rPr>
              <a:t>skal</a:t>
            </a:r>
            <a:r>
              <a:rPr lang="en-US" sz="2000" dirty="0">
                <a:solidFill>
                  <a:srgbClr val="FFFFFF"/>
                </a:solidFill>
                <a:sym typeface="Wingdings" pitchFamily="2" charset="2"/>
              </a:rPr>
              <a:t> </a:t>
            </a:r>
            <a:r>
              <a:rPr lang="en-US" sz="2000" dirty="0" err="1">
                <a:solidFill>
                  <a:srgbClr val="FFFFFF"/>
                </a:solidFill>
                <a:sym typeface="Wingdings" pitchFamily="2" charset="2"/>
              </a:rPr>
              <a:t>få</a:t>
            </a:r>
            <a:r>
              <a:rPr lang="en-US" sz="2000" dirty="0">
                <a:solidFill>
                  <a:srgbClr val="FFFFFF"/>
                </a:solidFill>
                <a:sym typeface="Wingdings" pitchFamily="2" charset="2"/>
              </a:rPr>
              <a:t> </a:t>
            </a:r>
            <a:r>
              <a:rPr lang="en-US" sz="2000" dirty="0" err="1">
                <a:solidFill>
                  <a:srgbClr val="FFFFFF"/>
                </a:solidFill>
                <a:sym typeface="Wingdings" pitchFamily="2" charset="2"/>
              </a:rPr>
              <a:t>en</a:t>
            </a:r>
            <a:r>
              <a:rPr lang="en-US" sz="2000" dirty="0">
                <a:solidFill>
                  <a:srgbClr val="FFFFFF"/>
                </a:solidFill>
                <a:sym typeface="Wingdings" pitchFamily="2" charset="2"/>
              </a:rPr>
              <a:t> </a:t>
            </a:r>
            <a:r>
              <a:rPr lang="en-US" sz="2000" dirty="0" err="1">
                <a:solidFill>
                  <a:srgbClr val="FFFFFF"/>
                </a:solidFill>
                <a:sym typeface="Wingdings" pitchFamily="2" charset="2"/>
              </a:rPr>
              <a:t>oplevelse</a:t>
            </a:r>
            <a:r>
              <a:rPr lang="en-US" sz="2000" dirty="0">
                <a:solidFill>
                  <a:srgbClr val="FFFFFF"/>
                </a:solidFill>
                <a:sym typeface="Wingdings" pitchFamily="2" charset="2"/>
              </a:rPr>
              <a:t> </a:t>
            </a:r>
            <a:r>
              <a:rPr lang="en-US" sz="2000" dirty="0" err="1">
                <a:solidFill>
                  <a:srgbClr val="FFFFFF"/>
                </a:solidFill>
                <a:sym typeface="Wingdings" pitchFamily="2" charset="2"/>
              </a:rPr>
              <a:t>af</a:t>
            </a:r>
            <a:r>
              <a:rPr lang="en-US" sz="2000" dirty="0">
                <a:solidFill>
                  <a:srgbClr val="FFFFFF"/>
                </a:solidFill>
                <a:sym typeface="Wingdings" pitchFamily="2" charset="2"/>
              </a:rPr>
              <a:t> at </a:t>
            </a:r>
            <a:r>
              <a:rPr lang="en-US" sz="2000" dirty="0" err="1">
                <a:solidFill>
                  <a:srgbClr val="FFFFFF"/>
                </a:solidFill>
                <a:sym typeface="Wingdings" pitchFamily="2" charset="2"/>
              </a:rPr>
              <a:t>noget</a:t>
            </a:r>
            <a:r>
              <a:rPr lang="en-US" sz="2000" dirty="0">
                <a:solidFill>
                  <a:srgbClr val="FFFFFF"/>
                </a:solidFill>
                <a:sym typeface="Wingdings" pitchFamily="2" charset="2"/>
              </a:rPr>
              <a:t> </a:t>
            </a:r>
            <a:r>
              <a:rPr lang="en-US" sz="2000" dirty="0" err="1">
                <a:solidFill>
                  <a:srgbClr val="FFFFFF"/>
                </a:solidFill>
                <a:sym typeface="Wingdings" pitchFamily="2" charset="2"/>
              </a:rPr>
              <a:t>ændrer</a:t>
            </a:r>
            <a:r>
              <a:rPr lang="en-US" sz="2000" dirty="0">
                <a:solidFill>
                  <a:srgbClr val="FFFFFF"/>
                </a:solidFill>
                <a:sym typeface="Wingdings" pitchFamily="2" charset="2"/>
              </a:rPr>
              <a:t> sig, </a:t>
            </a:r>
            <a:r>
              <a:rPr lang="en-US" sz="2000" dirty="0" err="1">
                <a:solidFill>
                  <a:srgbClr val="FFFFFF"/>
                </a:solidFill>
                <a:sym typeface="Wingdings" pitchFamily="2" charset="2"/>
              </a:rPr>
              <a:t>udvikler</a:t>
            </a:r>
            <a:r>
              <a:rPr lang="en-US" sz="2000" dirty="0">
                <a:solidFill>
                  <a:srgbClr val="FFFFFF"/>
                </a:solidFill>
                <a:sym typeface="Wingdings" pitchFamily="2" charset="2"/>
              </a:rPr>
              <a:t> sig, </a:t>
            </a:r>
            <a:r>
              <a:rPr lang="en-US" sz="2000" dirty="0" err="1">
                <a:solidFill>
                  <a:srgbClr val="FFFFFF"/>
                </a:solidFill>
                <a:sym typeface="Wingdings" pitchFamily="2" charset="2"/>
              </a:rPr>
              <a:t>viser</a:t>
            </a:r>
            <a:r>
              <a:rPr lang="en-US" sz="2000" dirty="0">
                <a:solidFill>
                  <a:srgbClr val="FFFFFF"/>
                </a:solidFill>
                <a:sym typeface="Wingdings" pitchFamily="2" charset="2"/>
              </a:rPr>
              <a:t> sit </a:t>
            </a:r>
            <a:r>
              <a:rPr lang="en-US" sz="2000" dirty="0" err="1">
                <a:solidFill>
                  <a:srgbClr val="FFFFFF"/>
                </a:solidFill>
                <a:sym typeface="Wingdings" pitchFamily="2" charset="2"/>
              </a:rPr>
              <a:t>sande</a:t>
            </a:r>
            <a:r>
              <a:rPr lang="en-US" sz="2000" dirty="0">
                <a:solidFill>
                  <a:srgbClr val="FFFFFF"/>
                </a:solidFill>
                <a:sym typeface="Wingdings" pitchFamily="2" charset="2"/>
              </a:rPr>
              <a:t> </a:t>
            </a:r>
            <a:r>
              <a:rPr lang="en-US" sz="2000" dirty="0" err="1">
                <a:solidFill>
                  <a:srgbClr val="FFFFFF"/>
                </a:solidFill>
                <a:sym typeface="Wingdings" pitchFamily="2" charset="2"/>
              </a:rPr>
              <a:t>jeg</a:t>
            </a:r>
            <a:r>
              <a:rPr lang="en-US" sz="2000" dirty="0">
                <a:solidFill>
                  <a:srgbClr val="FFFFFF"/>
                </a:solidFill>
                <a:sym typeface="Wingdings" pitchFamily="2" charset="2"/>
              </a:rPr>
              <a:t>…..</a:t>
            </a:r>
          </a:p>
          <a:p>
            <a:pPr marL="0" indent="0">
              <a:buNone/>
            </a:pPr>
            <a:endParaRPr lang="en-US" sz="2000" dirty="0">
              <a:solidFill>
                <a:srgbClr val="FFFFFF"/>
              </a:solidFill>
            </a:endParaRPr>
          </a:p>
          <a:p>
            <a:pPr marL="0" indent="0">
              <a:buNone/>
            </a:pPr>
            <a:r>
              <a:rPr lang="en-US" sz="2000" dirty="0" err="1">
                <a:solidFill>
                  <a:srgbClr val="FFFFFF"/>
                </a:solidFill>
              </a:rPr>
              <a:t>Teksten</a:t>
            </a:r>
            <a:r>
              <a:rPr lang="en-US" sz="2000" dirty="0">
                <a:solidFill>
                  <a:srgbClr val="FFFFFF"/>
                </a:solidFill>
              </a:rPr>
              <a:t> </a:t>
            </a:r>
            <a:r>
              <a:rPr lang="en-US" sz="2000" dirty="0" err="1">
                <a:solidFill>
                  <a:srgbClr val="FFFFFF"/>
                </a:solidFill>
              </a:rPr>
              <a:t>må</a:t>
            </a:r>
            <a:r>
              <a:rPr lang="en-US" sz="2000" dirty="0">
                <a:solidFill>
                  <a:srgbClr val="FFFFFF"/>
                </a:solidFill>
              </a:rPr>
              <a:t> </a:t>
            </a:r>
            <a:r>
              <a:rPr lang="en-US" sz="2000" dirty="0" err="1">
                <a:solidFill>
                  <a:srgbClr val="FFFFFF"/>
                </a:solidFill>
              </a:rPr>
              <a:t>ikke</a:t>
            </a:r>
            <a:r>
              <a:rPr lang="en-US" sz="2000" dirty="0">
                <a:solidFill>
                  <a:srgbClr val="FFFFFF"/>
                </a:solidFill>
              </a:rPr>
              <a:t> </a:t>
            </a:r>
            <a:r>
              <a:rPr lang="en-US" sz="2000" dirty="0" err="1">
                <a:solidFill>
                  <a:srgbClr val="FFFFFF"/>
                </a:solidFill>
              </a:rPr>
              <a:t>blive</a:t>
            </a:r>
            <a:r>
              <a:rPr lang="en-US" sz="2000" dirty="0">
                <a:solidFill>
                  <a:srgbClr val="FFFFFF"/>
                </a:solidFill>
              </a:rPr>
              <a:t> for </a:t>
            </a:r>
            <a:r>
              <a:rPr lang="en-US" sz="2000" dirty="0" err="1">
                <a:solidFill>
                  <a:srgbClr val="FFFFFF"/>
                </a:solidFill>
              </a:rPr>
              <a:t>forudsigelig</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kedelig</a:t>
            </a:r>
            <a:r>
              <a:rPr lang="en-US" sz="2000" dirty="0">
                <a:solidFill>
                  <a:srgbClr val="FFFFFF"/>
                </a:solidFill>
              </a:rPr>
              <a:t>!</a:t>
            </a:r>
          </a:p>
        </p:txBody>
      </p:sp>
    </p:spTree>
    <p:extLst>
      <p:ext uri="{BB962C8B-B14F-4D97-AF65-F5344CB8AC3E}">
        <p14:creationId xmlns:p14="http://schemas.microsoft.com/office/powerpoint/2010/main" val="2672727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5A47B12-3338-1F1E-83A2-E41449F9BEEE}"/>
              </a:ext>
            </a:extLst>
          </p:cNvPr>
          <p:cNvSpPr>
            <a:spLocks noGrp="1"/>
          </p:cNvSpPr>
          <p:nvPr>
            <p:ph type="title"/>
          </p:nvPr>
        </p:nvSpPr>
        <p:spPr/>
        <p:txBody>
          <a:bodyPr/>
          <a:lstStyle/>
          <a:p>
            <a:r>
              <a:rPr lang="da-DK" dirty="0"/>
              <a:t>Fremdriftselementer</a:t>
            </a:r>
          </a:p>
        </p:txBody>
      </p:sp>
      <p:sp>
        <p:nvSpPr>
          <p:cNvPr id="5" name="Pladsholder til indhold 4">
            <a:extLst>
              <a:ext uri="{FF2B5EF4-FFF2-40B4-BE49-F238E27FC236}">
                <a16:creationId xmlns:a16="http://schemas.microsoft.com/office/drawing/2014/main" id="{8DCDB59E-E925-3911-A69D-74653414D8F2}"/>
              </a:ext>
            </a:extLst>
          </p:cNvPr>
          <p:cNvSpPr>
            <a:spLocks noGrp="1"/>
          </p:cNvSpPr>
          <p:nvPr>
            <p:ph sz="half" idx="1"/>
          </p:nvPr>
        </p:nvSpPr>
        <p:spPr>
          <a:solidFill>
            <a:schemeClr val="accent2">
              <a:lumMod val="40000"/>
              <a:lumOff val="60000"/>
            </a:schemeClr>
          </a:solidFill>
        </p:spPr>
        <p:txBody>
          <a:bodyPr>
            <a:normAutofit fontScale="47500" lnSpcReduction="20000"/>
          </a:bodyPr>
          <a:lstStyle/>
          <a:p>
            <a:pPr marL="0" indent="0" algn="ctr">
              <a:buNone/>
            </a:pPr>
            <a:r>
              <a:rPr lang="da-DK" sz="4500" b="1" kern="100" dirty="0">
                <a:effectLst/>
                <a:latin typeface="Calibri" panose="020F0502020204030204" pitchFamily="34" charset="0"/>
                <a:ea typeface="Calibri" panose="020F0502020204030204" pitchFamily="34" charset="0"/>
                <a:cs typeface="Times New Roman" panose="02020603050405020304" pitchFamily="18" charset="0"/>
              </a:rPr>
              <a:t>INDIVIDUELT ARBEJDE</a:t>
            </a:r>
            <a:endParaRPr lang="da-DK" sz="45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LcPeriod"/>
            </a:pPr>
            <a:r>
              <a:rPr lang="da-DK" sz="2200" b="1" kern="100" dirty="0">
                <a:effectLst/>
                <a:latin typeface="Calibri" panose="020F0502020204030204" pitchFamily="34" charset="0"/>
                <a:ea typeface="Calibri" panose="020F0502020204030204" pitchFamily="34" charset="0"/>
                <a:cs typeface="Times New Roman" panose="02020603050405020304" pitchFamily="18" charset="0"/>
              </a:rPr>
              <a:t>Fremhæv de steder i teksten, hvor der er fysisk bevægelse med </a:t>
            </a:r>
            <a:r>
              <a:rPr lang="da-DK" sz="2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grøn farve:</a:t>
            </a:r>
            <a:endParaRPr lang="da-DK"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571500" lvl="1" indent="-342900">
              <a:buFont typeface="Calibri" panose="020F0502020204030204" pitchFamily="34" charset="0"/>
              <a:buChar char="-"/>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fra restauranten </a:t>
            </a:r>
            <a:r>
              <a:rPr lang="da-DK" sz="2200" kern="1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 hotelterrassen (springer en masse handling over i første omgang)</a:t>
            </a:r>
          </a:p>
          <a:p>
            <a:pPr marL="571500" lvl="1" indent="-342900">
              <a:buFont typeface="Calibri" panose="020F0502020204030204" pitchFamily="34" charset="0"/>
              <a:buChar char="-"/>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fra restauranten </a:t>
            </a:r>
            <a:r>
              <a:rPr lang="da-DK" sz="2200" kern="1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 taxa </a:t>
            </a:r>
            <a:r>
              <a:rPr lang="da-DK" sz="2200" kern="1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 hotelværelse/badekar</a:t>
            </a:r>
          </a:p>
          <a:p>
            <a:pPr marL="571500" lvl="1" indent="-342900">
              <a:buFont typeface="Calibri" panose="020F0502020204030204" pitchFamily="34" charset="0"/>
              <a:buChar char="-"/>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Solen går ned </a:t>
            </a:r>
            <a:r>
              <a:rPr lang="da-DK" sz="2200" kern="1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 aften</a:t>
            </a:r>
          </a:p>
          <a:p>
            <a:pPr marL="0" lvl="0" indent="0">
              <a:buNone/>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mj-lt"/>
              <a:buAutoNum type="alphaLcPeriod"/>
            </a:pPr>
            <a:r>
              <a:rPr lang="da-DK" sz="2200" b="1" kern="100" dirty="0">
                <a:effectLst/>
                <a:latin typeface="Calibri" panose="020F0502020204030204" pitchFamily="34" charset="0"/>
                <a:ea typeface="Calibri" panose="020F0502020204030204" pitchFamily="34" charset="0"/>
                <a:cs typeface="Times New Roman" panose="02020603050405020304" pitchFamily="18" charset="0"/>
              </a:rPr>
              <a:t>Fremhæv de steder i teksten, hvor der er psykisk bevægelse med </a:t>
            </a:r>
            <a:r>
              <a:rPr lang="da-DK" sz="2200" b="1" kern="100" dirty="0">
                <a:effectLst/>
                <a:highlight>
                  <a:srgbClr val="FF0000"/>
                </a:highlight>
                <a:latin typeface="Calibri" panose="020F0502020204030204" pitchFamily="34" charset="0"/>
                <a:ea typeface="Calibri" panose="020F0502020204030204" pitchFamily="34" charset="0"/>
                <a:cs typeface="Times New Roman" panose="02020603050405020304" pitchFamily="18" charset="0"/>
              </a:rPr>
              <a:t>rød farve</a:t>
            </a:r>
            <a:r>
              <a:rPr lang="da-DK" sz="2200" b="1" kern="100" dirty="0">
                <a:effectLst/>
                <a:latin typeface="Calibri" panose="020F0502020204030204" pitchFamily="34" charset="0"/>
                <a:ea typeface="Calibri" panose="020F0502020204030204" pitchFamily="34" charset="0"/>
                <a:cs typeface="Times New Roman" panose="02020603050405020304" pitchFamily="18" charset="0"/>
              </a:rPr>
              <a:t>:</a:t>
            </a:r>
            <a:endParaRPr lang="da-DK"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571500" lvl="1" indent="-342900">
              <a:buFont typeface="Calibri" panose="020F0502020204030204" pitchFamily="34" charset="0"/>
              <a:buChar char="-"/>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Indelukket, plaget, tavse</a:t>
            </a:r>
          </a:p>
          <a:p>
            <a:pPr marL="571500" lvl="1" indent="-342900">
              <a:buFont typeface="Calibri" panose="020F0502020204030204" pitchFamily="34" charset="0"/>
              <a:buChar char="-"/>
            </a:pPr>
            <a:r>
              <a:rPr lang="da-DK" sz="2200" kern="100" dirty="0">
                <a:effectLst/>
                <a:latin typeface="Calibri" panose="020F0502020204030204" pitchFamily="34" charset="0"/>
                <a:ea typeface="Calibri" panose="020F0502020204030204" pitchFamily="34" charset="0"/>
                <a:cs typeface="Times New Roman" panose="02020603050405020304" pitchFamily="18" charset="0"/>
              </a:rPr>
              <a:t>det der var os forsvandt</a:t>
            </a:r>
          </a:p>
          <a:p>
            <a:endParaRPr lang="da-DK" dirty="0"/>
          </a:p>
        </p:txBody>
      </p:sp>
      <p:sp>
        <p:nvSpPr>
          <p:cNvPr id="6" name="Pladsholder til indhold 5">
            <a:extLst>
              <a:ext uri="{FF2B5EF4-FFF2-40B4-BE49-F238E27FC236}">
                <a16:creationId xmlns:a16="http://schemas.microsoft.com/office/drawing/2014/main" id="{2879FE61-2E94-1A11-A16E-09E5FE297EC9}"/>
              </a:ext>
            </a:extLst>
          </p:cNvPr>
          <p:cNvSpPr>
            <a:spLocks noGrp="1"/>
          </p:cNvSpPr>
          <p:nvPr>
            <p:ph sz="half" idx="2"/>
          </p:nvPr>
        </p:nvSpPr>
        <p:spPr>
          <a:solidFill>
            <a:schemeClr val="accent2">
              <a:lumMod val="40000"/>
              <a:lumOff val="60000"/>
            </a:schemeClr>
          </a:solidFill>
        </p:spPr>
        <p:txBody>
          <a:bodyPr>
            <a:normAutofit fontScale="47500" lnSpcReduction="20000"/>
          </a:bodyPr>
          <a:lstStyle/>
          <a:p>
            <a:pPr marL="457200" indent="0" algn="ctr">
              <a:buNone/>
            </a:pPr>
            <a:r>
              <a:rPr lang="da-DK" sz="4500" b="1" kern="100" dirty="0">
                <a:effectLst/>
                <a:latin typeface="Calibri" panose="020F0502020204030204" pitchFamily="34" charset="0"/>
                <a:ea typeface="Calibri" panose="020F0502020204030204" pitchFamily="34" charset="0"/>
                <a:cs typeface="Times New Roman" panose="02020603050405020304" pitchFamily="18" charset="0"/>
              </a:rPr>
              <a:t>PAR-ARBEJDE</a:t>
            </a:r>
            <a:endParaRPr lang="da-DK" sz="45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LcPeriod"/>
            </a:pPr>
            <a:r>
              <a:rPr lang="da-DK" sz="2500" b="1" kern="100" dirty="0">
                <a:effectLst/>
                <a:latin typeface="Calibri" panose="020F0502020204030204" pitchFamily="34" charset="0"/>
                <a:ea typeface="Calibri" panose="020F0502020204030204" pitchFamily="34" charset="0"/>
                <a:cs typeface="Times New Roman" panose="02020603050405020304" pitchFamily="18" charset="0"/>
              </a:rPr>
              <a:t>Hvor og hvordan etableres fremdriften i Knausgårds ”Sommernat”?</a:t>
            </a:r>
            <a:endParaRPr lang="da-DK"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LcPeriod"/>
            </a:pPr>
            <a:r>
              <a:rPr lang="da-DK" sz="2500" b="1" kern="100" dirty="0">
                <a:effectLst/>
                <a:latin typeface="Calibri" panose="020F0502020204030204" pitchFamily="34" charset="0"/>
                <a:ea typeface="Calibri" panose="020F0502020204030204" pitchFamily="34" charset="0"/>
                <a:cs typeface="Times New Roman" panose="02020603050405020304" pitchFamily="18" charset="0"/>
              </a:rPr>
              <a:t>Hvad handler teksten om? </a:t>
            </a:r>
            <a:r>
              <a:rPr lang="da-DK" sz="2500" kern="100" dirty="0">
                <a:effectLst/>
                <a:latin typeface="Calibri" panose="020F0502020204030204" pitchFamily="34" charset="0"/>
                <a:ea typeface="Calibri" panose="020F0502020204030204" pitchFamily="34" charset="0"/>
                <a:cs typeface="Times New Roman" panose="02020603050405020304" pitchFamily="18" charset="0"/>
              </a:rPr>
              <a:t>Hvad er det jeg-fortælleren gerne vil fortælle os noget om, </a:t>
            </a:r>
            <a:r>
              <a:rPr lang="da-DK" sz="2500"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om denne specifikke sommernat?</a:t>
            </a:r>
            <a:r>
              <a:rPr lang="da-DK" sz="2500" kern="100" dirty="0">
                <a:effectLst/>
                <a:latin typeface="Calibri" panose="020F0502020204030204" pitchFamily="34" charset="0"/>
                <a:ea typeface="Calibri" panose="020F0502020204030204" pitchFamily="34" charset="0"/>
                <a:cs typeface="Times New Roman" panose="02020603050405020304" pitchFamily="18" charset="0"/>
              </a:rPr>
              <a:t> og </a:t>
            </a:r>
            <a:r>
              <a:rPr lang="da-DK" sz="25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generelt om livet?</a:t>
            </a:r>
            <a:r>
              <a:rPr lang="da-DK" sz="25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da-DK" dirty="0"/>
          </a:p>
        </p:txBody>
      </p:sp>
    </p:spTree>
    <p:extLst>
      <p:ext uri="{BB962C8B-B14F-4D97-AF65-F5344CB8AC3E}">
        <p14:creationId xmlns:p14="http://schemas.microsoft.com/office/powerpoint/2010/main" val="366474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dissolve">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dissolv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88" name="Rectangle 3087">
            <a:extLst>
              <a:ext uri="{FF2B5EF4-FFF2-40B4-BE49-F238E27FC236}">
                <a16:creationId xmlns:a16="http://schemas.microsoft.com/office/drawing/2014/main" id="{9AF5711D-F885-4D9C-A736-0CDADBD02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51D913-FA77-9C42-39D1-8BF099097919}"/>
              </a:ext>
            </a:extLst>
          </p:cNvPr>
          <p:cNvSpPr>
            <a:spLocks noGrp="1"/>
          </p:cNvSpPr>
          <p:nvPr>
            <p:ph type="title"/>
          </p:nvPr>
        </p:nvSpPr>
        <p:spPr>
          <a:xfrm>
            <a:off x="804672" y="1290025"/>
            <a:ext cx="4475892" cy="1188720"/>
          </a:xfrm>
          <a:solidFill>
            <a:srgbClr val="FFFFFF"/>
          </a:solidFill>
          <a:ln>
            <a:solidFill>
              <a:srgbClr val="404040"/>
            </a:solidFill>
          </a:ln>
        </p:spPr>
        <p:txBody>
          <a:bodyPr>
            <a:normAutofit/>
          </a:bodyPr>
          <a:lstStyle/>
          <a:p>
            <a:r>
              <a:rPr lang="da-DK">
                <a:solidFill>
                  <a:srgbClr val="262626"/>
                </a:solidFill>
              </a:rPr>
              <a:t>SKRIVEØVELSE</a:t>
            </a:r>
          </a:p>
        </p:txBody>
      </p:sp>
      <p:sp>
        <p:nvSpPr>
          <p:cNvPr id="3" name="Pladsholder til indhold 2">
            <a:extLst>
              <a:ext uri="{FF2B5EF4-FFF2-40B4-BE49-F238E27FC236}">
                <a16:creationId xmlns:a16="http://schemas.microsoft.com/office/drawing/2014/main" id="{35801301-9239-5F41-C581-98AD4796B03D}"/>
              </a:ext>
            </a:extLst>
          </p:cNvPr>
          <p:cNvSpPr>
            <a:spLocks noGrp="1"/>
          </p:cNvSpPr>
          <p:nvPr>
            <p:ph idx="1"/>
          </p:nvPr>
        </p:nvSpPr>
        <p:spPr>
          <a:xfrm>
            <a:off x="804672" y="2858703"/>
            <a:ext cx="4475892" cy="3716268"/>
          </a:xfrm>
        </p:spPr>
        <p:txBody>
          <a:bodyPr>
            <a:normAutofit fontScale="92500" lnSpcReduction="20000"/>
          </a:bodyPr>
          <a:lstStyle/>
          <a:p>
            <a:pPr marL="0" lvl="0" indent="0">
              <a:lnSpc>
                <a:spcPct val="90000"/>
              </a:lnSpc>
              <a:buNone/>
            </a:pP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Beslut dig for </a:t>
            </a:r>
            <a:r>
              <a:rPr lang="da-DK" sz="16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 følelse</a:t>
            </a: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du gerne vil formidle til din læser. </a:t>
            </a:r>
          </a:p>
          <a:p>
            <a:pPr marL="0" lvl="0" indent="0">
              <a:lnSpc>
                <a:spcPct val="90000"/>
              </a:lnSpc>
              <a:buNone/>
            </a:pP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Skal det være melankoli, forelskelse, hysteri, sorg, tryghed.....eller noget helt andet.</a:t>
            </a:r>
          </a:p>
          <a:p>
            <a:pPr marL="0" indent="0">
              <a:lnSpc>
                <a:spcPct val="90000"/>
              </a:lnSpc>
              <a:buNone/>
            </a:pPr>
            <a:endParaRPr lang="da-DK" sz="16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Skriv </a:t>
            </a:r>
            <a:r>
              <a:rPr lang="da-DK" sz="16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 erindring</a:t>
            </a: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hvor du gengiver denne følelse, uden at benævne den eller fortælle, at det er denne følelse, du vil formidle. Du skal skrive ca. 150-200 ord.</a:t>
            </a:r>
          </a:p>
          <a:p>
            <a:pPr marL="0" indent="0">
              <a:lnSpc>
                <a:spcPct val="90000"/>
              </a:lnSpc>
              <a:buNone/>
            </a:pPr>
            <a:endParaRPr lang="da-DK" sz="16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r>
              <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din tekst skal du: </a:t>
            </a:r>
          </a:p>
          <a:p>
            <a:pPr>
              <a:lnSpc>
                <a:spcPct val="90000"/>
              </a:lnSpc>
              <a:buFont typeface="Wingdings" pitchFamily="2" charset="2"/>
              <a:buChar char="v"/>
            </a:pP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Anvende forskellige grupper af </a:t>
            </a:r>
            <a:r>
              <a:rPr lang="da-DK" sz="1600" b="1" kern="100" dirty="0">
                <a:solidFill>
                  <a:schemeClr val="tx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adjektiver</a:t>
            </a:r>
            <a:endParaRPr lang="da-DK" sz="1600" kern="100"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Font typeface="Wingdings" pitchFamily="2" charset="2"/>
              <a:buChar char="v"/>
            </a:pP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Skabe </a:t>
            </a:r>
            <a:r>
              <a:rPr lang="da-DK" sz="1600" b="1" kern="100" dirty="0">
                <a:solidFill>
                  <a:schemeClr val="tx1"/>
                </a:solidFill>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fremdrift</a:t>
            </a: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 din tekst 2-3 steder</a:t>
            </a:r>
            <a:endParaRPr lang="da-DK" sz="16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90000"/>
              </a:lnSpc>
              <a:buFont typeface="Wingdings" pitchFamily="2" charset="2"/>
              <a:buChar char="v"/>
            </a:pP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Have et </a:t>
            </a:r>
            <a:r>
              <a:rPr lang="da-DK" sz="1600" b="1" kern="100" dirty="0">
                <a:solidFill>
                  <a:schemeClr val="tx1"/>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tydeligt jeg </a:t>
            </a: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og skrive i </a:t>
            </a:r>
            <a:r>
              <a:rPr lang="da-DK" sz="1600" b="1" kern="100" dirty="0">
                <a:solidFill>
                  <a:schemeClr val="tx1"/>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datid</a:t>
            </a:r>
          </a:p>
          <a:p>
            <a:pPr>
              <a:lnSpc>
                <a:spcPct val="90000"/>
              </a:lnSpc>
              <a:buFont typeface="Wingdings" pitchFamily="2" charset="2"/>
              <a:buChar char="v"/>
            </a:pP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Koble erindringen op på en </a:t>
            </a:r>
            <a:r>
              <a:rPr lang="da-DK" sz="1600" b="1" kern="100" dirty="0">
                <a:solidFill>
                  <a:schemeClr val="tx1"/>
                </a:solidFill>
                <a:effectLst/>
                <a:highlight>
                  <a:srgbClr val="FF00FF"/>
                </a:highlight>
                <a:latin typeface="Calibri" panose="020F0502020204030204" pitchFamily="34" charset="0"/>
                <a:ea typeface="Calibri" panose="020F0502020204030204" pitchFamily="34" charset="0"/>
                <a:cs typeface="Times New Roman" panose="02020603050405020304" pitchFamily="18" charset="0"/>
              </a:rPr>
              <a:t>årstid/tidspunkte</a:t>
            </a:r>
            <a:r>
              <a:rPr lang="da-DK"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 på døgnet</a:t>
            </a:r>
            <a:endParaRPr lang="da-DK"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da-DK" sz="1000" dirty="0">
              <a:solidFill>
                <a:srgbClr val="FFFFFF"/>
              </a:solidFill>
            </a:endParaRPr>
          </a:p>
        </p:txBody>
      </p:sp>
      <p:sp>
        <p:nvSpPr>
          <p:cNvPr id="3090" name="Rectangle 3089">
            <a:extLst>
              <a:ext uri="{FF2B5EF4-FFF2-40B4-BE49-F238E27FC236}">
                <a16:creationId xmlns:a16="http://schemas.microsoft.com/office/drawing/2014/main" id="{7D1E115A-87CB-4627-9D20-1D9C4234F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2" name="Rectangle 3091">
            <a:extLst>
              <a:ext uri="{FF2B5EF4-FFF2-40B4-BE49-F238E27FC236}">
                <a16:creationId xmlns:a16="http://schemas.microsoft.com/office/drawing/2014/main" id="{14E457A0-E55E-4B4F-A727-BD61C631B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kriveøvelser – Skrivecoach Lene Frandsen">
            <a:extLst>
              <a:ext uri="{FF2B5EF4-FFF2-40B4-BE49-F238E27FC236}">
                <a16:creationId xmlns:a16="http://schemas.microsoft.com/office/drawing/2014/main" id="{E46A2CC1-A896-C413-1347-C86FC3A64C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319" r="1881" b="2"/>
          <a:stretch/>
        </p:blipFill>
        <p:spPr bwMode="auto">
          <a:xfrm>
            <a:off x="7208520" y="1126397"/>
            <a:ext cx="3867912" cy="4288536"/>
          </a:xfrm>
          <a:prstGeom prst="rect">
            <a:avLst/>
          </a:prstGeom>
          <a:noFill/>
          <a:ln w="3175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298911"/>
      </p:ext>
    </p:extLst>
  </p:cSld>
  <p:clrMapOvr>
    <a:masterClrMapping/>
  </p:clrMapOvr>
</p:sld>
</file>

<file path=ppt/theme/theme1.xml><?xml version="1.0" encoding="utf-8"?>
<a:theme xmlns:a="http://schemas.openxmlformats.org/drawingml/2006/main" name="Pakke">
  <a:themeElements>
    <a:clrScheme name="Grøn-gul">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Pakk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CDDDF9FADF4524AB4F59175DFFE179D" ma:contentTypeVersion="17" ma:contentTypeDescription="Opret et nyt dokument." ma:contentTypeScope="" ma:versionID="952240c880573424afc7a5dbd26d4a5b">
  <xsd:schema xmlns:xsd="http://www.w3.org/2001/XMLSchema" xmlns:xs="http://www.w3.org/2001/XMLSchema" xmlns:p="http://schemas.microsoft.com/office/2006/metadata/properties" xmlns:ns2="e8b5feb3-5c4a-48dc-947b-10c852bc7294" xmlns:ns3="984ddaf1-84a0-4d4a-a313-f7ab66465051" targetNamespace="http://schemas.microsoft.com/office/2006/metadata/properties" ma:root="true" ma:fieldsID="d1bd3b6730c6e9e526b7e5d1d2829874" ns2:_="" ns3:_="">
    <xsd:import namespace="e8b5feb3-5c4a-48dc-947b-10c852bc7294"/>
    <xsd:import namespace="984ddaf1-84a0-4d4a-a313-f7ab664650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b5feb3-5c4a-48dc-947b-10c852bc72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8b40ca61-1827-4b0d-b23b-910e299caf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4ddaf1-84a0-4d4a-a313-f7ab6646505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96eb3660-d92a-4161-b125-54eb307bd742}" ma:internalName="TaxCatchAll" ma:showField="CatchAllData" ma:web="984ddaf1-84a0-4d4a-a313-f7ab664650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A97181-3037-44AC-9129-00C1AF8DBB85}">
  <ds:schemaRefs>
    <ds:schemaRef ds:uri="http://schemas.microsoft.com/sharepoint/v3/contenttype/forms"/>
  </ds:schemaRefs>
</ds:datastoreItem>
</file>

<file path=customXml/itemProps2.xml><?xml version="1.0" encoding="utf-8"?>
<ds:datastoreItem xmlns:ds="http://schemas.openxmlformats.org/officeDocument/2006/customXml" ds:itemID="{5A4562AE-6BEE-41FA-983A-CC215E5E7F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b5feb3-5c4a-48dc-947b-10c852bc7294"/>
    <ds:schemaRef ds:uri="984ddaf1-84a0-4d4a-a313-f7ab66465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{CBA05B0C-FB05-AC41-B8A8-0D64B939D704}tf10001120</Template>
  <TotalTime>131</TotalTime>
  <Words>1123</Words>
  <Application>Microsoft Office PowerPoint</Application>
  <PresentationFormat>Widescreen</PresentationFormat>
  <Paragraphs>131</Paragraphs>
  <Slides>8</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8</vt:i4>
      </vt:variant>
    </vt:vector>
  </HeadingPairs>
  <TitlesOfParts>
    <vt:vector size="15" baseType="lpstr">
      <vt:lpstr>Arial</vt:lpstr>
      <vt:lpstr>Calibri</vt:lpstr>
      <vt:lpstr>Gill Sans MT</vt:lpstr>
      <vt:lpstr>Publico text</vt:lpstr>
      <vt:lpstr>Times New Roman</vt:lpstr>
      <vt:lpstr>Wingdings</vt:lpstr>
      <vt:lpstr>Pakke</vt:lpstr>
      <vt:lpstr>Den personlige stemme Lektion 1</vt:lpstr>
      <vt:lpstr>Karl Ove Knausgård: ”Sommernat” (2016)  ÅRSTIDS-ENCYKLOPÆDI</vt:lpstr>
      <vt:lpstr>HURTIGSKRIVNING</vt:lpstr>
      <vt:lpstr>ADJEKTIVER</vt:lpstr>
      <vt:lpstr>GRUPPE-ARBEJDE</vt:lpstr>
      <vt:lpstr>AT SKABE FREMDRIFT</vt:lpstr>
      <vt:lpstr>Fremdriftselementer</vt:lpstr>
      <vt:lpstr>SKRIVEØVELSE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personlige stemme Lektion 1</dc:title>
  <dc:creator>Katrine Haaning (KH | EG)</dc:creator>
  <cp:lastModifiedBy>Christine Nødskov (CN | EG)</cp:lastModifiedBy>
  <cp:revision>29</cp:revision>
  <dcterms:created xsi:type="dcterms:W3CDTF">2023-12-02T10:19:09Z</dcterms:created>
  <dcterms:modified xsi:type="dcterms:W3CDTF">2024-10-30T13:05:41Z</dcterms:modified>
</cp:coreProperties>
</file>