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2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667" autoAdjust="0"/>
    <p:restoredTop sz="79022"/>
  </p:normalViewPr>
  <p:slideViewPr>
    <p:cSldViewPr snapToGrid="0">
      <p:cViewPr varScale="1">
        <p:scale>
          <a:sx n="53" d="100"/>
          <a:sy n="53" d="100"/>
        </p:scale>
        <p:origin x="1112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0C55C0-E886-4E43-94C2-018A4253DB1C}" type="datetimeFigureOut">
              <a:rPr lang="da-DK" smtClean="0"/>
              <a:t>05-11-2024</a:t>
            </a:fld>
            <a:endParaRPr lang="da-DK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E412ED-CDBC-4B8D-9E24-5264E930F6C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907919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Hvad siger forsidefotoet jer? Forgrund-baggrund, lys/mørke, Autenticitet? Handling? Hovedpersoner? Tematik? Tid? Sted? 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DE412ED-CDBC-4B8D-9E24-5264E930F6C3}" type="slidenum">
              <a:rPr lang="da-DK" smtClean="0"/>
              <a:t>2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3337151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PROLOG: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sz="2800" b="0" i="0" dirty="0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kort, selvstændig indledning på en bog eller et stykke dramatik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sz="2800" b="0" i="0" dirty="0">
                <a:solidFill>
                  <a:srgbClr val="000000"/>
                </a:solidFill>
                <a:effectLst/>
                <a:latin typeface="Publico text"/>
              </a:rPr>
              <a:t>digterens orienterende forord.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sz="2800" b="0" i="0" dirty="0">
                <a:solidFill>
                  <a:srgbClr val="000000"/>
                </a:solidFill>
                <a:effectLst/>
                <a:latin typeface="Publico text"/>
              </a:rPr>
              <a:t>Prologen kan betragtes som en form for kontrakt med publikum, hvor der orienteres om såvel hvad der skal ske, som måden det skal ske på</a:t>
            </a:r>
            <a:endParaRPr lang="da-DK" sz="18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da-DK" sz="18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Derefter fælles analyse: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Verber (</a:t>
            </a:r>
            <a:r>
              <a:rPr lang="da-DK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nexus</a:t>
            </a:r>
            <a:r>
              <a:rPr lang="da-DK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)?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Subjekt? JEG står skrevet hvor mange gange? (Fortælleren peger på sig selv og sine handlinger og til sidst sin angst)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Betydningen af ordet IKKE? (linje 5,linje 11, linje 13) …hvis ikke – så hvad?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Min mor er død. Det er derfor, jeg er bange…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Hvilken effekt har skrivestilen i denne prolog på tekstens stemning? Hvad forventer vi nu?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da-DK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Hvilken kontrakt skaber prologen mellem fortæller og læser?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DE412ED-CDBC-4B8D-9E24-5264E930F6C3}" type="slidenum">
              <a:rPr lang="da-DK" smtClean="0"/>
              <a:t>3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32057188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Hvordan har fortælleren det på vejen hjem?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Hvordan fremgår det af måden, det er skrevet på?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Kom med eksempler fra jeres analyse af stemningen….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da-DK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Oplæsning af linje 1-4. Betydning? Effekt? (fortællerens ”nye viden” – tilbageblik på en vigtig situation – starten af noget nyt – forsøg på at forstå og måske skabe mening i det meningsløse.</a:t>
            </a:r>
          </a:p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DE412ED-CDBC-4B8D-9E24-5264E930F6C3}" type="slidenum">
              <a:rPr lang="da-DK" smtClean="0"/>
              <a:t>4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4733128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b="1" dirty="0"/>
              <a:t>(30 min)</a:t>
            </a:r>
          </a:p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DE412ED-CDBC-4B8D-9E24-5264E930F6C3}" type="slidenum">
              <a:rPr lang="da-DK" smtClean="0"/>
              <a:t>5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59273850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Vend tilbage til forsidebilledet (slide 2). Hvordan forstår I det nu?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a-DK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DE412ED-CDBC-4B8D-9E24-5264E930F6C3}" type="slidenum">
              <a:rPr lang="da-DK" smtClean="0"/>
              <a:t>6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97392061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Husk at </a:t>
            </a:r>
            <a:r>
              <a:rPr lang="da-DK"/>
              <a:t>distribuere skriveøvelsen.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DE412ED-CDBC-4B8D-9E24-5264E930F6C3}" type="slidenum">
              <a:rPr lang="da-DK" smtClean="0"/>
              <a:t>7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947128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BA7B51D-6E02-4506-9D46-3E5333513C8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5122DEC9-3DE0-4131-B07E-7E8E1257A88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CAE27C35-47EE-411F-BA84-19CC663017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D29B56-0A62-4AF0-879D-24665790458B}" type="datetimeFigureOut">
              <a:rPr lang="da-DK" smtClean="0"/>
              <a:t>05-11-2024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0DD4F649-F70B-40D3-8E7E-C66BA39762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04907BD7-ABD7-42C0-B2A0-3BF74A9B40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54F035-EEDD-4E6F-99AE-82E88FE8A67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583443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3140283-5991-44C9-B749-96097A4A13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0A39C599-4950-4C0B-8821-748DD6E957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1F3ADCFE-0D3E-4E00-AD1B-532485E30B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D29B56-0A62-4AF0-879D-24665790458B}" type="datetimeFigureOut">
              <a:rPr lang="da-DK" smtClean="0"/>
              <a:t>05-11-2024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5DFD6562-0FF3-4678-B831-7BC3197C87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C400A54F-3D91-40D6-9257-757A047A91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54F035-EEDD-4E6F-99AE-82E88FE8A67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0482198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2E9CE3E-AA2B-4D0F-93ED-852876A6B6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4C0AB95D-FFE2-4955-8DBB-84C9C6D342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0F062BD6-0342-41C2-AC89-B40C3570B1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D29B56-0A62-4AF0-879D-24665790458B}" type="datetimeFigureOut">
              <a:rPr lang="da-DK" smtClean="0"/>
              <a:t>05-11-2024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715C00BA-F8AE-4E5B-9FF9-F0E862B8AD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ABACE8AC-7610-4321-A6D7-F28020C4FB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54F035-EEDD-4E6F-99AE-82E88FE8A67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428905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156337F-39BB-49B2-A9F7-A29E13158F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EB006937-130E-4104-8C3E-65449678147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2A5E193D-FF13-43AF-8139-F31AD261CB8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57CF63B5-D3BE-4E5A-8A75-367CED0206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D29B56-0A62-4AF0-879D-24665790458B}" type="datetimeFigureOut">
              <a:rPr lang="da-DK" smtClean="0"/>
              <a:t>05-11-2024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057FB54C-2FF2-4E40-B5DE-5986C8B849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19612266-0F2D-4289-BA52-3B5B5F2CCC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54F035-EEDD-4E6F-99AE-82E88FE8A67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2548029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416E179-B149-4187-AC1D-F13E7F1DCD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768A7ED3-11A2-4A8B-A101-4CD31EC6C3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F9B6BC08-8B26-4371-B150-1DC1D8CFC6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0E754CDD-1300-4B70-A351-D55F2A6EC8D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04646C3E-32D6-4E18-98C6-8B49DA97A6E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6FA9C013-611C-4191-96F0-38CF9DD192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D29B56-0A62-4AF0-879D-24665790458B}" type="datetimeFigureOut">
              <a:rPr lang="da-DK" smtClean="0"/>
              <a:t>05-11-2024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21439442-1266-4778-96AD-0550D7F5B4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8EF52C25-282A-4138-9AEB-4FB157FECE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54F035-EEDD-4E6F-99AE-82E88FE8A67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6467702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ABA36DA-8F4E-47A4-AA17-6AAA36694C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3B42C79F-59BE-4B77-A25D-5DAE0B29D2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D29B56-0A62-4AF0-879D-24665790458B}" type="datetimeFigureOut">
              <a:rPr lang="da-DK" smtClean="0"/>
              <a:t>05-11-2024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9127D7E5-75EF-4783-885D-64A992BD0D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21F8C974-F360-4A26-A6A3-4ADB6B8C12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54F035-EEDD-4E6F-99AE-82E88FE8A67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6997184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94175442-4D14-4C68-B4A1-26D2275251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D29B56-0A62-4AF0-879D-24665790458B}" type="datetimeFigureOut">
              <a:rPr lang="da-DK" smtClean="0"/>
              <a:t>05-11-2024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3F19A87C-C91F-47A7-B505-810BC734B6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7528B755-0BB5-4272-B82C-5B873669B7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54F035-EEDD-4E6F-99AE-82E88FE8A67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9453833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AA5DC6D-80B3-4B48-A50B-1E3297E8CF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4D1C2DB0-164B-4605-B4AC-D7C8D64F9C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997BE3D5-E8CB-4917-96C0-079A1D8C10C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4B410542-E473-4353-B38D-86754B72B4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D29B56-0A62-4AF0-879D-24665790458B}" type="datetimeFigureOut">
              <a:rPr lang="da-DK" smtClean="0"/>
              <a:t>05-11-2024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247C680B-6D99-4AD9-B1C9-35CC5EDB0E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EC1F3F1C-6D95-4B56-B31F-D18AD8A899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54F035-EEDD-4E6F-99AE-82E88FE8A67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7185873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134860D-59B9-4024-9185-2568F40E32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5908CD28-8808-449B-A82F-C88B51145E1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8A0D7F10-3FDF-4DB7-9E7D-0FF3E2BBAEF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360FFA59-B823-43FA-BE41-647A4DA04B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D29B56-0A62-4AF0-879D-24665790458B}" type="datetimeFigureOut">
              <a:rPr lang="da-DK" smtClean="0"/>
              <a:t>05-11-2024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70319E1A-2C39-4857-8FBD-FE4F7FABFB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D8765AF6-3BC5-4A2D-A4CB-A104F060BB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54F035-EEDD-4E6F-99AE-82E88FE8A67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4477428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4C08EE4-3ED7-426A-AE92-13332B9A2D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2F221274-DAFD-492E-8814-B86B8BD1D43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7E8D589F-F9D1-4A4F-AA7C-996C0657DD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D29B56-0A62-4AF0-879D-24665790458B}" type="datetimeFigureOut">
              <a:rPr lang="da-DK" smtClean="0"/>
              <a:t>05-11-2024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C576F2D3-83A9-4F74-B26A-D5D9820B68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DD09622F-7D80-4802-AF05-E44E10BF7F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54F035-EEDD-4E6F-99AE-82E88FE8A67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429128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994784E2-E51B-46D1-8A66-8B8351F5F1C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66F56566-6E7A-4AA5-9CEA-28DE985C24C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E8F63FED-16CE-4C70-8F12-CCAD45A2A4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D29B56-0A62-4AF0-879D-24665790458B}" type="datetimeFigureOut">
              <a:rPr lang="da-DK" smtClean="0"/>
              <a:t>05-11-2024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3B4A8AC3-8BF8-40B5-B348-07DFFEF34D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6640A847-82ED-40E3-9BB5-5C06D30AFC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54F035-EEDD-4E6F-99AE-82E88FE8A67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8875193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627E9FEF-3F29-4B9B-B9B2-ECA2E25917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0BA7480B-C8DD-4869-B656-96D7C94AC0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2BD08777-2362-43DC-B260-401C4F74D22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D29B56-0A62-4AF0-879D-24665790458B}" type="datetimeFigureOut">
              <a:rPr lang="da-DK" smtClean="0"/>
              <a:t>05-11-2024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8DC02EA2-5454-47D4-B387-76D02560912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13441CF7-3661-4836-9511-9EE5FBA509C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54F035-EEDD-4E6F-99AE-82E88FE8A67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0628122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A47CC74-B6BF-4BCD-A773-6D2DD5BBA51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 dirty="0"/>
              <a:t>Jesper Stein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BC30AE33-5AB1-4338-85CB-9AC01EAB10E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a-DK" sz="3600" dirty="0"/>
              <a:t>RAMPEN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3960358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F9629E1-9F8B-404C-9C70-87514F1A4C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 dirty="0"/>
          </a:p>
        </p:txBody>
      </p:sp>
      <p:pic>
        <p:nvPicPr>
          <p:cNvPr id="5" name="Pladsholder til indhold 4">
            <a:extLst>
              <a:ext uri="{FF2B5EF4-FFF2-40B4-BE49-F238E27FC236}">
                <a16:creationId xmlns:a16="http://schemas.microsoft.com/office/drawing/2014/main" id="{180286D8-3B02-4511-9060-A20F4198C39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0115" y="433951"/>
            <a:ext cx="4331259" cy="6340474"/>
          </a:xfrm>
        </p:spPr>
      </p:pic>
    </p:spTree>
    <p:extLst>
      <p:ext uri="{BB962C8B-B14F-4D97-AF65-F5344CB8AC3E}">
        <p14:creationId xmlns:p14="http://schemas.microsoft.com/office/powerpoint/2010/main" val="37415479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909FE66-EBD3-404E-8AFA-94D03E61ED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dirty="0"/>
              <a:t>Hvad er en prolog?</a:t>
            </a:r>
            <a:br>
              <a:rPr lang="da-DK" b="1" dirty="0"/>
            </a:br>
            <a:r>
              <a:rPr lang="da-DK" b="1" dirty="0"/>
              <a:t>Læs prologen s. 11 - individuelt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784C4BB7-859D-43CC-8333-B00B161C56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endParaRPr lang="da-DK" b="1" dirty="0"/>
          </a:p>
          <a:p>
            <a:pPr marL="0" indent="0">
              <a:buNone/>
            </a:pPr>
            <a:r>
              <a:rPr lang="da-DK" b="1" dirty="0"/>
              <a:t>PAR-ARBEJDE - næranalyse af sproget (15 min.) TAG NOTER!</a:t>
            </a:r>
            <a:endParaRPr lang="da-DK" dirty="0"/>
          </a:p>
          <a:p>
            <a:r>
              <a:rPr lang="da-DK" dirty="0"/>
              <a:t>Analysér brugen af </a:t>
            </a:r>
            <a:r>
              <a:rPr lang="da-DK" dirty="0">
                <a:highlight>
                  <a:srgbClr val="00FF00"/>
                </a:highlight>
              </a:rPr>
              <a:t>pronominer</a:t>
            </a:r>
            <a:r>
              <a:rPr lang="da-DK" dirty="0"/>
              <a:t> – hvad er dominerende?</a:t>
            </a:r>
          </a:p>
          <a:p>
            <a:r>
              <a:rPr lang="da-DK" dirty="0"/>
              <a:t>Er der et skift i valg af pronominer?</a:t>
            </a:r>
          </a:p>
          <a:p>
            <a:r>
              <a:rPr lang="da-DK" dirty="0"/>
              <a:t>Er der noget iøjnefaldende i forhold til </a:t>
            </a:r>
            <a:r>
              <a:rPr lang="da-DK" dirty="0">
                <a:highlight>
                  <a:srgbClr val="00FFFF"/>
                </a:highlight>
              </a:rPr>
              <a:t>sætningslængde</a:t>
            </a:r>
            <a:r>
              <a:rPr lang="da-DK" dirty="0"/>
              <a:t>?</a:t>
            </a:r>
          </a:p>
          <a:p>
            <a:r>
              <a:rPr lang="da-DK" dirty="0"/>
              <a:t>Hvilken typer af </a:t>
            </a:r>
            <a:r>
              <a:rPr lang="da-DK" dirty="0">
                <a:highlight>
                  <a:srgbClr val="FF00FF"/>
                </a:highlight>
              </a:rPr>
              <a:t>verber</a:t>
            </a:r>
            <a:r>
              <a:rPr lang="da-DK" dirty="0"/>
              <a:t> anvendes mest i prologen?</a:t>
            </a:r>
          </a:p>
          <a:p>
            <a:r>
              <a:rPr lang="da-DK" dirty="0"/>
              <a:t>Hvilken effekt har disse sprogvalg på </a:t>
            </a:r>
            <a:r>
              <a:rPr lang="da-DK" dirty="0">
                <a:highlight>
                  <a:srgbClr val="FF0000"/>
                </a:highlight>
              </a:rPr>
              <a:t>tekstens udtryk/stemning</a:t>
            </a:r>
            <a:r>
              <a:rPr lang="da-DK" dirty="0"/>
              <a:t>?</a:t>
            </a:r>
          </a:p>
          <a:p>
            <a:endParaRPr lang="da-DK" dirty="0"/>
          </a:p>
          <a:p>
            <a:pPr marL="0" indent="0">
              <a:buNone/>
            </a:pPr>
            <a:r>
              <a:rPr lang="da-DK" dirty="0">
                <a:highlight>
                  <a:srgbClr val="FFFF00"/>
                </a:highlight>
              </a:rPr>
              <a:t>BRUG ARKET OM ORDKLASSER!</a:t>
            </a:r>
          </a:p>
        </p:txBody>
      </p:sp>
    </p:spTree>
    <p:extLst>
      <p:ext uri="{BB962C8B-B14F-4D97-AF65-F5344CB8AC3E}">
        <p14:creationId xmlns:p14="http://schemas.microsoft.com/office/powerpoint/2010/main" val="41043220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C1A7CB8-CF82-4EA0-9BFF-29D0FEEB5A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sz="4000" b="1" dirty="0"/>
              <a:t>Turen hjem på cykel og videre ind i haven (s. 12)</a:t>
            </a:r>
            <a:br>
              <a:rPr lang="da-DK" sz="4000" b="1" dirty="0"/>
            </a:br>
            <a:r>
              <a:rPr lang="da-DK" sz="4000" b="1" dirty="0"/>
              <a:t>Oplæsning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7F2A3112-9A0D-435D-97B4-A25B2339CB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da-DK" b="1" dirty="0"/>
          </a:p>
          <a:p>
            <a:pPr marL="0" indent="0">
              <a:buNone/>
            </a:pPr>
            <a:r>
              <a:rPr lang="da-DK" b="1" dirty="0"/>
              <a:t>PAR-ARBEJDE: NYT PAR (10 min.) TAG NOTER!!</a:t>
            </a:r>
          </a:p>
          <a:p>
            <a:pPr marL="0" indent="0">
              <a:buNone/>
            </a:pPr>
            <a:r>
              <a:rPr lang="da-DK" dirty="0"/>
              <a:t>Hvilke </a:t>
            </a:r>
            <a:r>
              <a:rPr lang="da-DK" b="1" dirty="0"/>
              <a:t>ordvalg</a:t>
            </a:r>
            <a:r>
              <a:rPr lang="da-DK" dirty="0"/>
              <a:t> er med til at skabe en særlig stemning i beskrivelsen af den unge mands (jeg-fortællerens) tur hjem fra gymnasiet?</a:t>
            </a:r>
          </a:p>
          <a:p>
            <a:pPr lvl="1"/>
            <a:r>
              <a:rPr lang="da-DK" b="1" dirty="0"/>
              <a:t>Undersøg linje 1-21</a:t>
            </a:r>
            <a:r>
              <a:rPr lang="da-DK" dirty="0"/>
              <a:t>: hvilke </a:t>
            </a:r>
            <a:r>
              <a:rPr lang="da-DK" dirty="0">
                <a:highlight>
                  <a:srgbClr val="FFFF00"/>
                </a:highlight>
              </a:rPr>
              <a:t>verber</a:t>
            </a:r>
            <a:r>
              <a:rPr lang="da-DK" dirty="0"/>
              <a:t>, </a:t>
            </a:r>
            <a:r>
              <a:rPr lang="da-DK" dirty="0">
                <a:highlight>
                  <a:srgbClr val="00FF00"/>
                </a:highlight>
              </a:rPr>
              <a:t>substantiver </a:t>
            </a:r>
            <a:r>
              <a:rPr lang="da-DK" dirty="0"/>
              <a:t>og </a:t>
            </a:r>
            <a:r>
              <a:rPr lang="da-DK" dirty="0">
                <a:highlight>
                  <a:srgbClr val="00FFFF"/>
                </a:highlight>
              </a:rPr>
              <a:t>adjektiver</a:t>
            </a:r>
            <a:r>
              <a:rPr lang="da-DK" dirty="0"/>
              <a:t> anvendes særligt? Opstil dem i skemaer, og bestem dem med faglige begreber fra arket om ordklasser.</a:t>
            </a:r>
          </a:p>
          <a:p>
            <a:pPr lvl="1"/>
            <a:r>
              <a:rPr lang="da-DK" dirty="0"/>
              <a:t>Hvordan har den unge </a:t>
            </a:r>
            <a:r>
              <a:rPr lang="da-DK" dirty="0">
                <a:highlight>
                  <a:srgbClr val="FF00FF"/>
                </a:highlight>
              </a:rPr>
              <a:t>jeg-fortæller</a:t>
            </a:r>
            <a:r>
              <a:rPr lang="da-DK" dirty="0"/>
              <a:t> det i denne fase?</a:t>
            </a:r>
          </a:p>
          <a:p>
            <a:pPr lvl="1"/>
            <a:r>
              <a:rPr lang="da-DK" dirty="0"/>
              <a:t>Hvilken </a:t>
            </a:r>
            <a:r>
              <a:rPr lang="da-DK" dirty="0">
                <a:highlight>
                  <a:srgbClr val="FF0000"/>
                </a:highlight>
              </a:rPr>
              <a:t>stemning</a:t>
            </a:r>
            <a:r>
              <a:rPr lang="da-DK" dirty="0"/>
              <a:t> skabes ved denne fortællestil?</a:t>
            </a:r>
          </a:p>
        </p:txBody>
      </p:sp>
    </p:spTree>
    <p:extLst>
      <p:ext uri="{BB962C8B-B14F-4D97-AF65-F5344CB8AC3E}">
        <p14:creationId xmlns:p14="http://schemas.microsoft.com/office/powerpoint/2010/main" val="35102493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0A44D37-9607-494A-A8DC-6631CB4685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b="1" dirty="0"/>
              <a:t>Ind i huset – dialog med far – scenisk fremstilling (s.13-14, linje 21). Oplæsning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0ED5E2D6-212A-4888-A075-0ECF0E8747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a-DK" dirty="0"/>
              <a:t>Hvilke </a:t>
            </a:r>
            <a:r>
              <a:rPr lang="da-DK" b="1" dirty="0"/>
              <a:t>ordvalg</a:t>
            </a:r>
            <a:r>
              <a:rPr lang="da-DK" dirty="0"/>
              <a:t> er med til at skabe en særlig stemning i beskrivelsen af jeg-fortællerens møde med faren og Gitte i stuen?</a:t>
            </a:r>
          </a:p>
          <a:p>
            <a:pPr marL="0" indent="0">
              <a:buNone/>
            </a:pPr>
            <a:endParaRPr lang="da-DK" b="1" dirty="0"/>
          </a:p>
          <a:p>
            <a:pPr marL="0" indent="0">
              <a:buNone/>
            </a:pPr>
            <a:r>
              <a:rPr lang="da-DK" b="1" dirty="0"/>
              <a:t>Undersøg s.13-14</a:t>
            </a:r>
            <a:r>
              <a:rPr lang="da-DK" dirty="0"/>
              <a:t>: hvilke </a:t>
            </a:r>
            <a:r>
              <a:rPr lang="da-DK" dirty="0">
                <a:highlight>
                  <a:srgbClr val="FFFF00"/>
                </a:highlight>
              </a:rPr>
              <a:t>verber </a:t>
            </a:r>
            <a:r>
              <a:rPr lang="da-DK" dirty="0"/>
              <a:t>og </a:t>
            </a:r>
            <a:r>
              <a:rPr lang="da-DK" dirty="0">
                <a:highlight>
                  <a:srgbClr val="00FF00"/>
                </a:highlight>
              </a:rPr>
              <a:t>substantiver </a:t>
            </a:r>
            <a:r>
              <a:rPr lang="da-DK" dirty="0"/>
              <a:t>anvendes særligt? Opstil dem i skemaer, og bestem dem med faglige begreber fra arket om ordklasser.</a:t>
            </a:r>
          </a:p>
          <a:p>
            <a:pPr lvl="1"/>
            <a:r>
              <a:rPr lang="da-DK" dirty="0"/>
              <a:t>Hvilken rolle spiller </a:t>
            </a:r>
            <a:r>
              <a:rPr lang="da-DK" dirty="0">
                <a:highlight>
                  <a:srgbClr val="00FFFF"/>
                </a:highlight>
              </a:rPr>
              <a:t>negationerne</a:t>
            </a:r>
            <a:r>
              <a:rPr lang="da-DK" dirty="0"/>
              <a:t> i linje 10 og linje 19 - på side 13?</a:t>
            </a:r>
          </a:p>
          <a:p>
            <a:pPr lvl="1"/>
            <a:r>
              <a:rPr lang="da-DK" dirty="0"/>
              <a:t>Hvordan anvendes</a:t>
            </a:r>
            <a:r>
              <a:rPr lang="da-DK" dirty="0">
                <a:highlight>
                  <a:srgbClr val="008080"/>
                </a:highlight>
              </a:rPr>
              <a:t> sætningslængder </a:t>
            </a:r>
            <a:r>
              <a:rPr lang="da-DK" dirty="0"/>
              <a:t>i denne passage?</a:t>
            </a:r>
          </a:p>
          <a:p>
            <a:pPr lvl="1"/>
            <a:r>
              <a:rPr lang="da-DK" dirty="0"/>
              <a:t>Hvordan har den unge </a:t>
            </a:r>
            <a:r>
              <a:rPr lang="da-DK" dirty="0">
                <a:highlight>
                  <a:srgbClr val="FF00FF"/>
                </a:highlight>
              </a:rPr>
              <a:t>jeg-fortæller</a:t>
            </a:r>
            <a:r>
              <a:rPr lang="da-DK" dirty="0"/>
              <a:t> det i denne fase?</a:t>
            </a:r>
          </a:p>
          <a:p>
            <a:pPr lvl="1"/>
            <a:r>
              <a:rPr lang="da-DK" dirty="0"/>
              <a:t>Hvilken </a:t>
            </a:r>
            <a:r>
              <a:rPr lang="da-DK" dirty="0">
                <a:highlight>
                  <a:srgbClr val="FF0000"/>
                </a:highlight>
              </a:rPr>
              <a:t>stemning</a:t>
            </a:r>
            <a:r>
              <a:rPr lang="da-DK" dirty="0"/>
              <a:t> skabes ved denne fortællestil?</a:t>
            </a:r>
          </a:p>
          <a:p>
            <a:pPr lvl="1"/>
            <a:endParaRPr lang="da-DK" dirty="0"/>
          </a:p>
          <a:p>
            <a:pPr marL="0" indent="0">
              <a:buNone/>
            </a:pP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4261047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892EF25-2560-4AC2-B9F7-D118717922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b="1" dirty="0"/>
              <a:t>Klassedialog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ECC1534E-1AF7-49F0-B29B-94D3A80949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da-DK" dirty="0"/>
          </a:p>
          <a:p>
            <a:r>
              <a:rPr lang="da-DK" dirty="0"/>
              <a:t>Hvordan virker samspillet mellem prolog, cykeltur hjem fra gymnasiet og mødet i huset med far og Gitte?</a:t>
            </a:r>
          </a:p>
          <a:p>
            <a:pPr marL="0" indent="0">
              <a:buNone/>
            </a:pPr>
            <a:endParaRPr lang="da-DK" dirty="0"/>
          </a:p>
          <a:p>
            <a:r>
              <a:rPr lang="da-DK" dirty="0"/>
              <a:t>Hvad er helt særligt ved denne personlige stemme, som forfatteren skriver frem?</a:t>
            </a:r>
          </a:p>
        </p:txBody>
      </p:sp>
    </p:spTree>
    <p:extLst>
      <p:ext uri="{BB962C8B-B14F-4D97-AF65-F5344CB8AC3E}">
        <p14:creationId xmlns:p14="http://schemas.microsoft.com/office/powerpoint/2010/main" val="13497020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B8625CE-9380-BAE1-5BE7-5856CEB817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b="1" dirty="0"/>
              <a:t>SKRIVEØVELSE – SKRIV SOM FORFATTEREN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6EB6D42C-C32F-E1BC-C1EF-FEBDBF4CB3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Du skal vælge, om du vil skrive som Karl Ove Knausgård eller som Jesper Stein</a:t>
            </a:r>
          </a:p>
          <a:p>
            <a:r>
              <a:rPr lang="da-DK" dirty="0"/>
              <a:t>Du skal skrive en tekst individuelt</a:t>
            </a:r>
          </a:p>
          <a:p>
            <a:r>
              <a:rPr lang="da-DK" dirty="0"/>
              <a:t>Ca. </a:t>
            </a:r>
            <a:r>
              <a:rPr lang="da-DK"/>
              <a:t>½ side.</a:t>
            </a:r>
            <a:endParaRPr lang="da-DK" dirty="0"/>
          </a:p>
          <a:p>
            <a:r>
              <a:rPr lang="da-DK" dirty="0"/>
              <a:t>Det foregår i </a:t>
            </a:r>
            <a:r>
              <a:rPr lang="da-DK" dirty="0" err="1"/>
              <a:t>Onenote</a:t>
            </a:r>
            <a:r>
              <a:rPr lang="da-DK" dirty="0"/>
              <a:t>: </a:t>
            </a:r>
            <a:r>
              <a:rPr lang="da-DK" dirty="0">
                <a:highlight>
                  <a:srgbClr val="00FF00"/>
                </a:highlight>
              </a:rPr>
              <a:t>EG22-v-DA-notesbogen</a:t>
            </a:r>
          </a:p>
        </p:txBody>
      </p:sp>
    </p:spTree>
    <p:extLst>
      <p:ext uri="{BB962C8B-B14F-4D97-AF65-F5344CB8AC3E}">
        <p14:creationId xmlns:p14="http://schemas.microsoft.com/office/powerpoint/2010/main" val="255767584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ECDDDF9FADF4524AB4F59175DFFE179D" ma:contentTypeVersion="17" ma:contentTypeDescription="Opret et nyt dokument." ma:contentTypeScope="" ma:versionID="952240c880573424afc7a5dbd26d4a5b">
  <xsd:schema xmlns:xsd="http://www.w3.org/2001/XMLSchema" xmlns:xs="http://www.w3.org/2001/XMLSchema" xmlns:p="http://schemas.microsoft.com/office/2006/metadata/properties" xmlns:ns2="e8b5feb3-5c4a-48dc-947b-10c852bc7294" xmlns:ns3="984ddaf1-84a0-4d4a-a313-f7ab66465051" targetNamespace="http://schemas.microsoft.com/office/2006/metadata/properties" ma:root="true" ma:fieldsID="d1bd3b6730c6e9e526b7e5d1d2829874" ns2:_="" ns3:_="">
    <xsd:import namespace="e8b5feb3-5c4a-48dc-947b-10c852bc7294"/>
    <xsd:import namespace="984ddaf1-84a0-4d4a-a313-f7ab6646505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OCR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8b5feb3-5c4a-48dc-947b-10c852bc729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4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5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1" nillable="true" ma:taxonomy="true" ma:internalName="lcf76f155ced4ddcb4097134ff3c332f" ma:taxonomyFieldName="MediaServiceImageTags" ma:displayName="Billedmærker" ma:readOnly="false" ma:fieldId="{5cf76f15-5ced-4ddc-b409-7134ff3c332f}" ma:taxonomyMulti="true" ma:sspId="8b40ca61-1827-4b0d-b23b-910e299caff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84ddaf1-84a0-4d4a-a313-f7ab66465051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Delt med detaljer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96eb3660-d92a-4161-b125-54eb307bd742}" ma:internalName="TaxCatchAll" ma:showField="CatchAllData" ma:web="984ddaf1-84a0-4d4a-a313-f7ab6646505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dhol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e8b5feb3-5c4a-48dc-947b-10c852bc7294">
      <Terms xmlns="http://schemas.microsoft.com/office/infopath/2007/PartnerControls"/>
    </lcf76f155ced4ddcb4097134ff3c332f>
    <TaxCatchAll xmlns="984ddaf1-84a0-4d4a-a313-f7ab66465051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0AADB3FC-7B8C-4150-85F1-AAF1E1B995E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8b5feb3-5c4a-48dc-947b-10c852bc7294"/>
    <ds:schemaRef ds:uri="984ddaf1-84a0-4d4a-a313-f7ab6646505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866E3DE0-06C1-42C6-BAAE-F62355139BB8}">
  <ds:schemaRefs>
    <ds:schemaRef ds:uri="http://purl.org/dc/terms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http://schemas.microsoft.com/office/2006/documentManagement/types"/>
    <ds:schemaRef ds:uri="http://schemas.microsoft.com/office/2006/metadata/properties"/>
    <ds:schemaRef ds:uri="http://purl.org/dc/elements/1.1/"/>
    <ds:schemaRef ds:uri="984ddaf1-84a0-4d4a-a313-f7ab66465051"/>
    <ds:schemaRef ds:uri="e8b5feb3-5c4a-48dc-947b-10c852bc7294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E5655E92-516B-49A8-90D0-534743D75B68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397</TotalTime>
  <Words>614</Words>
  <Application>Microsoft Office PowerPoint</Application>
  <PresentationFormat>Widescreen</PresentationFormat>
  <Paragraphs>66</Paragraphs>
  <Slides>7</Slides>
  <Notes>6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6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7</vt:i4>
      </vt:variant>
    </vt:vector>
  </HeadingPairs>
  <TitlesOfParts>
    <vt:vector size="14" baseType="lpstr">
      <vt:lpstr>Arial</vt:lpstr>
      <vt:lpstr>Calibri</vt:lpstr>
      <vt:lpstr>Calibri Light</vt:lpstr>
      <vt:lpstr>Publico text</vt:lpstr>
      <vt:lpstr>Times New Roman</vt:lpstr>
      <vt:lpstr>Verdana</vt:lpstr>
      <vt:lpstr>Office-tema</vt:lpstr>
      <vt:lpstr>Jesper Stein</vt:lpstr>
      <vt:lpstr>PowerPoint-præsentation</vt:lpstr>
      <vt:lpstr>Hvad er en prolog? Læs prologen s. 11 - individuelt</vt:lpstr>
      <vt:lpstr>Turen hjem på cykel og videre ind i haven (s. 12) Oplæsning</vt:lpstr>
      <vt:lpstr>Ind i huset – dialog med far – scenisk fremstilling (s.13-14, linje 21). Oplæsning</vt:lpstr>
      <vt:lpstr>Klassedialog</vt:lpstr>
      <vt:lpstr>SKRIVEØVELSE – SKRIV SOM FORFATTEREN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Jesper Stein</dc:title>
  <dc:creator>Cathrine Illeborg (CG | EG)</dc:creator>
  <cp:lastModifiedBy>Christine Nødskov (CN | EG)</cp:lastModifiedBy>
  <cp:revision>71</cp:revision>
  <dcterms:created xsi:type="dcterms:W3CDTF">2023-12-04T10:04:08Z</dcterms:created>
  <dcterms:modified xsi:type="dcterms:W3CDTF">2024-11-05T11:44:29Z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0x010100ECDDDF9FADF4524AB4F59175DFFE179D</vt:lpwstr>
  </property>
</Properties>
</file>