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7" r:id="rId11"/>
    <p:sldId id="273" r:id="rId12"/>
    <p:sldId id="274" r:id="rId13"/>
    <p:sldId id="275" r:id="rId14"/>
    <p:sldId id="278" r:id="rId15"/>
    <p:sldId id="279" r:id="rId16"/>
    <p:sldId id="276" r:id="rId17"/>
    <p:sldId id="280" r:id="rId18"/>
    <p:sldId id="281" r:id="rId19"/>
    <p:sldId id="282" r:id="rId20"/>
    <p:sldId id="283" r:id="rId2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5755"/>
  </p:normalViewPr>
  <p:slideViewPr>
    <p:cSldViewPr snapToGrid="0">
      <p:cViewPr varScale="1">
        <p:scale>
          <a:sx n="105" d="100"/>
          <a:sy n="105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A54E6-600F-B846-87A7-36DA6D75E16C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171B-19BA-B44A-9882-2CE266A414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3995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8F75E-D3A8-194B-ABE0-E92F1D4B800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3109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https</a:t>
            </a:r>
            <a:r>
              <a:rPr lang="da-DK" b="1" dirty="0">
                <a:solidFill>
                  <a:srgbClr val="000000"/>
                </a:solidFill>
                <a:effectLst/>
                <a:latin typeface="Helvetica" pitchFamily="2" charset="0"/>
              </a:rPr>
              <a:t>://</a:t>
            </a:r>
            <a:r>
              <a:rPr lang="da-DK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www.iiususiraja.com</a:t>
            </a:r>
            <a:r>
              <a:rPr lang="da-DK" b="1" dirty="0">
                <a:solidFill>
                  <a:srgbClr val="000000"/>
                </a:solidFill>
                <a:effectLst/>
                <a:latin typeface="Helvetica" pitchFamily="2" charset="0"/>
              </a:rPr>
              <a:t>/bio-cv/</a:t>
            </a:r>
            <a:endParaRPr lang="da-DK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8F75E-D3A8-194B-ABE0-E92F1D4B800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5413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8F75E-D3A8-194B-ABE0-E92F1D4B800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3897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8F75E-D3A8-194B-ABE0-E92F1D4B8000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7689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2299C-71B2-812C-38E5-6B4030221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1C8E61-9552-ACA8-1556-8CFC4A5DD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835325D-CA29-4405-BBD8-DE494D527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DCD8A6-B5D8-2512-9CEB-BAF8E41F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8C49D6-A059-3160-7EDE-3620BFE43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653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D7179-802C-7964-A254-691F0B10A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B8D0C7-B5BC-57C8-2BBB-4A60C8674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9E56B1-D3E7-A595-A455-CCE5A3F5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6FA845-88FA-F239-B57C-3BE26F785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2A829D-6677-AE32-D399-5D199983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253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46C747-FBEA-EE6F-9833-33F9190B5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F20F4E6-6A5E-03DD-AFF8-AE60C19A9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02362D-2C29-DF96-9C90-08FE7B11E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555178-AE31-74BC-389E-592977F79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2311D9-5C11-FDA4-1A67-05CA51C85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042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489B6-25AC-9A3B-38D1-88C224919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5A9454-EBCE-50D8-36D7-6FA073C62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AED7098-5E69-95A8-E5B6-88736BFD2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90BCAA-C221-5204-C31E-71E26E89F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69DF91-2D89-8C13-A33E-66E8E36C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04637B-F3C4-AD1D-9BD1-C47E2FECA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15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C80091-AAF7-AAC6-70B8-8D8D522B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BA203F5-5548-2449-D749-5101143E1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A22BB1-B9CA-AFC4-DA16-7A024EA33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D2C5301-D983-4716-E909-69D199370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D35A1C2-7F0D-F1E1-ADC6-FEACF3D55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FE7EA47-591B-BA2E-DBC2-23B79EE7A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1A300FC-4432-8899-1CBB-F1A23AF1D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890C943-C8FC-FB4A-84AC-EBBB87CC3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992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A3C8C1-9F60-0C74-075E-2E92E8D9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2D016A-570F-0725-461F-7CF72F012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7F9F3DB-D68F-F2D7-B66B-3E0C74655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4A85322-AB61-D753-2218-6D65CCE7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2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F15DEAC-0943-668C-E9F4-9C2CB95A5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85DFC27-C8DA-70B7-6F18-E66B0A32A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3988AFE-D653-95DE-B066-827B8AB0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88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8E3CE-073B-A95E-BC61-C02DF3AA2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6054FA-5307-E4A6-B2F0-908340E37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33234FA-E9DD-CADA-354D-0D68AAEF2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4C7F544-E093-05B5-7738-9FC7D5AE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C3A967-5A7A-05D8-2BA3-93B2532C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289E3CB-918A-6468-48CE-0953739A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5198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56F35-0FCC-5E39-06BD-0BCA46461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AF52959-2DC5-CDF1-8D7F-2C89AD5EB2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3DCDF43-A5DC-6783-1370-FFFD98CA1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EB45B85-30CB-70B8-0A38-E1D1C47D9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5BF463-D336-B36F-FC6A-67701F54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BC17B40-1FF3-7C95-F7C2-CDD1551AF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698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3CCCC-2F1A-D878-3D5D-14A74F7D6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452229F-9800-6CFD-543B-5B5F8A833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B8D742-9EE7-282E-DA09-3764C920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F86F96-B9CC-E5DF-0572-9EBF6B473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20DD10-B61A-A7AD-03BE-8E115F74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3643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87E4FEB-B186-3A0C-C1C3-2C63BE6256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C5938B3-D485-E00C-0643-CED4FB896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AD27C2-C99B-84DA-69EF-0DE69BE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1580F7-65D9-096D-3E3E-84331D6B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4E0736-9FE7-1B7A-B8BC-8F8D8ADF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01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63BC2BA-5B57-9489-C1B1-B7A680BA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E95D31-7996-FE4F-1AC5-6B3CA18A9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D1D313-F4AE-5E95-6597-29BC89B1E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9411F-3F45-AE4D-9ABE-B2747CD24A4F}" type="datetimeFigureOut">
              <a:rPr lang="da-DK" smtClean="0"/>
              <a:t>19.02.2024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F3766D-AA01-594B-1029-4F67EDF9A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57479F-7900-01E4-1A94-061D13B70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A591D-EFD7-9545-8C2E-2FC820918B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755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s://open.smk.dk/artwork/image/KMS739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hyperlink" Target="https://kunsten.nu/journal/christian-lemmerz-er-aktuel-med-udstillingen-genfaerd/" TargetMode="External"/><Relationship Id="rId4" Type="http://schemas.openxmlformats.org/officeDocument/2006/relationships/hyperlink" Target="https://www.youtube.com/watch?v=4VVAncFju-8&amp;t=7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.wikipedia.org/wiki/Sv%C3%A6rddrager" TargetMode="External"/><Relationship Id="rId2" Type="http://schemas.openxmlformats.org/officeDocument/2006/relationships/hyperlink" Target="https://da.wikipedia.org/wiki/Blender_(k%C3%B8kkenudstyr)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hyperlink" Target="https://da.wikipedia.org/wiki/Kolding" TargetMode="External"/><Relationship Id="rId4" Type="http://schemas.openxmlformats.org/officeDocument/2006/relationships/hyperlink" Target="https://da.wikipedia.org/wiki/Traphol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80053537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kunsten.nu/artguide/calendar/kim-richard-adler-mejdahl-shit-talk-2/" TargetMode="Externa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icolaiwallner.com/anna-kristine-hvid-petersen/works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stenseandrealindvaldan.blogspot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stenseandrealindvaldan.blogspot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5A408-9801-B093-A1A3-89FE31FB0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grimmes æstetik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497E03C-D383-AF07-CEA4-0E0D61223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Inspirationskatalog over værker der arbejder med det grimmes æstetik</a:t>
            </a:r>
          </a:p>
        </p:txBody>
      </p:sp>
    </p:spTree>
    <p:extLst>
      <p:ext uri="{BB962C8B-B14F-4D97-AF65-F5344CB8AC3E}">
        <p14:creationId xmlns:p14="http://schemas.microsoft.com/office/powerpoint/2010/main" val="2603681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407;p2" descr="Et billede, der indeholder tekst, kop, plast&#10;&#10;Beskrivelsen er genereret automatisk">
            <a:extLst>
              <a:ext uri="{FF2B5EF4-FFF2-40B4-BE49-F238E27FC236}">
                <a16:creationId xmlns:a16="http://schemas.microsoft.com/office/drawing/2014/main" id="{24573DFC-A5A6-6675-E6A3-E7786FE280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8261" t="1130" r="7709" b="-1129"/>
          <a:stretch/>
        </p:blipFill>
        <p:spPr>
          <a:xfrm>
            <a:off x="1079293" y="1087412"/>
            <a:ext cx="2948824" cy="30870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E78F41D-F62C-F238-F9E0-D5F653158484}"/>
              </a:ext>
            </a:extLst>
          </p:cNvPr>
          <p:cNvSpPr txBox="1"/>
          <p:nvPr/>
        </p:nvSpPr>
        <p:spPr>
          <a:xfrm>
            <a:off x="472189" y="4833083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Piero Manzoni: </a:t>
            </a:r>
            <a:r>
              <a:rPr lang="en-US" sz="1800" i="1" dirty="0" err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Merda</a:t>
            </a:r>
            <a:r>
              <a:rPr lang="en-US" sz="1800" i="1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 </a:t>
            </a:r>
            <a:r>
              <a:rPr lang="en-US" sz="1800" i="1" dirty="0" err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d'artista</a:t>
            </a:r>
            <a:r>
              <a:rPr lang="en-US" sz="1800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, 1961</a:t>
            </a:r>
            <a:endParaRPr lang="en-US" dirty="0"/>
          </a:p>
        </p:txBody>
      </p:sp>
      <p:pic>
        <p:nvPicPr>
          <p:cNvPr id="1026" name="Picture 2" descr="Object (Le Déjeuner en fourrure), 1936 - Meret Oppenheim">
            <a:extLst>
              <a:ext uri="{FF2B5EF4-FFF2-40B4-BE49-F238E27FC236}">
                <a16:creationId xmlns:a16="http://schemas.microsoft.com/office/drawing/2014/main" id="{D2332678-B473-4074-7CEA-966D8E5D0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13" y="662279"/>
            <a:ext cx="6350000" cy="421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DE22F15-5327-DAAB-2ECB-E7DF3B7EC729}"/>
              </a:ext>
            </a:extLst>
          </p:cNvPr>
          <p:cNvSpPr txBox="1"/>
          <p:nvPr/>
        </p:nvSpPr>
        <p:spPr>
          <a:xfrm>
            <a:off x="5618815" y="5202415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a-DK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Meret</a:t>
            </a:r>
            <a:r>
              <a:rPr lang="da-DK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Oppenheim (1936): </a:t>
            </a:r>
            <a:r>
              <a:rPr lang="da-DK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 (Le </a:t>
            </a:r>
            <a:r>
              <a:rPr lang="da-DK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Déjeuner</a:t>
            </a:r>
            <a:r>
              <a:rPr lang="da-DK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en </a:t>
            </a:r>
            <a:r>
              <a:rPr lang="da-DK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fourrure</a:t>
            </a:r>
            <a:r>
              <a:rPr lang="da-DK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5031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3B6A8-2F8D-2346-1144-F073A511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dirty="0"/>
              <a:t>Marco </a:t>
            </a:r>
            <a:r>
              <a:rPr lang="en-US" dirty="0" err="1"/>
              <a:t>evaristti</a:t>
            </a:r>
            <a:r>
              <a:rPr lang="en-US" dirty="0"/>
              <a:t> (2019): Death Dance</a:t>
            </a:r>
            <a:br>
              <a:rPr lang="en-US" dirty="0"/>
            </a:br>
            <a:r>
              <a:rPr lang="en-US" sz="2000" dirty="0"/>
              <a:t>https://</a:t>
            </a:r>
            <a:r>
              <a:rPr lang="en-US" sz="2000" dirty="0" err="1"/>
              <a:t>www.evaristti.com</a:t>
            </a:r>
            <a:r>
              <a:rPr lang="en-US" sz="2000" dirty="0"/>
              <a:t>/</a:t>
            </a:r>
            <a:r>
              <a:rPr lang="en-US" sz="2000" dirty="0" err="1"/>
              <a:t>testemonied</a:t>
            </a:r>
            <a:endParaRPr lang="en-US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C6F8E22-926F-9EBA-B6A7-C7F9F9DAE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33" y="1950993"/>
            <a:ext cx="3803254" cy="3931014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CA8E9DC0-0D89-6748-4B6E-6CAB81661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720" y="2033016"/>
            <a:ext cx="7807192" cy="37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6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D9EC5-A6E0-D117-CD76-D959C3D3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 descr="Christian Lemmerz' Weltschmerz (klumme af Rune Engelbreth Larsen)">
            <a:extLst>
              <a:ext uri="{FF2B5EF4-FFF2-40B4-BE49-F238E27FC236}">
                <a16:creationId xmlns:a16="http://schemas.microsoft.com/office/drawing/2014/main" id="{69405871-9C26-BB83-9CD5-7BA37DC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91" y="0"/>
            <a:ext cx="6604000" cy="485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3975547-CDA0-3598-5895-442E9621E34E}"/>
              </a:ext>
            </a:extLst>
          </p:cNvPr>
          <p:cNvSpPr txBox="1"/>
          <p:nvPr/>
        </p:nvSpPr>
        <p:spPr>
          <a:xfrm>
            <a:off x="167391" y="5657671"/>
            <a:ext cx="61009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Youtubevideo</a:t>
            </a:r>
            <a:r>
              <a:rPr lang="da-DK" dirty="0"/>
              <a:t> om udstillingen ”Genfærd” på ARoS: </a:t>
            </a:r>
            <a:r>
              <a:rPr lang="da-DK" dirty="0">
                <a:hlinkClick r:id="rId4"/>
              </a:rPr>
              <a:t>https://www.youtube.com/watch?v=4VVAncFju-8&amp;t=7s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Artikel: </a:t>
            </a:r>
            <a:r>
              <a:rPr lang="da-DK" dirty="0">
                <a:hlinkClick r:id="rId5"/>
              </a:rPr>
              <a:t>https://kunsten.nu/journal/christian-lemmerz-er-aktuel-med-udstillingen-genfaerd/</a:t>
            </a:r>
            <a:r>
              <a:rPr lang="da-DK" dirty="0"/>
              <a:t>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96FA414-CF14-DE91-065D-FB369BFE857A}"/>
              </a:ext>
            </a:extLst>
          </p:cNvPr>
          <p:cNvSpPr txBox="1"/>
          <p:nvPr/>
        </p:nvSpPr>
        <p:spPr>
          <a:xfrm>
            <a:off x="167391" y="5061977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i="1" dirty="0"/>
              <a:t>Christian </a:t>
            </a:r>
            <a:r>
              <a:rPr lang="da-DK" i="1" dirty="0" err="1"/>
              <a:t>Lemmerz</a:t>
            </a:r>
            <a:r>
              <a:rPr lang="da-DK" i="1" dirty="0"/>
              <a:t> (1998): </a:t>
            </a:r>
            <a:r>
              <a:rPr lang="da-DK" i="1" dirty="0" err="1"/>
              <a:t>Untitled</a:t>
            </a:r>
            <a:r>
              <a:rPr lang="da-DK" i="1" dirty="0"/>
              <a:t> (Virginia)</a:t>
            </a:r>
            <a:endParaRPr lang="da-DK" dirty="0"/>
          </a:p>
        </p:txBody>
      </p:sp>
      <p:pic>
        <p:nvPicPr>
          <p:cNvPr id="2052" name="Picture 4" descr="Afasi I, 1986, Christian Lemmerz | SMK Open">
            <a:extLst>
              <a:ext uri="{FF2B5EF4-FFF2-40B4-BE49-F238E27FC236}">
                <a16:creationId xmlns:a16="http://schemas.microsoft.com/office/drawing/2014/main" id="{1DD34908-DB5A-A266-EC1C-7C9B22137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87" y="0"/>
            <a:ext cx="3744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A18FCE5-5300-36A6-DE3B-E46A97F44791}"/>
              </a:ext>
            </a:extLst>
          </p:cNvPr>
          <p:cNvSpPr txBox="1"/>
          <p:nvPr/>
        </p:nvSpPr>
        <p:spPr>
          <a:xfrm>
            <a:off x="8701790" y="6488668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>
                <a:highlight>
                  <a:srgbClr val="C0C0C0"/>
                </a:highlight>
                <a:hlinkClick r:id="rId7"/>
              </a:rPr>
              <a:t>Afasi I, 1986, Christian Lemmerz</a:t>
            </a:r>
          </a:p>
        </p:txBody>
      </p:sp>
    </p:spTree>
    <p:extLst>
      <p:ext uri="{BB962C8B-B14F-4D97-AF65-F5344CB8AC3E}">
        <p14:creationId xmlns:p14="http://schemas.microsoft.com/office/powerpoint/2010/main" val="296192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365FB0-D060-77A2-5E2E-5511183A5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&lt;h2&gt;Road Trip, 2021&lt;/h2&gt;&lt;p&gt;Archival pigment print, Edition of 3 + 1 AP&lt;br /&gt;&#10;66 x 96,5 cm / 26 x 38 inches&lt;/p&gt;">
            <a:extLst>
              <a:ext uri="{FF2B5EF4-FFF2-40B4-BE49-F238E27FC236}">
                <a16:creationId xmlns:a16="http://schemas.microsoft.com/office/drawing/2014/main" id="{4D056378-5E0D-3D4D-CB82-780D08F1D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922"/>
            <a:ext cx="7714495" cy="527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B3FEF27-07C9-B4CB-3D2A-1987FE1E497A}"/>
              </a:ext>
            </a:extLst>
          </p:cNvPr>
          <p:cNvSpPr txBox="1"/>
          <p:nvPr/>
        </p:nvSpPr>
        <p:spPr>
          <a:xfrm>
            <a:off x="87234" y="4971950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Road Trip, 2021</a:t>
            </a:r>
          </a:p>
        </p:txBody>
      </p:sp>
      <p:pic>
        <p:nvPicPr>
          <p:cNvPr id="3076" name="Picture 4" descr="&lt;h2&gt;Baguette posing, 2019&lt;/h2&gt;&lt;p&gt;C-print, Edition of 5 + 1 AP&lt;br /&gt;28 x 43 cm / 11 x 17 inches&lt;/p&gt;">
            <a:extLst>
              <a:ext uri="{FF2B5EF4-FFF2-40B4-BE49-F238E27FC236}">
                <a16:creationId xmlns:a16="http://schemas.microsoft.com/office/drawing/2014/main" id="{D4E4F034-5760-88E7-63DE-EC2B84B30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299" y="0"/>
            <a:ext cx="4576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6DBC53B-C4D9-48F9-44AC-290465880BFA}"/>
              </a:ext>
            </a:extLst>
          </p:cNvPr>
          <p:cNvSpPr txBox="1"/>
          <p:nvPr/>
        </p:nvSpPr>
        <p:spPr>
          <a:xfrm>
            <a:off x="8566878" y="6457406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Baguette </a:t>
            </a:r>
            <a:r>
              <a:rPr lang="da-DK" b="1" dirty="0" err="1"/>
              <a:t>posing</a:t>
            </a:r>
            <a:r>
              <a:rPr lang="da-DK" b="1" dirty="0"/>
              <a:t>, 2019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BE1EAA9-9F74-A2A6-2628-CCED2EC5E2BA}"/>
              </a:ext>
            </a:extLst>
          </p:cNvPr>
          <p:cNvSpPr txBox="1"/>
          <p:nvPr/>
        </p:nvSpPr>
        <p:spPr>
          <a:xfrm>
            <a:off x="0" y="6427915"/>
            <a:ext cx="7337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www.iiususiraja.com</a:t>
            </a:r>
            <a:r>
              <a:rPr lang="da-DK" dirty="0"/>
              <a:t>/</a:t>
            </a:r>
            <a:r>
              <a:rPr lang="da-DK" dirty="0" err="1"/>
              <a:t>photography</a:t>
            </a:r>
            <a:r>
              <a:rPr lang="da-DK" dirty="0"/>
              <a:t>/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3FE7B025-BF9B-65B0-2756-76230E932D86}"/>
              </a:ext>
            </a:extLst>
          </p:cNvPr>
          <p:cNvSpPr txBox="1"/>
          <p:nvPr/>
        </p:nvSpPr>
        <p:spPr>
          <a:xfrm>
            <a:off x="0" y="6088074"/>
            <a:ext cx="7360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Finske kunstner: </a:t>
            </a:r>
            <a:r>
              <a:rPr lang="da-DK" b="1" dirty="0" err="1"/>
              <a:t>Iiu</a:t>
            </a:r>
            <a:r>
              <a:rPr lang="da-DK" b="1" dirty="0"/>
              <a:t> </a:t>
            </a:r>
            <a:r>
              <a:rPr lang="da-DK" b="1" dirty="0" err="1"/>
              <a:t>Susiraja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284538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C3BA1-BA9B-F93B-7E68-D2B7DD25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00D3DA5-3BC1-FC94-D268-9E7AD19DA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250950"/>
            <a:ext cx="5956300" cy="435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F33C5F2-CDF7-2F86-B75F-CD9CAE41A9E0}"/>
              </a:ext>
            </a:extLst>
          </p:cNvPr>
          <p:cNvSpPr txBox="1"/>
          <p:nvPr/>
        </p:nvSpPr>
        <p:spPr>
          <a:xfrm>
            <a:off x="129498" y="5879909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Stentøj 1, 2017 (udstillingen ”</a:t>
            </a:r>
            <a:r>
              <a:rPr lang="da-DK" b="1" dirty="0" err="1"/>
              <a:t>addicted</a:t>
            </a:r>
            <a:r>
              <a:rPr lang="da-DK" b="1" dirty="0"/>
              <a:t> to sex”</a:t>
            </a:r>
          </a:p>
          <a:p>
            <a:r>
              <a:rPr lang="da-DK" b="1" dirty="0"/>
              <a:t>Frederik Næblerød</a:t>
            </a:r>
          </a:p>
        </p:txBody>
      </p:sp>
      <p:pic>
        <p:nvPicPr>
          <p:cNvPr id="4100" name="Picture 4" descr="Næblerød skulptur">
            <a:extLst>
              <a:ext uri="{FF2B5EF4-FFF2-40B4-BE49-F238E27FC236}">
                <a16:creationId xmlns:a16="http://schemas.microsoft.com/office/drawing/2014/main" id="{0B82AF19-8AFD-046D-4922-7A8C391EA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824" y="1250949"/>
            <a:ext cx="4959975" cy="466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5CE0B16-A886-DA4A-BABD-DD918C67E9EF}"/>
              </a:ext>
            </a:extLst>
          </p:cNvPr>
          <p:cNvSpPr txBox="1"/>
          <p:nvPr/>
        </p:nvSpPr>
        <p:spPr>
          <a:xfrm>
            <a:off x="6393824" y="5915502"/>
            <a:ext cx="61009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Frederik Næblerød</a:t>
            </a:r>
          </a:p>
          <a:p>
            <a:r>
              <a:rPr lang="da-DK" b="0" i="1" dirty="0">
                <a:effectLst/>
              </a:rPr>
              <a:t>Buste</a:t>
            </a:r>
            <a:r>
              <a:rPr lang="da-DK" b="0" dirty="0">
                <a:effectLst/>
              </a:rPr>
              <a:t>. 2022</a:t>
            </a:r>
          </a:p>
          <a:p>
            <a:r>
              <a:rPr lang="da-DK" b="0" dirty="0">
                <a:effectLst/>
              </a:rPr>
              <a:t>Glaseret stentøj</a:t>
            </a:r>
          </a:p>
        </p:txBody>
      </p:sp>
    </p:spTree>
    <p:extLst>
      <p:ext uri="{BB962C8B-B14F-4D97-AF65-F5344CB8AC3E}">
        <p14:creationId xmlns:p14="http://schemas.microsoft.com/office/powerpoint/2010/main" val="66289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F7B08-ADB4-4B0A-2A6A-368202541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2945A19-036B-D61C-7094-C0EC3C815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10363200" cy="622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7806DFA-028E-42D5-10A4-0C7B2978FFD2}"/>
              </a:ext>
            </a:extLst>
          </p:cNvPr>
          <p:cNvSpPr txBox="1"/>
          <p:nvPr/>
        </p:nvSpPr>
        <p:spPr>
          <a:xfrm>
            <a:off x="1" y="6223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Still-billede</a:t>
            </a:r>
            <a:r>
              <a:rPr lang="da-DK" dirty="0"/>
              <a:t> fra den franske kunstner </a:t>
            </a:r>
            <a:r>
              <a:rPr lang="da-DK" dirty="0" err="1"/>
              <a:t>Orlans</a:t>
            </a:r>
            <a:r>
              <a:rPr lang="da-DK" dirty="0"/>
              <a:t> live-</a:t>
            </a:r>
            <a:r>
              <a:rPr lang="da-DK" dirty="0" err="1"/>
              <a:t>mitterede</a:t>
            </a:r>
            <a:r>
              <a:rPr lang="da-DK" dirty="0"/>
              <a:t> plastikoperationer for at ligne skønhedsidoler fra kunsten (</a:t>
            </a:r>
            <a:r>
              <a:rPr lang="da-DK" dirty="0" err="1"/>
              <a:t>mona</a:t>
            </a:r>
            <a:r>
              <a:rPr lang="da-DK" dirty="0"/>
              <a:t> </a:t>
            </a:r>
            <a:r>
              <a:rPr lang="da-DK" dirty="0" err="1"/>
              <a:t>lisa</a:t>
            </a:r>
            <a:r>
              <a:rPr lang="da-DK" dirty="0"/>
              <a:t> og </a:t>
            </a:r>
            <a:r>
              <a:rPr lang="da-DK" dirty="0" err="1"/>
              <a:t>venus</a:t>
            </a:r>
            <a:r>
              <a:rPr lang="da-DK" dirty="0"/>
              <a:t>): ”The </a:t>
            </a:r>
            <a:r>
              <a:rPr lang="da-DK" dirty="0" err="1"/>
              <a:t>Reincarnation</a:t>
            </a:r>
            <a:r>
              <a:rPr lang="da-DK" dirty="0"/>
              <a:t> of Saint </a:t>
            </a:r>
            <a:r>
              <a:rPr lang="da-DK" dirty="0" err="1"/>
              <a:t>Orlan</a:t>
            </a:r>
            <a:r>
              <a:rPr lang="da-DK" dirty="0"/>
              <a:t>”, 1990-1993. Se </a:t>
            </a:r>
            <a:r>
              <a:rPr lang="da-DK" dirty="0" err="1"/>
              <a:t>evt</a:t>
            </a:r>
            <a:r>
              <a:rPr lang="da-DK" dirty="0"/>
              <a:t>,. Video: </a:t>
            </a:r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www.youtube.com</a:t>
            </a:r>
            <a:r>
              <a:rPr lang="da-DK" dirty="0"/>
              <a:t>/</a:t>
            </a:r>
            <a:r>
              <a:rPr lang="da-DK" dirty="0" err="1"/>
              <a:t>watch?v</a:t>
            </a:r>
            <a:r>
              <a:rPr lang="da-DK" dirty="0"/>
              <a:t>=IQ1Ph-Pprj4</a:t>
            </a:r>
          </a:p>
        </p:txBody>
      </p:sp>
    </p:spTree>
    <p:extLst>
      <p:ext uri="{BB962C8B-B14F-4D97-AF65-F5344CB8AC3E}">
        <p14:creationId xmlns:p14="http://schemas.microsoft.com/office/powerpoint/2010/main" val="4108069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4DACBF-874E-AD33-104E-AEA2D5B6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81000"/>
            <a:ext cx="3419856" cy="20030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Link til performance: https://www.youtube.com/watch?v=3QyPjac6qVk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1A2D9A5-DDB9-443C-BE54-4CFA7B289607}"/>
              </a:ext>
            </a:extLst>
          </p:cNvPr>
          <p:cNvSpPr txBox="1"/>
          <p:nvPr/>
        </p:nvSpPr>
        <p:spPr>
          <a:xfrm>
            <a:off x="4654295" y="381000"/>
            <a:ext cx="6894576" cy="2003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2200" b="1" dirty="0" err="1">
                <a:effectLst/>
              </a:rPr>
              <a:t>Bjørn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 err="1">
                <a:effectLst/>
              </a:rPr>
              <a:t>Nørgaard</a:t>
            </a:r>
            <a:r>
              <a:rPr lang="en-US" sz="2200" b="1" dirty="0">
                <a:effectLst/>
              </a:rPr>
              <a:t> (1970): </a:t>
            </a:r>
            <a:r>
              <a:rPr lang="en-US" sz="2200" b="1" dirty="0" err="1">
                <a:effectLst/>
              </a:rPr>
              <a:t>Hesteofringen</a:t>
            </a:r>
            <a:endParaRPr lang="en-US" sz="2200" b="1" dirty="0">
              <a:effectLst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2200" dirty="0" err="1"/>
              <a:t>Først</a:t>
            </a:r>
            <a:r>
              <a:rPr lang="en-US" sz="2200" dirty="0"/>
              <a:t> performance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partering</a:t>
            </a:r>
            <a:r>
              <a:rPr lang="en-US" sz="2200" dirty="0"/>
              <a:t> </a:t>
            </a:r>
            <a:r>
              <a:rPr lang="en-US" sz="2200" dirty="0" err="1"/>
              <a:t>af</a:t>
            </a:r>
            <a:r>
              <a:rPr lang="en-US" sz="2200" dirty="0"/>
              <a:t> </a:t>
            </a:r>
            <a:r>
              <a:rPr lang="en-US" sz="2200" dirty="0" err="1"/>
              <a:t>hest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derefter</a:t>
            </a:r>
            <a:r>
              <a:rPr lang="en-US" sz="2200" dirty="0"/>
              <a:t> </a:t>
            </a:r>
            <a:r>
              <a:rPr lang="en-US" sz="2200" dirty="0" err="1"/>
              <a:t>udstilling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glas</a:t>
            </a:r>
            <a:endParaRPr lang="en-US" sz="2200" dirty="0">
              <a:effectLst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9A0C7397-ED3B-009C-5748-901E625C1F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3" r="17113" b="2"/>
          <a:stretch/>
        </p:blipFill>
        <p:spPr bwMode="auto">
          <a:xfrm>
            <a:off x="8" y="2668687"/>
            <a:ext cx="6095992" cy="4189309"/>
          </a:xfrm>
          <a:custGeom>
            <a:avLst/>
            <a:gdLst/>
            <a:ahLst/>
            <a:cxnLst/>
            <a:rect l="l" t="t" r="r" b="b"/>
            <a:pathLst>
              <a:path w="6005375" h="4189309">
                <a:moveTo>
                  <a:pt x="5422311" y="873"/>
                </a:moveTo>
                <a:cubicBezTo>
                  <a:pt x="5467738" y="-1249"/>
                  <a:pt x="5513346" y="499"/>
                  <a:pt x="5558643" y="6137"/>
                </a:cubicBezTo>
                <a:cubicBezTo>
                  <a:pt x="5633356" y="13367"/>
                  <a:pt x="5708323" y="18441"/>
                  <a:pt x="5783036" y="26052"/>
                </a:cubicBezTo>
                <a:cubicBezTo>
                  <a:pt x="5816269" y="29477"/>
                  <a:pt x="5849884" y="16792"/>
                  <a:pt x="5882612" y="28462"/>
                </a:cubicBezTo>
                <a:cubicBezTo>
                  <a:pt x="5909726" y="38166"/>
                  <a:pt x="5937089" y="43856"/>
                  <a:pt x="5964555" y="46416"/>
                </a:cubicBezTo>
                <a:lnTo>
                  <a:pt x="5997178" y="46088"/>
                </a:lnTo>
                <a:lnTo>
                  <a:pt x="5995170" y="275470"/>
                </a:lnTo>
                <a:cubicBezTo>
                  <a:pt x="5993432" y="411056"/>
                  <a:pt x="5993035" y="546624"/>
                  <a:pt x="5999656" y="682159"/>
                </a:cubicBezTo>
                <a:cubicBezTo>
                  <a:pt x="6009854" y="891918"/>
                  <a:pt x="6003364" y="1101545"/>
                  <a:pt x="5999656" y="1311172"/>
                </a:cubicBezTo>
                <a:cubicBezTo>
                  <a:pt x="5992506" y="1713210"/>
                  <a:pt x="6003364" y="2114718"/>
                  <a:pt x="5998730" y="2516227"/>
                </a:cubicBezTo>
                <a:cubicBezTo>
                  <a:pt x="5996744" y="2694204"/>
                  <a:pt x="5998994" y="2871916"/>
                  <a:pt x="6003364" y="3049893"/>
                </a:cubicBezTo>
                <a:cubicBezTo>
                  <a:pt x="6009720" y="3304015"/>
                  <a:pt x="5999922" y="3558268"/>
                  <a:pt x="5989196" y="3812257"/>
                </a:cubicBezTo>
                <a:cubicBezTo>
                  <a:pt x="5985594" y="3882097"/>
                  <a:pt x="5984646" y="3952020"/>
                  <a:pt x="5986348" y="4021878"/>
                </a:cubicBezTo>
                <a:lnTo>
                  <a:pt x="5996786" y="4189309"/>
                </a:lnTo>
                <a:lnTo>
                  <a:pt x="0" y="4189309"/>
                </a:lnTo>
                <a:lnTo>
                  <a:pt x="0" y="27247"/>
                </a:lnTo>
                <a:lnTo>
                  <a:pt x="495" y="27408"/>
                </a:lnTo>
                <a:cubicBezTo>
                  <a:pt x="5176" y="27551"/>
                  <a:pt x="10686" y="26465"/>
                  <a:pt x="17314" y="23896"/>
                </a:cubicBezTo>
                <a:cubicBezTo>
                  <a:pt x="33823" y="19050"/>
                  <a:pt x="50862" y="16234"/>
                  <a:pt x="68053" y="15524"/>
                </a:cubicBezTo>
                <a:cubicBezTo>
                  <a:pt x="200481" y="-1093"/>
                  <a:pt x="333037" y="3346"/>
                  <a:pt x="466100" y="8801"/>
                </a:cubicBezTo>
                <a:cubicBezTo>
                  <a:pt x="697850" y="18187"/>
                  <a:pt x="929854" y="29096"/>
                  <a:pt x="1161985" y="25798"/>
                </a:cubicBezTo>
                <a:cubicBezTo>
                  <a:pt x="1397540" y="22373"/>
                  <a:pt x="1632588" y="29604"/>
                  <a:pt x="1867890" y="39117"/>
                </a:cubicBezTo>
                <a:cubicBezTo>
                  <a:pt x="1971017" y="43050"/>
                  <a:pt x="2074779" y="46982"/>
                  <a:pt x="2176256" y="17680"/>
                </a:cubicBezTo>
                <a:cubicBezTo>
                  <a:pt x="2199190" y="12314"/>
                  <a:pt x="2223101" y="12834"/>
                  <a:pt x="2245769" y="19202"/>
                </a:cubicBezTo>
                <a:cubicBezTo>
                  <a:pt x="2359678" y="45713"/>
                  <a:pt x="2474221" y="53578"/>
                  <a:pt x="2589398" y="27447"/>
                </a:cubicBezTo>
                <a:cubicBezTo>
                  <a:pt x="2721802" y="-1220"/>
                  <a:pt x="2858087" y="-7347"/>
                  <a:pt x="2992519" y="9308"/>
                </a:cubicBezTo>
                <a:cubicBezTo>
                  <a:pt x="3115435" y="23008"/>
                  <a:pt x="3238984" y="37849"/>
                  <a:pt x="3362153" y="26813"/>
                </a:cubicBezTo>
                <a:cubicBezTo>
                  <a:pt x="3556737" y="9308"/>
                  <a:pt x="3751067" y="24530"/>
                  <a:pt x="3945651" y="29223"/>
                </a:cubicBezTo>
                <a:cubicBezTo>
                  <a:pt x="4010343" y="30745"/>
                  <a:pt x="4075416" y="44064"/>
                  <a:pt x="4139727" y="32141"/>
                </a:cubicBezTo>
                <a:cubicBezTo>
                  <a:pt x="4241079" y="13367"/>
                  <a:pt x="4341288" y="20597"/>
                  <a:pt x="4442766" y="31126"/>
                </a:cubicBezTo>
                <a:cubicBezTo>
                  <a:pt x="4637096" y="51422"/>
                  <a:pt x="4831299" y="61189"/>
                  <a:pt x="5024742" y="23134"/>
                </a:cubicBezTo>
                <a:cubicBezTo>
                  <a:pt x="5084742" y="11211"/>
                  <a:pt x="5144359" y="4361"/>
                  <a:pt x="5205373" y="20344"/>
                </a:cubicBezTo>
                <a:cubicBezTo>
                  <a:pt x="5232315" y="26496"/>
                  <a:pt x="5260361" y="25976"/>
                  <a:pt x="5287062" y="18822"/>
                </a:cubicBezTo>
                <a:cubicBezTo>
                  <a:pt x="5331637" y="8985"/>
                  <a:pt x="5376883" y="2995"/>
                  <a:pt x="5422311" y="87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47DED67A-DE13-5710-FBF2-E4D873B542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" b="3"/>
          <a:stretch/>
        </p:blipFill>
        <p:spPr bwMode="auto">
          <a:xfrm>
            <a:off x="6019800" y="2657872"/>
            <a:ext cx="6172193" cy="4200116"/>
          </a:xfrm>
          <a:custGeom>
            <a:avLst/>
            <a:gdLst/>
            <a:ahLst/>
            <a:cxnLst/>
            <a:rect l="l" t="t" r="r" b="b"/>
            <a:pathLst>
              <a:path w="6006950" h="4200116">
                <a:moveTo>
                  <a:pt x="1035902" y="878"/>
                </a:moveTo>
                <a:cubicBezTo>
                  <a:pt x="1135908" y="5076"/>
                  <a:pt x="1234824" y="23223"/>
                  <a:pt x="1334526" y="31024"/>
                </a:cubicBezTo>
                <a:cubicBezTo>
                  <a:pt x="1429408" y="38508"/>
                  <a:pt x="1524290" y="49417"/>
                  <a:pt x="1619679" y="34449"/>
                </a:cubicBezTo>
                <a:cubicBezTo>
                  <a:pt x="1713242" y="21726"/>
                  <a:pt x="1807870" y="18745"/>
                  <a:pt x="1902041" y="25570"/>
                </a:cubicBezTo>
                <a:cubicBezTo>
                  <a:pt x="2006183" y="30770"/>
                  <a:pt x="2110071" y="48021"/>
                  <a:pt x="2214847" y="33561"/>
                </a:cubicBezTo>
                <a:cubicBezTo>
                  <a:pt x="2228052" y="32216"/>
                  <a:pt x="2241384" y="33954"/>
                  <a:pt x="2253790" y="38635"/>
                </a:cubicBezTo>
                <a:cubicBezTo>
                  <a:pt x="2294520" y="52169"/>
                  <a:pt x="2338397" y="53007"/>
                  <a:pt x="2379622" y="41045"/>
                </a:cubicBezTo>
                <a:cubicBezTo>
                  <a:pt x="2431756" y="27168"/>
                  <a:pt x="2486503" y="26254"/>
                  <a:pt x="2539069" y="38381"/>
                </a:cubicBezTo>
                <a:cubicBezTo>
                  <a:pt x="2617207" y="55379"/>
                  <a:pt x="2695598" y="72123"/>
                  <a:pt x="2776908" y="58169"/>
                </a:cubicBezTo>
                <a:cubicBezTo>
                  <a:pt x="2824222" y="50178"/>
                  <a:pt x="2868111" y="30770"/>
                  <a:pt x="2914791" y="21637"/>
                </a:cubicBezTo>
                <a:cubicBezTo>
                  <a:pt x="3049249" y="-4620"/>
                  <a:pt x="3184976" y="3244"/>
                  <a:pt x="3320703" y="12124"/>
                </a:cubicBezTo>
                <a:cubicBezTo>
                  <a:pt x="3453259" y="20876"/>
                  <a:pt x="3585179" y="38888"/>
                  <a:pt x="3718496" y="36225"/>
                </a:cubicBezTo>
                <a:cubicBezTo>
                  <a:pt x="3746884" y="36440"/>
                  <a:pt x="3775210" y="38812"/>
                  <a:pt x="3803230" y="43328"/>
                </a:cubicBezTo>
                <a:cubicBezTo>
                  <a:pt x="3907245" y="57028"/>
                  <a:pt x="4011767" y="69966"/>
                  <a:pt x="4114640" y="42313"/>
                </a:cubicBezTo>
                <a:cubicBezTo>
                  <a:pt x="4206871" y="17312"/>
                  <a:pt x="4303111" y="10677"/>
                  <a:pt x="4397891" y="22779"/>
                </a:cubicBezTo>
                <a:cubicBezTo>
                  <a:pt x="4522696" y="39130"/>
                  <a:pt x="4648846" y="42707"/>
                  <a:pt x="4774374" y="33434"/>
                </a:cubicBezTo>
                <a:cubicBezTo>
                  <a:pt x="4813773" y="29515"/>
                  <a:pt x="4853387" y="28107"/>
                  <a:pt x="4892977" y="29248"/>
                </a:cubicBezTo>
                <a:cubicBezTo>
                  <a:pt x="5181681" y="42440"/>
                  <a:pt x="5471273" y="25062"/>
                  <a:pt x="5759471" y="55759"/>
                </a:cubicBezTo>
                <a:cubicBezTo>
                  <a:pt x="5805028" y="61131"/>
                  <a:pt x="5850896" y="61524"/>
                  <a:pt x="5896277" y="57017"/>
                </a:cubicBezTo>
                <a:lnTo>
                  <a:pt x="6006950" y="33749"/>
                </a:lnTo>
                <a:lnTo>
                  <a:pt x="6006950" y="4200116"/>
                </a:lnTo>
                <a:lnTo>
                  <a:pt x="13501" y="4200116"/>
                </a:lnTo>
                <a:lnTo>
                  <a:pt x="28554" y="3862213"/>
                </a:lnTo>
                <a:cubicBezTo>
                  <a:pt x="30457" y="3736758"/>
                  <a:pt x="27411" y="3611386"/>
                  <a:pt x="15626" y="3486312"/>
                </a:cubicBezTo>
                <a:cubicBezTo>
                  <a:pt x="-847" y="3333707"/>
                  <a:pt x="-4304" y="3179990"/>
                  <a:pt x="5296" y="3026802"/>
                </a:cubicBezTo>
                <a:cubicBezTo>
                  <a:pt x="11786" y="2939137"/>
                  <a:pt x="18539" y="2851472"/>
                  <a:pt x="22776" y="2763676"/>
                </a:cubicBezTo>
                <a:cubicBezTo>
                  <a:pt x="28180" y="2638786"/>
                  <a:pt x="25173" y="2513673"/>
                  <a:pt x="13771" y="2389181"/>
                </a:cubicBezTo>
                <a:cubicBezTo>
                  <a:pt x="4237" y="2294247"/>
                  <a:pt x="3177" y="2198663"/>
                  <a:pt x="10593" y="2103543"/>
                </a:cubicBezTo>
                <a:cubicBezTo>
                  <a:pt x="25690" y="1941590"/>
                  <a:pt x="9931" y="1779636"/>
                  <a:pt x="5032" y="1617814"/>
                </a:cubicBezTo>
                <a:cubicBezTo>
                  <a:pt x="-3577" y="1320125"/>
                  <a:pt x="20393" y="1022570"/>
                  <a:pt x="9666" y="724882"/>
                </a:cubicBezTo>
                <a:cubicBezTo>
                  <a:pt x="3841" y="577627"/>
                  <a:pt x="16420" y="430504"/>
                  <a:pt x="9666" y="283249"/>
                </a:cubicBezTo>
                <a:cubicBezTo>
                  <a:pt x="6885" y="230875"/>
                  <a:pt x="4568" y="178502"/>
                  <a:pt x="3409" y="126111"/>
                </a:cubicBezTo>
                <a:lnTo>
                  <a:pt x="3819" y="33427"/>
                </a:lnTo>
                <a:lnTo>
                  <a:pt x="31797" y="28723"/>
                </a:lnTo>
                <a:cubicBezTo>
                  <a:pt x="147177" y="14068"/>
                  <a:pt x="264046" y="13354"/>
                  <a:pt x="379873" y="26711"/>
                </a:cubicBezTo>
                <a:cubicBezTo>
                  <a:pt x="443931" y="35083"/>
                  <a:pt x="508243" y="47768"/>
                  <a:pt x="573442" y="35083"/>
                </a:cubicBezTo>
                <a:cubicBezTo>
                  <a:pt x="579581" y="33992"/>
                  <a:pt x="585759" y="36757"/>
                  <a:pt x="589044" y="42060"/>
                </a:cubicBezTo>
                <a:cubicBezTo>
                  <a:pt x="621264" y="81382"/>
                  <a:pt x="663123" y="80114"/>
                  <a:pt x="705871" y="67429"/>
                </a:cubicBezTo>
                <a:cubicBezTo>
                  <a:pt x="733929" y="58740"/>
                  <a:pt x="761430" y="48326"/>
                  <a:pt x="788194" y="36225"/>
                </a:cubicBezTo>
                <a:cubicBezTo>
                  <a:pt x="835052" y="16792"/>
                  <a:pt x="884827" y="5299"/>
                  <a:pt x="935464" y="2230"/>
                </a:cubicBezTo>
                <a:cubicBezTo>
                  <a:pt x="969111" y="-370"/>
                  <a:pt x="1002567" y="-521"/>
                  <a:pt x="1035902" y="8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06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ADDB56-A22D-7AC7-90D7-F7A2BBE1E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Marco evaristti (2000): </a:t>
            </a:r>
            <a:r>
              <a:rPr lang="en-US" sz="5400" i="1"/>
              <a:t>Helena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A405E6D-7214-F6F4-E546-EC4BB8BEB699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ti </a:t>
            </a:r>
            <a:r>
              <a:rPr lang="en-US" sz="2200">
                <a:hlinkClick r:id="rId2" tooltip="Blender (køkkenudstyr)"/>
              </a:rPr>
              <a:t>blendere</a:t>
            </a:r>
            <a:r>
              <a:rPr lang="en-US" sz="2200"/>
              <a:t> med vand med levende </a:t>
            </a:r>
            <a:r>
              <a:rPr lang="en-US" sz="2200">
                <a:hlinkClick r:id="rId3" tooltip="Sværddrager"/>
              </a:rPr>
              <a:t>sværddragere</a:t>
            </a:r>
            <a:r>
              <a:rPr lang="en-US" sz="2200"/>
              <a:t>. Blenderne var udstillet på kunstmuseet </a:t>
            </a:r>
            <a:r>
              <a:rPr lang="en-US" sz="2200">
                <a:hlinkClick r:id="rId4" tooltip="Trapholt"/>
              </a:rPr>
              <a:t>Trapholt</a:t>
            </a:r>
            <a:r>
              <a:rPr lang="en-US" sz="2200"/>
              <a:t> i </a:t>
            </a:r>
            <a:r>
              <a:rPr lang="en-US" sz="2200">
                <a:hlinkClick r:id="rId5" tooltip="Kolding"/>
              </a:rPr>
              <a:t>Kolding</a:t>
            </a:r>
            <a:r>
              <a:rPr lang="en-US" sz="2200"/>
              <a:t>, og publikum havde mulighed for at tænde for blenderne, hvorved fiskene ville dø. 8 fisk måtte lade livet og herfefter fik Trapholt Museum påbud om at slukke for strømmen i henhold til dyreværnsloven.</a:t>
            </a:r>
          </a:p>
        </p:txBody>
      </p:sp>
      <p:pic>
        <p:nvPicPr>
          <p:cNvPr id="7172" name="Picture 4" descr="Pik, lort og skandalekunst | Kulturklubber | DR">
            <a:extLst>
              <a:ext uri="{FF2B5EF4-FFF2-40B4-BE49-F238E27FC236}">
                <a16:creationId xmlns:a16="http://schemas.microsoft.com/office/drawing/2014/main" id="{7B0569EE-25D1-94B3-6A3B-FD7A797DB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9" r="1646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557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BFF7063-E692-C09B-FE12-AE4B2E61C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18283" cy="570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42D7FE9-65F7-ADD0-7FBE-EC529786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" y="5709032"/>
            <a:ext cx="10515600" cy="1325563"/>
          </a:xfrm>
        </p:spPr>
        <p:txBody>
          <a:bodyPr>
            <a:normAutofit/>
          </a:bodyPr>
          <a:lstStyle/>
          <a:p>
            <a:r>
              <a:rPr lang="da-DK" sz="2400" dirty="0">
                <a:highlight>
                  <a:srgbClr val="C0C0C0"/>
                </a:highlight>
              </a:rPr>
              <a:t>Michael Kvium (2022): Night </a:t>
            </a:r>
            <a:r>
              <a:rPr lang="da-DK" sz="2400" dirty="0" err="1">
                <a:highlight>
                  <a:srgbClr val="C0C0C0"/>
                </a:highlight>
              </a:rPr>
              <a:t>singers</a:t>
            </a:r>
            <a:endParaRPr lang="da-DK" sz="2400" dirty="0">
              <a:highlight>
                <a:srgbClr val="C0C0C0"/>
              </a:highlight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7762854-58D1-C8D6-FF24-2A95DFF73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7" y="1"/>
            <a:ext cx="6089633" cy="570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DAC690C-FF09-1BD8-705F-43772466A777}"/>
              </a:ext>
            </a:extLst>
          </p:cNvPr>
          <p:cNvSpPr txBox="1">
            <a:spLocks/>
          </p:cNvSpPr>
          <p:nvPr/>
        </p:nvSpPr>
        <p:spPr>
          <a:xfrm>
            <a:off x="5965835" y="570903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400" dirty="0">
                <a:highlight>
                  <a:srgbClr val="C0C0C0"/>
                </a:highlight>
              </a:rPr>
              <a:t>Michael Kvium (2019): </a:t>
            </a:r>
            <a:r>
              <a:rPr lang="da-DK" sz="2400" dirty="0" err="1">
                <a:highlight>
                  <a:srgbClr val="C0C0C0"/>
                </a:highlight>
              </a:rPr>
              <a:t>Pale</a:t>
            </a:r>
            <a:r>
              <a:rPr lang="da-DK" sz="2400" dirty="0">
                <a:highlight>
                  <a:srgbClr val="C0C0C0"/>
                </a:highlight>
              </a:rPr>
              <a:t> Male Tale V</a:t>
            </a:r>
          </a:p>
        </p:txBody>
      </p:sp>
    </p:spTree>
    <p:extLst>
      <p:ext uri="{BB962C8B-B14F-4D97-AF65-F5344CB8AC3E}">
        <p14:creationId xmlns:p14="http://schemas.microsoft.com/office/powerpoint/2010/main" val="2773204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8CA949-3A97-7D8C-9B72-59A6976D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0"/>
            <a:ext cx="10515600" cy="1325563"/>
          </a:xfrm>
        </p:spPr>
        <p:txBody>
          <a:bodyPr/>
          <a:lstStyle/>
          <a:p>
            <a:r>
              <a:rPr lang="da-DK"/>
              <a:t>Tony Matelli</a:t>
            </a: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2ABECC1-82EA-DEF0-6AF6-2C3ACDD1F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256" y="233083"/>
            <a:ext cx="7772400" cy="662491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8DEB3BB6-EFF0-8445-6719-C9CC783A36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6" r="8280"/>
          <a:stretch/>
        </p:blipFill>
        <p:spPr>
          <a:xfrm>
            <a:off x="0" y="914400"/>
            <a:ext cx="516350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5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6A988E-A8F6-ECFE-9F88-DAFF7A69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9511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b="1" dirty="0"/>
              <a:t>Kim</a:t>
            </a:r>
            <a:r>
              <a:rPr lang="da-DK" dirty="0"/>
              <a:t> </a:t>
            </a:r>
            <a:r>
              <a:rPr lang="da-DK" b="1" dirty="0"/>
              <a:t>Richard Adler Mejdahl (2022): Shit Talk</a:t>
            </a:r>
            <a:br>
              <a:rPr lang="da-DK" b="1" dirty="0"/>
            </a:br>
            <a:r>
              <a:rPr lang="da-DK" sz="3100" dirty="0"/>
              <a:t>Videoværk: </a:t>
            </a:r>
            <a:r>
              <a:rPr lang="da-DK" sz="3100" dirty="0">
                <a:hlinkClick r:id="rId3"/>
              </a:rPr>
              <a:t>https://vimeo.com/800535373</a:t>
            </a: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99BE145-7354-7BAA-9E98-9D12B8838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813" y="1346527"/>
            <a:ext cx="8228386" cy="4439223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D674606B-FCA2-5306-6D46-60DEB169AB7F}"/>
              </a:ext>
            </a:extLst>
          </p:cNvPr>
          <p:cNvSpPr txBox="1"/>
          <p:nvPr/>
        </p:nvSpPr>
        <p:spPr>
          <a:xfrm>
            <a:off x="40580" y="5996226"/>
            <a:ext cx="1165485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da-DK" sz="1400" b="0" i="0" u="sng" strike="noStrike" dirty="0">
                <a:solidFill>
                  <a:srgbClr val="2200CC"/>
                </a:solidFill>
                <a:effectLst/>
                <a:latin typeface="Arial" panose="020B0604020202020204" pitchFamily="34" charset="0"/>
                <a:hlinkClick r:id="rId5"/>
              </a:rPr>
              <a:t>https://kunsten.nu/artguide/calendar/kim-richard-adler-mejdahl-shit-talk-2/</a:t>
            </a:r>
            <a:endParaRPr lang="da-DK" dirty="0">
              <a:effectLst/>
            </a:endParaRPr>
          </a:p>
          <a:p>
            <a:r>
              <a:rPr lang="da-DK" sz="1800" b="0" i="0" u="none" strike="noStrike" dirty="0">
                <a:solidFill>
                  <a:srgbClr val="1A1A1A"/>
                </a:solidFill>
                <a:effectLst/>
                <a:latin typeface="Arial" panose="020B0604020202020204" pitchFamily="34" charset="0"/>
              </a:rPr>
              <a:t>I videoværket </a:t>
            </a:r>
            <a:r>
              <a:rPr lang="da-DK" sz="1800" b="0" i="1" u="none" strike="noStrike" dirty="0">
                <a:solidFill>
                  <a:srgbClr val="1A1A1A"/>
                </a:solidFill>
                <a:effectLst/>
                <a:latin typeface="Arial" panose="020B0604020202020204" pitchFamily="34" charset="0"/>
              </a:rPr>
              <a:t>Shit Talk </a:t>
            </a:r>
            <a:r>
              <a:rPr lang="da-DK" sz="1800" b="0" i="0" u="none" strike="noStrike" dirty="0">
                <a:solidFill>
                  <a:srgbClr val="1A1A1A"/>
                </a:solidFill>
                <a:effectLst/>
                <a:latin typeface="Arial" panose="020B0604020202020204" pitchFamily="34" charset="0"/>
              </a:rPr>
              <a:t>(2022) bliver vi vidner til en ophedet dialog mellem kunstneren selv og hans egen lort i lokummet, der desperat argumenterer for dens rolle i hans kunstneriske praksis og ønsker at undgå skylledøden.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558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F433B2-8537-912A-AAB0-BD152F46C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Damien </a:t>
            </a:r>
            <a:r>
              <a:rPr lang="da-DK" dirty="0" err="1"/>
              <a:t>Hirst</a:t>
            </a:r>
            <a:r>
              <a:rPr lang="da-DK" dirty="0"/>
              <a:t> (2007): For the love of god</a:t>
            </a:r>
          </a:p>
        </p:txBody>
      </p:sp>
      <p:pic>
        <p:nvPicPr>
          <p:cNvPr id="8196" name="Picture 4" descr="15 Years Later, Damien Hirst Reveals Where His $100m Skull Is Buried">
            <a:extLst>
              <a:ext uri="{FF2B5EF4-FFF2-40B4-BE49-F238E27FC236}">
                <a16:creationId xmlns:a16="http://schemas.microsoft.com/office/drawing/2014/main" id="{3CA54A46-BD02-380B-50F1-4B64B0949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24" y="2341727"/>
            <a:ext cx="6160541" cy="383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amien Hirst's Diamond Skull on show in the artist's first major German  survey exhibition. - FAD Magazine">
            <a:extLst>
              <a:ext uri="{FF2B5EF4-FFF2-40B4-BE49-F238E27FC236}">
                <a16:creationId xmlns:a16="http://schemas.microsoft.com/office/drawing/2014/main" id="{7A64E67C-D6F6-7A87-4BE9-6086F03E5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84" y="2227079"/>
            <a:ext cx="5453016" cy="406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294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2E3CC2E-B890-5B78-A374-46798188E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008" y="901932"/>
            <a:ext cx="10178934" cy="132873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dirty="0"/>
              <a:t>Marie </a:t>
            </a:r>
            <a:r>
              <a:rPr lang="en-US" sz="5200" dirty="0" err="1"/>
              <a:t>Retpen</a:t>
            </a:r>
            <a:r>
              <a:rPr lang="en-US" sz="5200" dirty="0"/>
              <a:t> (2023): </a:t>
            </a:r>
            <a:r>
              <a:rPr lang="da-DK" sz="4000" i="1" dirty="0">
                <a:effectLst/>
                <a:latin typeface="Book Antiqua" panose="02040602050305030304" pitchFamily="18" charset="0"/>
              </a:rPr>
              <a:t>Hud-o-</a:t>
            </a:r>
            <a:r>
              <a:rPr lang="da-DK" sz="4000" i="1" dirty="0" err="1">
                <a:effectLst/>
                <a:latin typeface="Book Antiqua" panose="02040602050305030304" pitchFamily="18" charset="0"/>
              </a:rPr>
              <a:t>tek</a:t>
            </a:r>
            <a:br>
              <a:rPr lang="da-DK" sz="2400" i="1" dirty="0">
                <a:latin typeface="Book Antiqua" panose="02040602050305030304" pitchFamily="18" charset="0"/>
              </a:rPr>
            </a:br>
            <a:r>
              <a:rPr lang="da-DK" sz="2400" dirty="0">
                <a:effectLst/>
                <a:latin typeface="Book Antiqua" panose="02040602050305030304" pitchFamily="18" charset="0"/>
              </a:rPr>
              <a:t>silikone hud i ramme af træ og læder</a:t>
            </a:r>
            <a:r>
              <a:rPr lang="da-DK" sz="2400" i="1" dirty="0">
                <a:effectLst/>
                <a:latin typeface="Book Antiqua" panose="02040602050305030304" pitchFamily="18" charset="0"/>
              </a:rPr>
              <a:t> </a:t>
            </a:r>
            <a:br>
              <a:rPr lang="da-DK" sz="2400" i="1" dirty="0">
                <a:latin typeface="Book Antiqua" panose="02040602050305030304" pitchFamily="18" charset="0"/>
              </a:rPr>
            </a:br>
            <a:r>
              <a:rPr lang="da-DK" sz="2400" dirty="0">
                <a:effectLst/>
                <a:latin typeface="Book Antiqua" panose="02040602050305030304" pitchFamily="18" charset="0"/>
              </a:rPr>
              <a:t>værk fra udstillingen ”KANON” på Antikmuseet</a:t>
            </a:r>
            <a:br>
              <a:rPr lang="da-DK" sz="2400" dirty="0">
                <a:effectLst/>
                <a:latin typeface="Book Antiqua" panose="02040602050305030304" pitchFamily="18" charset="0"/>
              </a:rPr>
            </a:br>
            <a:endParaRPr lang="en-US" sz="52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Billede 3" descr="Et billede, der indeholder indendørs, træ, gulv&#10;&#10;Automatisk genereret beskrivelse">
            <a:extLst>
              <a:ext uri="{FF2B5EF4-FFF2-40B4-BE49-F238E27FC236}">
                <a16:creationId xmlns:a16="http://schemas.microsoft.com/office/drawing/2014/main" id="{7E6A0184-8DDC-3714-9977-19CD9AC9D2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66" r="-2" b="2849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6" name="Billede 5" descr="Et billede, der indeholder gyldenbrun, indendørs, træ&#10;&#10;Automatisk genereret beskrivelse">
            <a:extLst>
              <a:ext uri="{FF2B5EF4-FFF2-40B4-BE49-F238E27FC236}">
                <a16:creationId xmlns:a16="http://schemas.microsoft.com/office/drawing/2014/main" id="{D50F5BB7-93D0-92BF-3FCA-AA768613A0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24" r="-2" b="3891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22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6AA30-1BA0-38E9-C10B-F06AAB83F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749800" cy="4250418"/>
          </a:xfrm>
        </p:spPr>
        <p:txBody>
          <a:bodyPr>
            <a:normAutofit fontScale="90000"/>
          </a:bodyPr>
          <a:lstStyle/>
          <a:p>
            <a:r>
              <a:rPr lang="da-DK" dirty="0"/>
              <a:t>Marie </a:t>
            </a:r>
            <a:r>
              <a:rPr lang="da-DK" dirty="0" err="1"/>
              <a:t>Retpen</a:t>
            </a:r>
            <a:r>
              <a:rPr lang="da-DK" dirty="0"/>
              <a:t> (2023): </a:t>
            </a:r>
            <a:r>
              <a:rPr lang="da-DK" i="1" dirty="0"/>
              <a:t>Silikonehud</a:t>
            </a:r>
            <a:br>
              <a:rPr lang="da-DK" dirty="0"/>
            </a:br>
            <a:br>
              <a:rPr lang="da-DK" dirty="0"/>
            </a:br>
            <a:r>
              <a:rPr lang="da-DK" dirty="0"/>
              <a:t>Værk fra udstillingen ”KANON” på antikmuseet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29C48B8-E346-1FB6-F8CE-B87DDE619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464" y="0"/>
            <a:ext cx="5084536" cy="688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18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B4BE9CCB-6FDC-CF9D-14AF-C63759894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646"/>
            <a:ext cx="10649262" cy="6869646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8255DBBD-5D2E-C74D-3108-30EA0697C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669" y="5716613"/>
            <a:ext cx="10515600" cy="1325563"/>
          </a:xfrm>
        </p:spPr>
        <p:txBody>
          <a:bodyPr/>
          <a:lstStyle/>
          <a:p>
            <a:r>
              <a:rPr lang="da-DK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3940311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C382472-57A7-5195-DAC2-8FA891783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" y="882395"/>
            <a:ext cx="4898060" cy="597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77EF6806-5586-E737-381C-E9C1F458B2E9}"/>
              </a:ext>
            </a:extLst>
          </p:cNvPr>
          <p:cNvSpPr txBox="1"/>
          <p:nvPr/>
        </p:nvSpPr>
        <p:spPr>
          <a:xfrm>
            <a:off x="0" y="0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Anna Kristine Hvid Petersen  (2023): </a:t>
            </a:r>
            <a:r>
              <a:rPr lang="da-DK" i="1" dirty="0"/>
              <a:t>Måske vakler vi, eller vugger? Udvæksten gisper, nej griner!</a:t>
            </a:r>
            <a:br>
              <a:rPr lang="da-DK" dirty="0"/>
            </a:br>
            <a:r>
              <a:rPr lang="da-DK" dirty="0"/>
              <a:t>Oil on </a:t>
            </a:r>
            <a:r>
              <a:rPr lang="da-DK" dirty="0" err="1"/>
              <a:t>canvas</a:t>
            </a:r>
            <a:r>
              <a:rPr lang="da-DK" dirty="0"/>
              <a:t> </a:t>
            </a:r>
            <a:r>
              <a:rPr lang="da-DK" dirty="0" err="1"/>
              <a:t>mounted</a:t>
            </a:r>
            <a:r>
              <a:rPr lang="da-DK" dirty="0"/>
              <a:t> on </a:t>
            </a:r>
            <a:r>
              <a:rPr lang="da-DK" dirty="0" err="1"/>
              <a:t>wood</a:t>
            </a:r>
            <a:r>
              <a:rPr lang="da-DK" dirty="0"/>
              <a:t> | 70 x 50 cm</a:t>
            </a:r>
          </a:p>
          <a:p>
            <a:r>
              <a:rPr lang="da-DK" dirty="0">
                <a:hlinkClick r:id="rId3"/>
              </a:rPr>
              <a:t>https://nicolaiwallner.com/anna-kristine-hvid-petersen/works/</a:t>
            </a:r>
            <a:endParaRPr lang="da-DK" dirty="0"/>
          </a:p>
          <a:p>
            <a:endParaRPr lang="da-DK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F7069D5-E89A-9A6D-77EE-359725E2E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520" y="986970"/>
            <a:ext cx="4863479" cy="597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D2432185-A3FA-D663-B9A0-7929E912AE8D}"/>
              </a:ext>
            </a:extLst>
          </p:cNvPr>
          <p:cNvSpPr txBox="1"/>
          <p:nvPr/>
        </p:nvSpPr>
        <p:spPr>
          <a:xfrm>
            <a:off x="6857129" y="63640"/>
            <a:ext cx="61250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Anna Kristine Hvid Petersen (2021): </a:t>
            </a:r>
            <a:r>
              <a:rPr lang="da-DK" i="1" dirty="0"/>
              <a:t>Omplante (eller ville genfødes i skyggespillet med dyreøjne)</a:t>
            </a:r>
            <a:br>
              <a:rPr lang="da-DK" i="1" dirty="0"/>
            </a:br>
            <a:r>
              <a:rPr lang="da-DK" dirty="0"/>
              <a:t>Oil and </a:t>
            </a:r>
            <a:r>
              <a:rPr lang="da-DK" dirty="0" err="1"/>
              <a:t>canvas</a:t>
            </a:r>
            <a:r>
              <a:rPr lang="da-DK" dirty="0"/>
              <a:t> </a:t>
            </a:r>
            <a:r>
              <a:rPr lang="da-DK" dirty="0" err="1"/>
              <a:t>mounted</a:t>
            </a:r>
            <a:r>
              <a:rPr lang="da-DK" dirty="0"/>
              <a:t> on </a:t>
            </a:r>
            <a:r>
              <a:rPr lang="da-DK" dirty="0" err="1"/>
              <a:t>wood</a:t>
            </a:r>
            <a:r>
              <a:rPr lang="da-DK" dirty="0"/>
              <a:t> | 50 x 39.5 cm</a:t>
            </a:r>
          </a:p>
        </p:txBody>
      </p:sp>
    </p:spTree>
    <p:extLst>
      <p:ext uri="{BB962C8B-B14F-4D97-AF65-F5344CB8AC3E}">
        <p14:creationId xmlns:p14="http://schemas.microsoft.com/office/powerpoint/2010/main" val="2401633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B5103B-A6E9-2155-D7DE-8126326FF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405" y="535813"/>
            <a:ext cx="3316224" cy="2715387"/>
          </a:xfrm>
        </p:spPr>
        <p:txBody>
          <a:bodyPr>
            <a:normAutofit fontScale="90000"/>
          </a:bodyPr>
          <a:lstStyle/>
          <a:p>
            <a:r>
              <a:rPr lang="da-DK" sz="3100" b="1" dirty="0">
                <a:hlinkClick r:id="rId2"/>
              </a:rPr>
              <a:t>Stense Andrea Lind-Valdan </a:t>
            </a:r>
            <a:br>
              <a:rPr lang="da-DK" sz="3100" b="1" dirty="0"/>
            </a:br>
            <a:r>
              <a:rPr lang="da-DK" sz="3100" b="1" dirty="0"/>
              <a:t>(2019):</a:t>
            </a:r>
            <a:r>
              <a:rPr lang="da-DK" sz="3100" b="1" i="1" dirty="0"/>
              <a:t>Lilje </a:t>
            </a:r>
            <a:br>
              <a:rPr lang="da-DK" b="1" i="1" dirty="0"/>
            </a:br>
            <a:r>
              <a:rPr lang="da-DK" sz="2200" dirty="0"/>
              <a:t>Menstruationsblod, tusch, blæk, pastel på papir, 2019, ca. 60x80cm</a:t>
            </a:r>
            <a:br>
              <a:rPr lang="da-DK" sz="2200" dirty="0"/>
            </a:br>
            <a:r>
              <a:rPr lang="da-DK" sz="2200" dirty="0">
                <a:sym typeface="Wingdings" pitchFamily="2" charset="2"/>
              </a:rPr>
              <a:t></a:t>
            </a:r>
            <a:br>
              <a:rPr lang="da-DK" dirty="0"/>
            </a:b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51F0F9D3-7473-F903-639D-58DC60843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86957" cy="6810046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968C24E-22AD-85A6-7EF5-0E51CC6CF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7" y="0"/>
            <a:ext cx="506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A3A588A-5D17-6088-CAAE-99EF7D76C1D9}"/>
              </a:ext>
            </a:extLst>
          </p:cNvPr>
          <p:cNvSpPr txBox="1"/>
          <p:nvPr/>
        </p:nvSpPr>
        <p:spPr>
          <a:xfrm>
            <a:off x="4133088" y="4865111"/>
            <a:ext cx="28651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Stense Andrea Lind-</a:t>
            </a:r>
            <a:r>
              <a:rPr lang="da-DK" b="1" dirty="0" err="1"/>
              <a:t>Valdan</a:t>
            </a:r>
            <a:r>
              <a:rPr lang="da-DK" b="1" dirty="0"/>
              <a:t> (2013): </a:t>
            </a:r>
            <a:r>
              <a:rPr lang="da-DK" b="1" i="1" dirty="0"/>
              <a:t>Urin </a:t>
            </a:r>
            <a:r>
              <a:rPr lang="da-DK" b="1" i="1" dirty="0" err="1"/>
              <a:t>Stains</a:t>
            </a:r>
            <a:r>
              <a:rPr lang="da-DK" b="1" i="1" dirty="0"/>
              <a:t> on </a:t>
            </a:r>
            <a:r>
              <a:rPr lang="da-DK" b="1" i="1" dirty="0" err="1"/>
              <a:t>Cotton</a:t>
            </a:r>
            <a:r>
              <a:rPr lang="da-DK" b="1" i="1" dirty="0"/>
              <a:t> </a:t>
            </a:r>
            <a:r>
              <a:rPr lang="da-DK" b="1" i="1" dirty="0" err="1"/>
              <a:t>Sheets</a:t>
            </a:r>
            <a:r>
              <a:rPr lang="da-DK" b="1" i="1" dirty="0"/>
              <a:t> </a:t>
            </a:r>
          </a:p>
          <a:p>
            <a:r>
              <a:rPr lang="da-DK" dirty="0"/>
              <a:t>Urin og blæk på papir, 30x20cm, 2013</a:t>
            </a:r>
          </a:p>
          <a:p>
            <a:pPr algn="r"/>
            <a:r>
              <a:rPr lang="da-DK" dirty="0">
                <a:sym typeface="Wingdings" pitchFamily="2" charset="2"/>
              </a:rPr>
              <a:t>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472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DDDE48-6250-A1D9-0182-4D87CB1D8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95" y="2423250"/>
            <a:ext cx="1815192" cy="1325563"/>
          </a:xfrm>
        </p:spPr>
        <p:txBody>
          <a:bodyPr>
            <a:normAutofit fontScale="90000"/>
          </a:bodyPr>
          <a:lstStyle/>
          <a:p>
            <a:r>
              <a:rPr lang="da-DK" sz="2700" b="1" dirty="0">
                <a:hlinkClick r:id="rId2"/>
              </a:rPr>
              <a:t>Stense Andrea Lind-Valdan </a:t>
            </a:r>
            <a:br>
              <a:rPr lang="da-DK" sz="2700" b="1" dirty="0"/>
            </a:br>
            <a:r>
              <a:rPr lang="da-DK" sz="2700" b="1" dirty="0"/>
              <a:t>(2015): </a:t>
            </a:r>
            <a:br>
              <a:rPr lang="da-DK" sz="2700" b="1" dirty="0"/>
            </a:br>
            <a:r>
              <a:rPr lang="da-DK" sz="2700" b="1" i="1" dirty="0"/>
              <a:t>Alles glæde (The Joy of All the </a:t>
            </a:r>
            <a:r>
              <a:rPr lang="da-DK" sz="2700" b="1" i="1" dirty="0" err="1"/>
              <a:t>Men's</a:t>
            </a:r>
            <a:r>
              <a:rPr lang="da-DK" sz="2700" b="1" i="1" dirty="0"/>
              <a:t> Lives)</a:t>
            </a:r>
            <a:br>
              <a:rPr lang="da-DK" sz="2700" b="1" i="1" dirty="0"/>
            </a:br>
            <a:r>
              <a:rPr lang="da-DK" sz="2700" b="1" dirty="0"/>
              <a:t> </a:t>
            </a:r>
            <a:br>
              <a:rPr lang="da-DK" sz="2700" b="1" dirty="0"/>
            </a:br>
            <a:r>
              <a:rPr lang="da-DK" sz="2700" dirty="0"/>
              <a:t>Gouache og akvarel på papir, 50x70 cm</a:t>
            </a:r>
            <a:br>
              <a:rPr lang="da-DK" dirty="0"/>
            </a:br>
            <a:endParaRPr lang="da-DK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275F85F-F12E-3805-DE63-FD243B4E4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0"/>
            <a:ext cx="4994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D15E1EB-112C-C7EA-027B-B30545014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8" y="0"/>
            <a:ext cx="5100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542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156F9-B90C-E1B6-FA9D-604A98CC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52CB2B4A-2BC8-47E9-B72B-97C60FD1B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4" y="568325"/>
            <a:ext cx="10122454" cy="6150564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D7B4C71-A618-E774-C75B-B4EB7AA5359B}"/>
              </a:ext>
            </a:extLst>
          </p:cNvPr>
          <p:cNvSpPr txBox="1"/>
          <p:nvPr/>
        </p:nvSpPr>
        <p:spPr>
          <a:xfrm>
            <a:off x="7155543" y="6349557"/>
            <a:ext cx="146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2023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E1956BC-4A19-D27B-8873-713AC45DBDF7}"/>
              </a:ext>
            </a:extLst>
          </p:cNvPr>
          <p:cNvSpPr txBox="1"/>
          <p:nvPr/>
        </p:nvSpPr>
        <p:spPr>
          <a:xfrm>
            <a:off x="168174" y="139111"/>
            <a:ext cx="11482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kobenhavnliv.dk</a:t>
            </a:r>
            <a:r>
              <a:rPr lang="da-DK" dirty="0"/>
              <a:t>/kultur/er-du-faldet-over-stavefejl-paa-fortovet-gudrun-glaemmer-sig-selv-for-en-stund</a:t>
            </a:r>
          </a:p>
        </p:txBody>
      </p:sp>
    </p:spTree>
    <p:extLst>
      <p:ext uri="{BB962C8B-B14F-4D97-AF65-F5344CB8AC3E}">
        <p14:creationId xmlns:p14="http://schemas.microsoft.com/office/powerpoint/2010/main" val="1251818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601</Words>
  <Application>Microsoft Macintosh PowerPoint</Application>
  <PresentationFormat>Widescreen</PresentationFormat>
  <Paragraphs>49</Paragraphs>
  <Slides>20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9" baseType="lpstr">
      <vt:lpstr>Arial</vt:lpstr>
      <vt:lpstr>Avenir</vt:lpstr>
      <vt:lpstr>Book Antiqua</vt:lpstr>
      <vt:lpstr>Calibri</vt:lpstr>
      <vt:lpstr>Calibri Light</vt:lpstr>
      <vt:lpstr>Helvetica</vt:lpstr>
      <vt:lpstr>Times New Roman</vt:lpstr>
      <vt:lpstr>Wingdings</vt:lpstr>
      <vt:lpstr>Office-tema</vt:lpstr>
      <vt:lpstr>Det grimmes æstetik</vt:lpstr>
      <vt:lpstr>PowerPoint-præsentation</vt:lpstr>
      <vt:lpstr>Marco evaristti (2019): Death Dance https://www.evaristti.com/testemonied</vt:lpstr>
      <vt:lpstr>PowerPoint-præsentation</vt:lpstr>
      <vt:lpstr>PowerPoint-præsentation</vt:lpstr>
      <vt:lpstr>PowerPoint-præsentation</vt:lpstr>
      <vt:lpstr>PowerPoint-præsentation</vt:lpstr>
      <vt:lpstr>Link til performance: https://www.youtube.com/watch?v=3QyPjac6qVk</vt:lpstr>
      <vt:lpstr>Marco evaristti (2000): Helena</vt:lpstr>
      <vt:lpstr>Michael Kvium (2022): Night singers</vt:lpstr>
      <vt:lpstr>Tony Matelli</vt:lpstr>
      <vt:lpstr> Kim Richard Adler Mejdahl (2022): Shit Talk Videoværk: https://vimeo.com/800535373</vt:lpstr>
      <vt:lpstr>Damien Hirst (2007): For the love of god</vt:lpstr>
      <vt:lpstr>Marie Retpen (2023): Hud-o-tek silikone hud i ramme af træ og læder  værk fra udstillingen ”KANON” på Antikmuseet </vt:lpstr>
      <vt:lpstr>Marie Retpen (2023): Silikonehud  Værk fra udstillingen ”KANON” på antikmuseet</vt:lpstr>
      <vt:lpstr>2022</vt:lpstr>
      <vt:lpstr>PowerPoint-præsentation</vt:lpstr>
      <vt:lpstr>Stense Andrea Lind-Valdan  (2019):Lilje  Menstruationsblod, tusch, blæk, pastel på papir, 2019, ca. 60x80cm  </vt:lpstr>
      <vt:lpstr>Stense Andrea Lind-Valdan  (2015):  Alles glæde (The Joy of All the Men's Lives)   Gouache og akvarel på papir, 50x70 cm 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grimmes æstetik</dc:title>
  <dc:creator>Rikke Holm Sørensen (RH | EG)</dc:creator>
  <cp:lastModifiedBy>Rikke Holm Sørensen (RH | EG)</cp:lastModifiedBy>
  <cp:revision>7</cp:revision>
  <dcterms:created xsi:type="dcterms:W3CDTF">2024-02-07T20:00:08Z</dcterms:created>
  <dcterms:modified xsi:type="dcterms:W3CDTF">2024-02-19T07:52:17Z</dcterms:modified>
</cp:coreProperties>
</file>