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74" r:id="rId2"/>
    <p:sldId id="275" r:id="rId3"/>
    <p:sldId id="271" r:id="rId4"/>
    <p:sldId id="264" r:id="rId5"/>
    <p:sldId id="257" r:id="rId6"/>
    <p:sldId id="256" r:id="rId7"/>
    <p:sldId id="258" r:id="rId8"/>
    <p:sldId id="272" r:id="rId9"/>
    <p:sldId id="273" r:id="rId10"/>
    <p:sldId id="276" r:id="rId11"/>
  </p:sldIdLst>
  <p:sldSz cx="12192000" cy="6858000"/>
  <p:notesSz cx="6858000" cy="9144000"/>
  <p:embeddedFontLst>
    <p:embeddedFont>
      <p:font typeface="Cambria" panose="02040503050406030204" pitchFamily="18"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j8ChrifddHSWWiovCnKMl+GOgHH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52877"/>
  </p:normalViewPr>
  <p:slideViewPr>
    <p:cSldViewPr snapToGrid="0">
      <p:cViewPr varScale="1">
        <p:scale>
          <a:sx n="64" d="100"/>
          <a:sy n="64" d="100"/>
        </p:scale>
        <p:origin x="22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8" Type="http://customschemas.google.com/relationships/presentationmetadata" Target="metadata"/><Relationship Id="rId10"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kke Holm Sørensen (RH | EG)" userId="4c48172c-15a2-47b6-9b02-3780b7e4a006" providerId="ADAL" clId="{1AB1B976-2D1F-1B47-89B4-A07CAB7495B5}"/>
    <pc:docChg chg="custSel modSld sldOrd">
      <pc:chgData name="Rikke Holm Sørensen (RH | EG)" userId="4c48172c-15a2-47b6-9b02-3780b7e4a006" providerId="ADAL" clId="{1AB1B976-2D1F-1B47-89B4-A07CAB7495B5}" dt="2025-03-13T08:28:13.404" v="43" actId="20577"/>
      <pc:docMkLst>
        <pc:docMk/>
      </pc:docMkLst>
      <pc:sldChg chg="ord">
        <pc:chgData name="Rikke Holm Sørensen (RH | EG)" userId="4c48172c-15a2-47b6-9b02-3780b7e4a006" providerId="ADAL" clId="{1AB1B976-2D1F-1B47-89B4-A07CAB7495B5}" dt="2025-03-13T08:27:36.130" v="26" actId="20578"/>
        <pc:sldMkLst>
          <pc:docMk/>
          <pc:sldMk cId="0" sldId="257"/>
        </pc:sldMkLst>
      </pc:sldChg>
      <pc:sldChg chg="ord">
        <pc:chgData name="Rikke Holm Sørensen (RH | EG)" userId="4c48172c-15a2-47b6-9b02-3780b7e4a006" providerId="ADAL" clId="{1AB1B976-2D1F-1B47-89B4-A07CAB7495B5}" dt="2025-03-13T08:27:44.145" v="28" actId="20578"/>
        <pc:sldMkLst>
          <pc:docMk/>
          <pc:sldMk cId="1832118495" sldId="273"/>
        </pc:sldMkLst>
      </pc:sldChg>
      <pc:sldChg chg="modNotesTx">
        <pc:chgData name="Rikke Holm Sørensen (RH | EG)" userId="4c48172c-15a2-47b6-9b02-3780b7e4a006" providerId="ADAL" clId="{1AB1B976-2D1F-1B47-89B4-A07CAB7495B5}" dt="2025-03-13T08:28:13.404" v="43" actId="20577"/>
        <pc:sldMkLst>
          <pc:docMk/>
          <pc:sldMk cId="1746520800" sldId="274"/>
        </pc:sldMkLst>
      </pc:sldChg>
      <pc:sldChg chg="modSp mod">
        <pc:chgData name="Rikke Holm Sørensen (RH | EG)" userId="4c48172c-15a2-47b6-9b02-3780b7e4a006" providerId="ADAL" clId="{1AB1B976-2D1F-1B47-89B4-A07CAB7495B5}" dt="2025-03-13T08:27:22.976" v="25" actId="20577"/>
        <pc:sldMkLst>
          <pc:docMk/>
          <pc:sldMk cId="3059405002" sldId="275"/>
        </pc:sldMkLst>
        <pc:spChg chg="mod">
          <ac:chgData name="Rikke Holm Sørensen (RH | EG)" userId="4c48172c-15a2-47b6-9b02-3780b7e4a006" providerId="ADAL" clId="{1AB1B976-2D1F-1B47-89B4-A07CAB7495B5}" dt="2025-03-13T08:27:22.976" v="25" actId="20577"/>
          <ac:spMkLst>
            <pc:docMk/>
            <pc:sldMk cId="3059405002" sldId="275"/>
            <ac:spMk id="3" creationId="{A764BC7A-E9D3-DE62-4872-F7B4300A05B1}"/>
          </ac:spMkLst>
        </pc:spChg>
      </pc:sldChg>
    </pc:docChg>
  </pc:docChgLst>
  <pc:docChgLst>
    <pc:chgData name="Rikke Holm Sørensen (RH | EG)" userId="4c48172c-15a2-47b6-9b02-3780b7e4a006" providerId="ADAL" clId="{0E5062D6-46D1-CC40-9E24-CCC8D221FD19}"/>
    <pc:docChg chg="custSel modSld">
      <pc:chgData name="Rikke Holm Sørensen (RH | EG)" userId="4c48172c-15a2-47b6-9b02-3780b7e4a006" providerId="ADAL" clId="{0E5062D6-46D1-CC40-9E24-CCC8D221FD19}" dt="2025-03-05T10:11:45.404" v="0" actId="478"/>
      <pc:docMkLst>
        <pc:docMk/>
      </pc:docMkLst>
      <pc:sldChg chg="delSp mod">
        <pc:chgData name="Rikke Holm Sørensen (RH | EG)" userId="4c48172c-15a2-47b6-9b02-3780b7e4a006" providerId="ADAL" clId="{0E5062D6-46D1-CC40-9E24-CCC8D221FD19}" dt="2025-03-05T10:11:45.404" v="0" actId="478"/>
        <pc:sldMkLst>
          <pc:docMk/>
          <pc:sldMk cId="1703769250"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buFont typeface="+mj-lt"/>
              <a:buNone/>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Lektie til timen: </a:t>
            </a:r>
            <a:r>
              <a:rPr lang="da-DK" sz="1800" dirty="0">
                <a:effectLst/>
                <a:latin typeface="Calibri" panose="020F0502020204030204" pitchFamily="34" charset="0"/>
                <a:ea typeface="Calibri" panose="020F0502020204030204" pitchFamily="34" charset="0"/>
                <a:cs typeface="Times New Roman" panose="02020603050405020304" pitchFamily="18" charset="0"/>
              </a:rPr>
              <a:t>Brug 20 min på at lave en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doodle</a:t>
            </a:r>
            <a:r>
              <a:rPr lang="da-DK" sz="1800" dirty="0">
                <a:effectLst/>
                <a:latin typeface="Calibri" panose="020F0502020204030204" pitchFamily="34" charset="0"/>
                <a:ea typeface="Calibri" panose="020F0502020204030204" pitchFamily="34" charset="0"/>
                <a:cs typeface="Times New Roman" panose="02020603050405020304" pitchFamily="18" charset="0"/>
              </a:rPr>
              <a:t>-tegning, hvor du bruger Julie Nords teknik og medbring den til timen. Brug gerne en tynd tusch, hvis du har det.</a:t>
            </a:r>
            <a:r>
              <a:rPr lang="da-DK" sz="2800" dirty="0">
                <a:effectLst/>
              </a:rPr>
              <a:t> </a:t>
            </a:r>
          </a:p>
          <a:p>
            <a:pPr marL="0" lvl="0" indent="0">
              <a:buFont typeface="+mj-lt"/>
              <a:buNone/>
            </a:pP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mj-lt"/>
              <a:buNone/>
            </a:pPr>
            <a:r>
              <a:rPr lang="da-DK" sz="2800" b="1" kern="100" dirty="0">
                <a:effectLst/>
                <a:latin typeface="Calibri" panose="020F0502020204030204" pitchFamily="34" charset="0"/>
                <a:ea typeface="Calibri" panose="020F0502020204030204" pitchFamily="34" charset="0"/>
                <a:cs typeface="Times New Roman" panose="02020603050405020304" pitchFamily="18" charset="0"/>
              </a:rPr>
              <a:t>Timens opbygning</a:t>
            </a:r>
            <a:endParaRPr lang="da-DK"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Præsentation af teori (</a:t>
            </a:r>
            <a:r>
              <a:rPr lang="da-DK" sz="1800" kern="100" dirty="0" err="1">
                <a:effectLst/>
                <a:latin typeface="Calibri" panose="020F0502020204030204" pitchFamily="34" charset="0"/>
                <a:ea typeface="Calibri" panose="020F0502020204030204" pitchFamily="34" charset="0"/>
                <a:cs typeface="Times New Roman" panose="02020603050405020304" pitchFamily="18" charset="0"/>
              </a:rPr>
              <a:t>unheimliches</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med spørgsmål til + Julie Nord klip fra DR (proces) </a:t>
            </a:r>
          </a:p>
          <a:p>
            <a:pPr marL="342900" lvl="0" indent="-342900">
              <a:buFont typeface="+mj-lt"/>
              <a:buAutoNum type="arabicPeriod"/>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Spørgsmål (</a:t>
            </a:r>
            <a:r>
              <a:rPr lang="da-DK" sz="1800" kern="100" dirty="0" err="1">
                <a:effectLst/>
                <a:latin typeface="Calibri" panose="020F0502020204030204" pitchFamily="34" charset="0"/>
                <a:ea typeface="Calibri" panose="020F0502020204030204" pitchFamily="34" charset="0"/>
                <a:cs typeface="Times New Roman" panose="02020603050405020304" pitchFamily="18" charset="0"/>
              </a:rPr>
              <a:t>Walk</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n talk: Hvad er Julie Nords kunstneriske proces? Kan i genkende noget fra hendes kunstneriske proces i faget Billedkunst? Er der overlap til vores praksis her?)</a:t>
            </a:r>
          </a:p>
          <a:p>
            <a:pPr marL="342900" lvl="0" indent="-342900">
              <a:buFont typeface="+mj-lt"/>
              <a:buAutoNum type="arabicPeriod"/>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opsamling på </a:t>
            </a:r>
            <a:r>
              <a:rPr lang="da-DK" sz="1800" kern="100" dirty="0" err="1">
                <a:effectLst/>
                <a:latin typeface="Calibri" panose="020F0502020204030204" pitchFamily="34" charset="0"/>
                <a:ea typeface="Calibri" panose="020F0502020204030204" pitchFamily="34" charset="0"/>
                <a:cs typeface="Times New Roman" panose="02020603050405020304" pitchFamily="18" charset="0"/>
              </a:rPr>
              <a:t>julie</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a-DK" sz="1800" kern="100" dirty="0" err="1">
                <a:effectLst/>
                <a:latin typeface="Calibri" panose="020F0502020204030204" pitchFamily="34" charset="0"/>
                <a:ea typeface="Calibri" panose="020F0502020204030204" pitchFamily="34" charset="0"/>
                <a:cs typeface="Times New Roman" panose="02020603050405020304" pitchFamily="18" charset="0"/>
              </a:rPr>
              <a:t>nords</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teknikker/virkemidler/kunstneriske praksis på tavlen</a:t>
            </a:r>
          </a:p>
          <a:p>
            <a:pPr marL="342900" lvl="0" indent="-342900">
              <a:buFont typeface="+mj-lt"/>
              <a:buAutoNum type="arabicPeriod"/>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Opgave 2 påbegyndes</a:t>
            </a:r>
          </a:p>
          <a:p>
            <a:endParaRPr lang="da-DK" dirty="0"/>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3806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6EA83-4781-8ED9-9DF7-FDCB99E5303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8E0C87-7550-6840-E211-8E790DE5AB4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22A12CD-0250-4600-D729-A18E9DF6210B}"/>
              </a:ext>
            </a:extLst>
          </p:cNvPr>
          <p:cNvSpPr>
            <a:spLocks noGrp="1"/>
          </p:cNvSpPr>
          <p:nvPr>
            <p:ph type="body" idx="1"/>
          </p:nvPr>
        </p:nvSpPr>
        <p:spPr/>
        <p:txBody>
          <a:bodyPr/>
          <a:lstStyle/>
          <a:p>
            <a:r>
              <a:rPr lang="da-DK" dirty="0" err="1"/>
              <a:t>https</a:t>
            </a:r>
            <a:r>
              <a:rPr lang="da-DK" dirty="0"/>
              <a:t>://</a:t>
            </a:r>
            <a:r>
              <a:rPr lang="da-DK" dirty="0" err="1"/>
              <a:t>kunsten.dk</a:t>
            </a:r>
            <a:r>
              <a:rPr lang="da-DK" dirty="0"/>
              <a:t>/da/indhold/til-underviseren-2440</a:t>
            </a:r>
          </a:p>
        </p:txBody>
      </p:sp>
      <p:sp>
        <p:nvSpPr>
          <p:cNvPr id="4" name="Pladsholder til slidenummer 3">
            <a:extLst>
              <a:ext uri="{FF2B5EF4-FFF2-40B4-BE49-F238E27FC236}">
                <a16:creationId xmlns:a16="http://schemas.microsoft.com/office/drawing/2014/main" id="{1AC4B896-D86A-8999-1A8E-17262A2F9807}"/>
              </a:ext>
            </a:extLst>
          </p:cNvPr>
          <p:cNvSpPr>
            <a:spLocks noGrp="1"/>
          </p:cNvSpPr>
          <p:nvPr>
            <p:ph type="sldNum" sz="quarter" idx="5"/>
          </p:nvPr>
        </p:nvSpPr>
        <p:spPr/>
        <p:txBody>
          <a:bodyPr/>
          <a:lstStyle/>
          <a:p>
            <a:fld id="{E7446F14-7A11-4147-88DE-7291D53BE9FF}" type="slidenum">
              <a:rPr lang="da-DK" smtClean="0"/>
              <a:t>3</a:t>
            </a:fld>
            <a:endParaRPr lang="da-DK"/>
          </a:p>
        </p:txBody>
      </p:sp>
    </p:spTree>
    <p:extLst>
      <p:ext uri="{BB962C8B-B14F-4D97-AF65-F5344CB8AC3E}">
        <p14:creationId xmlns:p14="http://schemas.microsoft.com/office/powerpoint/2010/main" val="348167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D29E57AA-3592-813C-79F6-B5886E4D79E5}"/>
            </a:ext>
          </a:extLst>
        </p:cNvPr>
        <p:cNvGrpSpPr/>
        <p:nvPr/>
      </p:nvGrpSpPr>
      <p:grpSpPr>
        <a:xfrm>
          <a:off x="0" y="0"/>
          <a:ext cx="0" cy="0"/>
          <a:chOff x="0" y="0"/>
          <a:chExt cx="0" cy="0"/>
        </a:xfrm>
      </p:grpSpPr>
      <p:sp>
        <p:nvSpPr>
          <p:cNvPr id="148" name="Google Shape;148;p7:notes">
            <a:extLst>
              <a:ext uri="{FF2B5EF4-FFF2-40B4-BE49-F238E27FC236}">
                <a16:creationId xmlns:a16="http://schemas.microsoft.com/office/drawing/2014/main" id="{3B07AF75-9357-5E2A-6E7F-FB045B49444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a:extLst>
              <a:ext uri="{FF2B5EF4-FFF2-40B4-BE49-F238E27FC236}">
                <a16:creationId xmlns:a16="http://schemas.microsoft.com/office/drawing/2014/main" id="{99087401-BE7F-C40A-5BAC-C42E127E674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283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3" name="Google Shape;9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5d4bcf60a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5d4bcf60a6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g15d4bcf60a6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WALK N TALK + opsamling på tavlen</a:t>
            </a:r>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140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9845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dr.dk/drtv/se/kunstnerkolonien_-den-store-finale_250436" TargetMode="External"/><Relationship Id="rId3" Type="http://schemas.openxmlformats.org/officeDocument/2006/relationships/hyperlink" Target="https://www.dr.dk/drtv/se/kunstnerkolonien_-kampen-om-det-hvide-laerred_250429" TargetMode="External"/><Relationship Id="rId7" Type="http://schemas.openxmlformats.org/officeDocument/2006/relationships/hyperlink" Target="https://www.dr.dk/drtv/se/kunstnerkolonien_-kunstnerne-tager-partybussen_25043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dr.dk/drtv/se/kunstnerkolonien_-kan-kunstnerne-finde-melodien_250433" TargetMode="External"/><Relationship Id="rId5" Type="http://schemas.openxmlformats.org/officeDocument/2006/relationships/hyperlink" Target="https://www.dr.dk/drtv/se/kunstnerkolonien_-udstilling-med-de-gamle-bornholmermalere_250430" TargetMode="External"/><Relationship Id="rId4" Type="http://schemas.openxmlformats.org/officeDocument/2006/relationships/hyperlink" Target="https://www.dr.dk/drtv/se/kunstnerkolonien_-foelelser-kommer-paa-laerredet_25043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1FBAD-0FEE-1DA8-D082-21D3C1D9E3F0}"/>
              </a:ext>
            </a:extLst>
          </p:cNvPr>
          <p:cNvSpPr>
            <a:spLocks noGrp="1"/>
          </p:cNvSpPr>
          <p:nvPr>
            <p:ph type="ctrTitle"/>
          </p:nvPr>
        </p:nvSpPr>
        <p:spPr/>
        <p:txBody>
          <a:bodyPr>
            <a:normAutofit/>
          </a:bodyPr>
          <a:lstStyle/>
          <a:p>
            <a:r>
              <a:rPr lang="da-DK" dirty="0"/>
              <a:t>Julie Nord</a:t>
            </a:r>
            <a:br>
              <a:rPr lang="da-DK" dirty="0"/>
            </a:br>
            <a:r>
              <a:rPr lang="da-DK" sz="4000" dirty="0"/>
              <a:t>Praktisk arbejde og </a:t>
            </a:r>
            <a:r>
              <a:rPr lang="da-DK" sz="4000" dirty="0" err="1"/>
              <a:t>unheimliches</a:t>
            </a:r>
            <a:endParaRPr lang="da-DK" dirty="0"/>
          </a:p>
        </p:txBody>
      </p:sp>
      <p:sp>
        <p:nvSpPr>
          <p:cNvPr id="5" name="Undertitel 4">
            <a:extLst>
              <a:ext uri="{FF2B5EF4-FFF2-40B4-BE49-F238E27FC236}">
                <a16:creationId xmlns:a16="http://schemas.microsoft.com/office/drawing/2014/main" id="{BE83BF77-977D-E489-21FE-79C4DD97576A}"/>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174652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A803F-772B-FEFF-FE21-4FF50210117D}"/>
              </a:ext>
            </a:extLst>
          </p:cNvPr>
          <p:cNvSpPr>
            <a:spLocks noGrp="1"/>
          </p:cNvSpPr>
          <p:nvPr>
            <p:ph type="title"/>
          </p:nvPr>
        </p:nvSpPr>
        <p:spPr/>
        <p:txBody>
          <a:bodyPr/>
          <a:lstStyle/>
          <a:p>
            <a:r>
              <a:rPr lang="da-DK" dirty="0"/>
              <a:t>Dagens program</a:t>
            </a:r>
          </a:p>
        </p:txBody>
      </p:sp>
      <p:sp>
        <p:nvSpPr>
          <p:cNvPr id="3" name="Pladsholder til tekst 2">
            <a:extLst>
              <a:ext uri="{FF2B5EF4-FFF2-40B4-BE49-F238E27FC236}">
                <a16:creationId xmlns:a16="http://schemas.microsoft.com/office/drawing/2014/main" id="{A764BC7A-E9D3-DE62-4872-F7B4300A05B1}"/>
              </a:ext>
            </a:extLst>
          </p:cNvPr>
          <p:cNvSpPr>
            <a:spLocks noGrp="1"/>
          </p:cNvSpPr>
          <p:nvPr>
            <p:ph type="body" idx="1"/>
          </p:nvPr>
        </p:nvSpPr>
        <p:spPr/>
        <p:txBody>
          <a:bodyPr>
            <a:normAutofit/>
          </a:bodyPr>
          <a:lstStyle/>
          <a:p>
            <a:pPr marL="0" lvl="0" indent="0">
              <a:buNone/>
            </a:pPr>
            <a:r>
              <a:rPr lang="da-DK" kern="100" dirty="0">
                <a:latin typeface="Calibri" panose="020F0502020204030204" pitchFamily="34" charset="0"/>
                <a:ea typeface="Calibri" panose="020F0502020204030204" pitchFamily="34" charset="0"/>
                <a:cs typeface="Times New Roman" panose="02020603050405020304" pitchFamily="18" charset="0"/>
              </a:rPr>
              <a:t>Arbejd-selv</a:t>
            </a:r>
          </a:p>
          <a:p>
            <a:pPr marL="342900" lvl="0" indent="-342900">
              <a:buFont typeface="+mj-lt"/>
              <a:buAutoNum type="arabicPeriod"/>
            </a:pPr>
            <a:r>
              <a:rPr lang="da-DK" kern="100" dirty="0">
                <a:latin typeface="Calibri" panose="020F0502020204030204" pitchFamily="34" charset="0"/>
                <a:ea typeface="Calibri" panose="020F0502020204030204" pitchFamily="34" charset="0"/>
                <a:cs typeface="Times New Roman" panose="02020603050405020304" pitchFamily="18" charset="0"/>
              </a:rPr>
              <a:t>T</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eori (</a:t>
            </a:r>
            <a:r>
              <a:rPr lang="da-DK" sz="2800" kern="100" dirty="0" err="1">
                <a:effectLst/>
                <a:latin typeface="Calibri" panose="020F0502020204030204" pitchFamily="34" charset="0"/>
                <a:ea typeface="Calibri" panose="020F0502020204030204" pitchFamily="34" charset="0"/>
                <a:cs typeface="Times New Roman" panose="02020603050405020304" pitchFamily="18" charset="0"/>
              </a:rPr>
              <a:t>unheimliches</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 med spørgsmål til (20 min ca.)</a:t>
            </a:r>
          </a:p>
          <a:p>
            <a:pPr marL="342900">
              <a:buFont typeface="+mj-lt"/>
              <a:buAutoNum type="arabicPeriod"/>
            </a:pP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Julie Nord klip fra DR (25 min. </a:t>
            </a:r>
            <a:r>
              <a:rPr lang="da-DK" sz="2800" kern="100" dirty="0" err="1">
                <a:effectLst/>
                <a:latin typeface="Calibri" panose="020F0502020204030204" pitchFamily="34" charset="0"/>
                <a:ea typeface="Calibri" panose="020F0502020204030204" pitchFamily="34" charset="0"/>
                <a:cs typeface="Times New Roman" panose="02020603050405020304" pitchFamily="18" charset="0"/>
              </a:rPr>
              <a:t>Ca</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buFont typeface="+mj-lt"/>
              <a:buAutoNum type="arabicPeriod"/>
            </a:pPr>
            <a:endParaRPr lang="da-DK" kern="100" dirty="0">
              <a:latin typeface="Calibri" panose="020F0502020204030204" pitchFamily="34" charset="0"/>
              <a:ea typeface="Calibri" panose="020F0502020204030204" pitchFamily="34" charset="0"/>
              <a:cs typeface="Times New Roman" panose="02020603050405020304" pitchFamily="18" charset="0"/>
            </a:endParaRPr>
          </a:p>
          <a:p>
            <a:pPr marL="0" lvl="0" indent="0">
              <a:buNone/>
            </a:pP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RH tilbage</a:t>
            </a:r>
          </a:p>
          <a:p>
            <a:pPr marL="342900" lvl="0" indent="-342900">
              <a:buFont typeface="+mj-lt"/>
              <a:buAutoNum type="arabicPeriod"/>
            </a:pPr>
            <a:r>
              <a:rPr lang="da-DK" sz="2800" kern="100" dirty="0" err="1">
                <a:effectLst/>
                <a:latin typeface="Calibri" panose="020F0502020204030204" pitchFamily="34" charset="0"/>
                <a:ea typeface="Calibri" panose="020F0502020204030204" pitchFamily="34" charset="0"/>
                <a:cs typeface="Times New Roman" panose="02020603050405020304" pitchFamily="18" charset="0"/>
              </a:rPr>
              <a:t>Walk</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 n talk om Nords kunstneriske proces og virkemidler/teknikker</a:t>
            </a:r>
          </a:p>
          <a:p>
            <a:pPr marL="342900" lvl="0" indent="-342900">
              <a:buFont typeface="+mj-lt"/>
              <a:buAutoNum type="arabicPeriod"/>
            </a:pPr>
            <a:r>
              <a:rPr lang="da-DK" kern="100" dirty="0">
                <a:latin typeface="Calibri" panose="020F0502020204030204" pitchFamily="34" charset="0"/>
                <a:ea typeface="Calibri" panose="020F0502020204030204" pitchFamily="34" charset="0"/>
                <a:cs typeface="Times New Roman" panose="02020603050405020304" pitchFamily="18" charset="0"/>
              </a:rPr>
              <a:t>O</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psamling på </a:t>
            </a:r>
            <a:r>
              <a:rPr lang="da-DK" sz="2800" kern="100" dirty="0" err="1">
                <a:effectLst/>
                <a:latin typeface="Calibri" panose="020F0502020204030204" pitchFamily="34" charset="0"/>
                <a:ea typeface="Calibri" panose="020F0502020204030204" pitchFamily="34" charset="0"/>
                <a:cs typeface="Times New Roman" panose="02020603050405020304" pitchFamily="18" charset="0"/>
              </a:rPr>
              <a:t>julie</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da-DK" sz="2800" kern="100" dirty="0" err="1">
                <a:effectLst/>
                <a:latin typeface="Calibri" panose="020F0502020204030204" pitchFamily="34" charset="0"/>
                <a:ea typeface="Calibri" panose="020F0502020204030204" pitchFamily="34" charset="0"/>
                <a:cs typeface="Times New Roman" panose="02020603050405020304" pitchFamily="18" charset="0"/>
              </a:rPr>
              <a:t>nords</a:t>
            </a: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 teknikker/virkemidler/kunstneriske praksis </a:t>
            </a:r>
          </a:p>
          <a:p>
            <a:pPr marL="342900" lvl="0" indent="-342900">
              <a:buFont typeface="+mj-lt"/>
              <a:buAutoNum type="arabicPeriod"/>
            </a:pPr>
            <a:r>
              <a:rPr lang="da-DK" sz="2800" kern="100" dirty="0">
                <a:effectLst/>
                <a:latin typeface="Calibri" panose="020F0502020204030204" pitchFamily="34" charset="0"/>
                <a:ea typeface="Calibri" panose="020F0502020204030204" pitchFamily="34" charset="0"/>
                <a:cs typeface="Times New Roman" panose="02020603050405020304" pitchFamily="18" charset="0"/>
              </a:rPr>
              <a:t>Opgave 2 (Julie Nord) påbegyndes</a:t>
            </a:r>
          </a:p>
          <a:p>
            <a:endParaRPr lang="da-DK" dirty="0"/>
          </a:p>
        </p:txBody>
      </p:sp>
    </p:spTree>
    <p:extLst>
      <p:ext uri="{BB962C8B-B14F-4D97-AF65-F5344CB8AC3E}">
        <p14:creationId xmlns:p14="http://schemas.microsoft.com/office/powerpoint/2010/main" val="305940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AA6C-7589-4DB2-1D10-7EACFA9E48F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7CF0A8-80A0-C4F8-1B37-37E3BE44CC2C}"/>
              </a:ext>
            </a:extLst>
          </p:cNvPr>
          <p:cNvSpPr>
            <a:spLocks noGrp="1"/>
          </p:cNvSpPr>
          <p:nvPr>
            <p:ph type="title"/>
          </p:nvPr>
        </p:nvSpPr>
        <p:spPr>
          <a:xfrm>
            <a:off x="177019" y="18255"/>
            <a:ext cx="10515600" cy="1325563"/>
          </a:xfrm>
        </p:spPr>
        <p:txBody>
          <a:bodyPr/>
          <a:lstStyle/>
          <a:p>
            <a:r>
              <a:rPr lang="da-DK" sz="4400" dirty="0">
                <a:effectLst/>
                <a:latin typeface="Cambria" panose="02040503050406030204" pitchFamily="18" charset="0"/>
                <a:ea typeface="Cambria" panose="02040503050406030204" pitchFamily="18" charset="0"/>
                <a:cs typeface="Cambria" panose="02040503050406030204" pitchFamily="18" charset="0"/>
              </a:rPr>
              <a:t>Freuds begreb “Das </a:t>
            </a:r>
            <a:r>
              <a:rPr lang="da-DK" sz="4400" dirty="0" err="1">
                <a:effectLst/>
                <a:latin typeface="Cambria" panose="02040503050406030204" pitchFamily="18" charset="0"/>
                <a:ea typeface="Cambria" panose="02040503050406030204" pitchFamily="18" charset="0"/>
                <a:cs typeface="Cambria" panose="02040503050406030204" pitchFamily="18" charset="0"/>
              </a:rPr>
              <a:t>Unheimliche</a:t>
            </a:r>
            <a:r>
              <a:rPr lang="da-DK" sz="4400" dirty="0">
                <a:effectLst/>
                <a:latin typeface="Cambria" panose="02040503050406030204" pitchFamily="18" charset="0"/>
                <a:ea typeface="Cambria" panose="02040503050406030204" pitchFamily="18" charset="0"/>
                <a:cs typeface="Cambria" panose="02040503050406030204" pitchFamily="18" charset="0"/>
              </a:rPr>
              <a:t>”</a:t>
            </a:r>
            <a:endParaRPr lang="da-DK" dirty="0"/>
          </a:p>
        </p:txBody>
      </p:sp>
      <p:sp>
        <p:nvSpPr>
          <p:cNvPr id="3" name="Pladsholder til tekst 2">
            <a:extLst>
              <a:ext uri="{FF2B5EF4-FFF2-40B4-BE49-F238E27FC236}">
                <a16:creationId xmlns:a16="http://schemas.microsoft.com/office/drawing/2014/main" id="{36414240-39E0-3DC3-F108-BCEB9B9D1C6C}"/>
              </a:ext>
            </a:extLst>
          </p:cNvPr>
          <p:cNvSpPr>
            <a:spLocks noGrp="1"/>
          </p:cNvSpPr>
          <p:nvPr>
            <p:ph type="body" idx="1"/>
          </p:nvPr>
        </p:nvSpPr>
        <p:spPr>
          <a:xfrm>
            <a:off x="177019" y="1181686"/>
            <a:ext cx="11682046" cy="5556739"/>
          </a:xfrm>
        </p:spPr>
        <p:txBody>
          <a:bodyPr>
            <a:normAutofit fontScale="92500" lnSpcReduction="10000"/>
          </a:bodyPr>
          <a:lstStyle/>
          <a:p>
            <a:pPr marL="114300" indent="0">
              <a:lnSpc>
                <a:spcPct val="115000"/>
              </a:lnSpc>
              <a:buNone/>
            </a:pP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”Det tyske begreb "das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Unheimliche</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lader sig vanskeligt oversætte til dansk med dets fulde associationsværdi i behold. Ifølge ordbogen betyder det "det uhyggelige", men dermed går vi glip af den særlige pointe, at det uhyggelige på tysk er identisk med "det u-hjemlige" i modsætning til "det hjemlige". Det uhyggelige er altså det fremmede, dvs. det, man ikke er fortrolig med.</a:t>
            </a:r>
            <a:endParaRPr lang="da-DK" sz="1800" dirty="0">
              <a:effectLst/>
              <a:latin typeface="Arial" panose="020B0604020202020204" pitchFamily="34" charset="0"/>
              <a:ea typeface="Arial" panose="020B0604020202020204" pitchFamily="34" charset="0"/>
            </a:endParaRPr>
          </a:p>
          <a:p>
            <a:pPr marL="114300" indent="0">
              <a:lnSpc>
                <a:spcPct val="115000"/>
              </a:lnSpc>
              <a:buNone/>
            </a:pPr>
            <a:b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b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Men så enkelt er det alligevel ikke.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som jo er det modsatte af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kan nemlig også i visse sammenhænge betyde "uhyggelig". Det er her, Sigmund Freuds interesse for "das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Unheimliche</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tager sit udgangspunkt. Freud har engang skrevet en artikel om, at på de ældste sprog havde man samme ord for følelser, som er hinandens modsætninger, og det interesserede ham meget, fordi han havde konstateret noget tilsvarende, når han forsøgte at tyde drømme. Nu havde han altså også et tysk ord, som betød både "hyggeligt" og "uhyggeligt".</a:t>
            </a:r>
          </a:p>
          <a:p>
            <a:pPr marL="114300" indent="0">
              <a:lnSpc>
                <a:spcPct val="115000"/>
              </a:lnSpc>
              <a:buNone/>
            </a:pPr>
            <a:endParaRPr lang="da-DK" sz="1800" dirty="0">
              <a:effectLst/>
              <a:latin typeface="Arial" panose="020B0604020202020204" pitchFamily="34" charset="0"/>
              <a:ea typeface="Arial" panose="020B0604020202020204" pitchFamily="34" charset="0"/>
            </a:endParaRPr>
          </a:p>
          <a:p>
            <a:pPr marL="114300" indent="0">
              <a:lnSpc>
                <a:spcPct val="115000"/>
              </a:lnSpc>
              <a:buNone/>
            </a:pP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At det hjemlige og fortrolige tillige kan være uhyggeligt kræver en fortolkning. På det sproglige plan hænger glidningen sammen med, at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jo ikke blot betyder "hjemlig", men også "hemmelig" - og det hemmelige bliver nemt uhyggeligt. Ud fra en psykoanalytisk betragtning understreger Freud, at det uhyggelige strengt taget ikke er noget nyt eller fremmed, men noget, som sjælelivet fra første færd har været fortrolig med, men som er blevet fortrængt og dermed er blevet fremmedgjort. Det virkeligt uhyggelige er det fortrængtes tilbagevenden, hvad enten det fortrængte nu stammer fra individets barndom i form af traumer eller fra menneskets urtid i form af animisme.”</a:t>
            </a:r>
            <a:endParaRPr lang="da-DK" sz="1800" dirty="0">
              <a:effectLst/>
              <a:latin typeface="Arial" panose="020B0604020202020204" pitchFamily="34" charset="0"/>
              <a:ea typeface="Arial" panose="020B0604020202020204" pitchFamily="34" charset="0"/>
            </a:endParaRPr>
          </a:p>
          <a:p>
            <a:endParaRPr lang="da-DK" dirty="0"/>
          </a:p>
        </p:txBody>
      </p:sp>
    </p:spTree>
    <p:extLst>
      <p:ext uri="{BB962C8B-B14F-4D97-AF65-F5344CB8AC3E}">
        <p14:creationId xmlns:p14="http://schemas.microsoft.com/office/powerpoint/2010/main" val="247304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a:extLst>
            <a:ext uri="{FF2B5EF4-FFF2-40B4-BE49-F238E27FC236}">
              <a16:creationId xmlns:a16="http://schemas.microsoft.com/office/drawing/2014/main" id="{49DDDDF3-5233-B2DC-BA90-AB0428926339}"/>
            </a:ext>
          </a:extLst>
        </p:cNvPr>
        <p:cNvGrpSpPr/>
        <p:nvPr/>
      </p:nvGrpSpPr>
      <p:grpSpPr>
        <a:xfrm>
          <a:off x="0" y="0"/>
          <a:ext cx="0" cy="0"/>
          <a:chOff x="0" y="0"/>
          <a:chExt cx="0" cy="0"/>
        </a:xfrm>
      </p:grpSpPr>
      <p:sp>
        <p:nvSpPr>
          <p:cNvPr id="151" name="Google Shape;151;p7">
            <a:extLst>
              <a:ext uri="{FF2B5EF4-FFF2-40B4-BE49-F238E27FC236}">
                <a16:creationId xmlns:a16="http://schemas.microsoft.com/office/drawing/2014/main" id="{3F4A9B53-61E9-1352-551A-ECBCC65F8AFC}"/>
              </a:ext>
            </a:extLst>
          </p:cNvPr>
          <p:cNvSpPr txBox="1">
            <a:spLocks noGrp="1"/>
          </p:cNvSpPr>
          <p:nvPr>
            <p:ph type="title"/>
          </p:nvPr>
        </p:nvSpPr>
        <p:spPr>
          <a:xfrm>
            <a:off x="522775" y="51777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Das </a:t>
            </a:r>
            <a:r>
              <a:rPr lang="en-US" dirty="0" err="1"/>
              <a:t>unheimliches</a:t>
            </a:r>
            <a:r>
              <a:rPr lang="en-US" dirty="0"/>
              <a:t> | </a:t>
            </a:r>
            <a:r>
              <a:rPr lang="en-US" dirty="0" err="1"/>
              <a:t>Teori</a:t>
            </a:r>
            <a:endParaRPr dirty="0"/>
          </a:p>
        </p:txBody>
      </p:sp>
      <p:sp>
        <p:nvSpPr>
          <p:cNvPr id="152" name="Google Shape;152;p7">
            <a:extLst>
              <a:ext uri="{FF2B5EF4-FFF2-40B4-BE49-F238E27FC236}">
                <a16:creationId xmlns:a16="http://schemas.microsoft.com/office/drawing/2014/main" id="{A59FBF76-122A-AEFD-BB8A-3839B9D89B34}"/>
              </a:ext>
            </a:extLst>
          </p:cNvPr>
          <p:cNvSpPr txBox="1">
            <a:spLocks noGrp="1"/>
          </p:cNvSpPr>
          <p:nvPr>
            <p:ph type="body" idx="1"/>
          </p:nvPr>
        </p:nvSpPr>
        <p:spPr>
          <a:xfrm>
            <a:off x="6317273" y="2384612"/>
            <a:ext cx="5734050" cy="5767113"/>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500"/>
              </a:spcBef>
              <a:spcAft>
                <a:spcPts val="0"/>
              </a:spcAft>
              <a:buClr>
                <a:schemeClr val="dk1"/>
              </a:buClr>
              <a:buSzPts val="2400"/>
              <a:buChar char="•"/>
            </a:pPr>
            <a:r>
              <a:rPr lang="en-US" dirty="0"/>
              <a:t>Det </a:t>
            </a:r>
            <a:r>
              <a:rPr lang="en-US" dirty="0" err="1"/>
              <a:t>tyske</a:t>
            </a:r>
            <a:r>
              <a:rPr lang="en-US" dirty="0"/>
              <a:t> </a:t>
            </a:r>
            <a:r>
              <a:rPr lang="en-US" dirty="0" err="1"/>
              <a:t>ord</a:t>
            </a:r>
            <a:r>
              <a:rPr lang="en-US" dirty="0"/>
              <a:t> “Heimlich”, </a:t>
            </a:r>
            <a:r>
              <a:rPr lang="en-US" dirty="0" err="1"/>
              <a:t>indeholder</a:t>
            </a:r>
            <a:r>
              <a:rPr lang="en-US" dirty="0"/>
              <a:t> </a:t>
            </a:r>
            <a:r>
              <a:rPr lang="en-US" dirty="0" err="1"/>
              <a:t>i</a:t>
            </a:r>
            <a:r>
              <a:rPr lang="en-US" dirty="0"/>
              <a:t> sig </a:t>
            </a:r>
            <a:r>
              <a:rPr lang="en-US" dirty="0" err="1"/>
              <a:t>selv</a:t>
            </a:r>
            <a:r>
              <a:rPr lang="en-US" dirty="0"/>
              <a:t> </a:t>
            </a:r>
            <a:r>
              <a:rPr lang="en-US" dirty="0" err="1"/>
              <a:t>en</a:t>
            </a:r>
            <a:r>
              <a:rPr lang="en-US" dirty="0"/>
              <a:t> </a:t>
            </a:r>
            <a:r>
              <a:rPr lang="en-US" dirty="0" err="1"/>
              <a:t>dobbeltbetydning</a:t>
            </a:r>
            <a:r>
              <a:rPr lang="en-US" dirty="0"/>
              <a:t> - </a:t>
            </a:r>
            <a:r>
              <a:rPr lang="en-US" dirty="0" err="1"/>
              <a:t>hvilken</a:t>
            </a:r>
            <a:r>
              <a:rPr lang="en-US" dirty="0"/>
              <a:t>? </a:t>
            </a:r>
            <a:r>
              <a:rPr lang="en-US" dirty="0" err="1"/>
              <a:t>Hvorfor</a:t>
            </a:r>
            <a:r>
              <a:rPr lang="en-US" dirty="0"/>
              <a:t> </a:t>
            </a:r>
            <a:r>
              <a:rPr lang="en-US" dirty="0" err="1"/>
              <a:t>synes</a:t>
            </a:r>
            <a:r>
              <a:rPr lang="en-US" dirty="0"/>
              <a:t> Freud </a:t>
            </a:r>
            <a:r>
              <a:rPr lang="en-US" dirty="0" err="1"/>
              <a:t>dette</a:t>
            </a:r>
            <a:r>
              <a:rPr lang="en-US" dirty="0"/>
              <a:t> er </a:t>
            </a:r>
            <a:r>
              <a:rPr lang="en-US" dirty="0" err="1"/>
              <a:t>interessant</a:t>
            </a:r>
            <a:r>
              <a:rPr lang="en-US" dirty="0"/>
              <a:t>?</a:t>
            </a:r>
            <a:endParaRPr dirty="0"/>
          </a:p>
          <a:p>
            <a:pPr marL="685800" lvl="1" indent="-228600" algn="l" rtl="0">
              <a:lnSpc>
                <a:spcPct val="90000"/>
              </a:lnSpc>
              <a:spcBef>
                <a:spcPts val="500"/>
              </a:spcBef>
              <a:spcAft>
                <a:spcPts val="0"/>
              </a:spcAft>
              <a:buClr>
                <a:schemeClr val="dk1"/>
              </a:buClr>
              <a:buSzPts val="2400"/>
              <a:buChar char="•"/>
            </a:pPr>
            <a:r>
              <a:rPr lang="en-US" dirty="0" err="1"/>
              <a:t>Hvad</a:t>
            </a:r>
            <a:r>
              <a:rPr lang="en-US" dirty="0"/>
              <a:t> er det </a:t>
            </a:r>
            <a:r>
              <a:rPr lang="en-US" dirty="0" err="1"/>
              <a:t>uhyggelige</a:t>
            </a:r>
            <a:r>
              <a:rPr lang="en-US" dirty="0"/>
              <a:t> for </a:t>
            </a:r>
            <a:r>
              <a:rPr lang="en-US" dirty="0" err="1"/>
              <a:t>os</a:t>
            </a:r>
            <a:r>
              <a:rPr lang="en-US" dirty="0"/>
              <a:t> </a:t>
            </a:r>
            <a:r>
              <a:rPr lang="en-US" dirty="0" err="1"/>
              <a:t>ifølge</a:t>
            </a:r>
            <a:r>
              <a:rPr lang="en-US" dirty="0"/>
              <a:t> Freud?</a:t>
            </a:r>
            <a:endParaRPr dirty="0"/>
          </a:p>
          <a:p>
            <a:pPr marL="685800" lvl="1" indent="-228600" algn="l" rtl="0">
              <a:lnSpc>
                <a:spcPct val="90000"/>
              </a:lnSpc>
              <a:spcBef>
                <a:spcPts val="500"/>
              </a:spcBef>
              <a:spcAft>
                <a:spcPts val="0"/>
              </a:spcAft>
              <a:buClr>
                <a:schemeClr val="dk1"/>
              </a:buClr>
              <a:buSzPts val="2400"/>
              <a:buChar char="•"/>
            </a:pPr>
            <a:r>
              <a:rPr lang="en-US" dirty="0" err="1"/>
              <a:t>Hvordan</a:t>
            </a:r>
            <a:r>
              <a:rPr lang="en-US" dirty="0"/>
              <a:t> </a:t>
            </a:r>
            <a:r>
              <a:rPr lang="en-US" dirty="0" err="1"/>
              <a:t>forholder</a:t>
            </a:r>
            <a:r>
              <a:rPr lang="en-US" dirty="0"/>
              <a:t> Julie Nord sig </a:t>
            </a:r>
            <a:r>
              <a:rPr lang="en-US" dirty="0" err="1"/>
              <a:t>til</a:t>
            </a:r>
            <a:r>
              <a:rPr lang="en-US" dirty="0"/>
              <a:t> Freuds </a:t>
            </a:r>
            <a:r>
              <a:rPr lang="en-US" dirty="0" err="1"/>
              <a:t>begreb</a:t>
            </a:r>
            <a:r>
              <a:rPr lang="en-US" dirty="0"/>
              <a:t> </a:t>
            </a:r>
            <a:r>
              <a:rPr lang="en-US" dirty="0" err="1"/>
              <a:t>i</a:t>
            </a:r>
            <a:r>
              <a:rPr lang="en-US" dirty="0"/>
              <a:t> </a:t>
            </a:r>
            <a:r>
              <a:rPr lang="en-US" dirty="0" err="1"/>
              <a:t>billedet</a:t>
            </a:r>
            <a:r>
              <a:rPr lang="en-US" dirty="0"/>
              <a:t> “Untitled (The Doll’s </a:t>
            </a:r>
            <a:r>
              <a:rPr lang="en-US" dirty="0" err="1"/>
              <a:t>Carrige</a:t>
            </a:r>
            <a:r>
              <a:rPr lang="en-US" dirty="0"/>
              <a:t>)”, 2010</a:t>
            </a:r>
            <a:endParaRPr dirty="0"/>
          </a:p>
        </p:txBody>
      </p:sp>
      <p:pic>
        <p:nvPicPr>
          <p:cNvPr id="2" name="image1.png">
            <a:extLst>
              <a:ext uri="{FF2B5EF4-FFF2-40B4-BE49-F238E27FC236}">
                <a16:creationId xmlns:a16="http://schemas.microsoft.com/office/drawing/2014/main" id="{CF81BE07-B763-571A-E2AF-D03A6CD62652}"/>
              </a:ext>
            </a:extLst>
          </p:cNvPr>
          <p:cNvPicPr/>
          <p:nvPr/>
        </p:nvPicPr>
        <p:blipFill>
          <a:blip r:embed="rId3"/>
          <a:srcRect/>
          <a:stretch>
            <a:fillRect/>
          </a:stretch>
        </p:blipFill>
        <p:spPr>
          <a:xfrm>
            <a:off x="361950" y="2384612"/>
            <a:ext cx="6096000" cy="4240306"/>
          </a:xfrm>
          <a:prstGeom prst="rect">
            <a:avLst/>
          </a:prstGeom>
          <a:ln/>
        </p:spPr>
      </p:pic>
    </p:spTree>
    <p:extLst>
      <p:ext uri="{BB962C8B-B14F-4D97-AF65-F5344CB8AC3E}">
        <p14:creationId xmlns:p14="http://schemas.microsoft.com/office/powerpoint/2010/main" val="244593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err="1"/>
              <a:t>Hvem</a:t>
            </a:r>
            <a:r>
              <a:rPr lang="en-US" dirty="0"/>
              <a:t> er Julie Nord? </a:t>
            </a:r>
            <a:r>
              <a:rPr lang="en-US" dirty="0" err="1"/>
              <a:t>Indblik</a:t>
            </a:r>
            <a:r>
              <a:rPr lang="en-US" dirty="0"/>
              <a:t> I </a:t>
            </a:r>
            <a:r>
              <a:rPr lang="en-US" dirty="0" err="1"/>
              <a:t>en</a:t>
            </a:r>
            <a:r>
              <a:rPr lang="en-US" dirty="0"/>
              <a:t> </a:t>
            </a:r>
            <a:r>
              <a:rPr lang="en-US" dirty="0" err="1"/>
              <a:t>kunstnerisk</a:t>
            </a:r>
            <a:r>
              <a:rPr lang="en-US" dirty="0"/>
              <a:t> </a:t>
            </a:r>
            <a:r>
              <a:rPr lang="en-US" dirty="0" err="1"/>
              <a:t>proces</a:t>
            </a:r>
            <a:endParaRPr dirty="0"/>
          </a:p>
        </p:txBody>
      </p:sp>
      <p:sp>
        <p:nvSpPr>
          <p:cNvPr id="96" name="Google Shape;96;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None/>
            </a:pP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3"/>
              </a:rPr>
              <a:t>https://www.dr.dk/drtv/se/kunstnerkolonien_-kampen-om-det-hvide-laerred_250429</a:t>
            </a:r>
            <a:r>
              <a:rPr lang="en-US" dirty="0"/>
              <a:t> (</a:t>
            </a:r>
            <a:r>
              <a:rPr lang="en-US" dirty="0" err="1"/>
              <a:t>fra</a:t>
            </a:r>
            <a:r>
              <a:rPr lang="en-US" dirty="0"/>
              <a:t> 06:00-07:26)</a:t>
            </a: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4"/>
              </a:rPr>
              <a:t>https://www.dr.dk/drtv/se/kunstnerkolonien_-foelelser-kommer-paa-laerredet_250431</a:t>
            </a:r>
            <a:r>
              <a:rPr lang="en-US" dirty="0"/>
              <a:t> (13:13-14:16) (18:05-19:52) (23:50-24:59)</a:t>
            </a: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5"/>
              </a:rPr>
              <a:t>https://www.dr.dk/drtv/se/kunstnerkolonien_-udstilling-med-de-gamle-bornholmermalere_250430</a:t>
            </a:r>
            <a:r>
              <a:rPr lang="en-US" dirty="0"/>
              <a:t> (14:05-15:37)</a:t>
            </a: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6"/>
              </a:rPr>
              <a:t>https://www.dr.dk/drtv/se/kunstnerkolonien_-kan-kunstnerne-finde-melodien_250433</a:t>
            </a:r>
            <a:r>
              <a:rPr lang="en-US" dirty="0"/>
              <a:t> (9:17-10:05) (16:20-17:37)</a:t>
            </a: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7"/>
              </a:rPr>
              <a:t>https://www.dr.dk/drtv/se/kunstnerkolonien_-kunstnerne-tager-partybussen_250434</a:t>
            </a:r>
            <a:r>
              <a:rPr lang="en-US" dirty="0"/>
              <a:t> (5:25-6:50) (8:40-9:45) </a:t>
            </a:r>
            <a:endParaRPr dirty="0"/>
          </a:p>
          <a:p>
            <a:pPr marL="457200" lvl="0" indent="-325755" algn="l" rtl="0">
              <a:lnSpc>
                <a:spcPct val="90000"/>
              </a:lnSpc>
              <a:spcBef>
                <a:spcPts val="0"/>
              </a:spcBef>
              <a:spcAft>
                <a:spcPts val="0"/>
              </a:spcAft>
              <a:buSzPct val="64285"/>
              <a:buChar char="•"/>
            </a:pPr>
            <a:r>
              <a:rPr lang="en-US" u="sng" dirty="0">
                <a:solidFill>
                  <a:schemeClr val="hlink"/>
                </a:solidFill>
                <a:hlinkClick r:id="rId8"/>
              </a:rPr>
              <a:t>https://www.dr.dk/drtv/se/kunstnerkolonien_-den-store-finale_250436</a:t>
            </a:r>
            <a:r>
              <a:rPr lang="en-US" dirty="0"/>
              <a:t> (3:29-4:26) (24:19-24:59)</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1729164" y="296403"/>
            <a:ext cx="9032237" cy="6021491"/>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sp>
        <p:nvSpPr>
          <p:cNvPr id="89" name="Google Shape;89;p1"/>
          <p:cNvSpPr txBox="1">
            <a:spLocks noGrp="1"/>
          </p:cNvSpPr>
          <p:nvPr>
            <p:ph type="ctrTitle"/>
          </p:nvPr>
        </p:nvSpPr>
        <p:spPr>
          <a:xfrm>
            <a:off x="5056974" y="29640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dirty="0"/>
              <a:t>Julie Nord</a:t>
            </a:r>
            <a:endParaRPr dirty="0"/>
          </a:p>
        </p:txBody>
      </p:sp>
      <p:sp>
        <p:nvSpPr>
          <p:cNvPr id="90" name="Google Shape;90;p1"/>
          <p:cNvSpPr txBox="1">
            <a:spLocks noGrp="1"/>
          </p:cNvSpPr>
          <p:nvPr>
            <p:ph type="subTitle" idx="1"/>
          </p:nvPr>
        </p:nvSpPr>
        <p:spPr>
          <a:xfrm>
            <a:off x="7696935" y="3021936"/>
            <a:ext cx="3864078" cy="2625102"/>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90000"/>
              </a:lnSpc>
              <a:spcBef>
                <a:spcPts val="0"/>
              </a:spcBef>
              <a:spcAft>
                <a:spcPts val="0"/>
              </a:spcAft>
              <a:buClr>
                <a:schemeClr val="dk1"/>
              </a:buClr>
              <a:buSzPct val="100000"/>
              <a:buNone/>
            </a:pPr>
            <a:r>
              <a:rPr lang="en-US" dirty="0" err="1"/>
              <a:t>Samtidskunstner</a:t>
            </a:r>
            <a:r>
              <a:rPr lang="en-US" dirty="0"/>
              <a:t> der </a:t>
            </a:r>
            <a:r>
              <a:rPr lang="en-US" dirty="0" err="1"/>
              <a:t>arbejder</a:t>
            </a:r>
            <a:r>
              <a:rPr lang="en-US" dirty="0"/>
              <a:t> </a:t>
            </a:r>
            <a:r>
              <a:rPr lang="en-US" dirty="0" err="1"/>
              <a:t>surrealistisk</a:t>
            </a:r>
            <a:endParaRPr lang="en-US" dirty="0"/>
          </a:p>
          <a:p>
            <a:pPr marL="0" lvl="0" indent="0" algn="ctr" rtl="0">
              <a:lnSpc>
                <a:spcPct val="90000"/>
              </a:lnSpc>
              <a:spcBef>
                <a:spcPts val="0"/>
              </a:spcBef>
              <a:spcAft>
                <a:spcPts val="0"/>
              </a:spcAft>
              <a:buClr>
                <a:schemeClr val="dk1"/>
              </a:buClr>
              <a:buSzPct val="100000"/>
              <a:buNone/>
            </a:pPr>
            <a:r>
              <a:rPr lang="en-US" dirty="0"/>
              <a:t>(f. 1970)</a:t>
            </a:r>
          </a:p>
          <a:p>
            <a:pPr marL="0" lvl="0" indent="0" algn="ctr" rtl="0">
              <a:lnSpc>
                <a:spcPct val="90000"/>
              </a:lnSpc>
              <a:spcBef>
                <a:spcPts val="0"/>
              </a:spcBef>
              <a:spcAft>
                <a:spcPts val="0"/>
              </a:spcAft>
              <a:buClr>
                <a:schemeClr val="dk1"/>
              </a:buClr>
              <a:buSzPct val="100000"/>
              <a:buNone/>
            </a:pPr>
            <a:endParaRPr lang="en-US" dirty="0"/>
          </a:p>
          <a:p>
            <a:pPr marL="0" lvl="0" indent="0" algn="ctr" rtl="0">
              <a:lnSpc>
                <a:spcPct val="90000"/>
              </a:lnSpc>
              <a:spcBef>
                <a:spcPts val="0"/>
              </a:spcBef>
              <a:spcAft>
                <a:spcPts val="0"/>
              </a:spcAft>
              <a:buClr>
                <a:schemeClr val="dk1"/>
              </a:buClr>
              <a:buSzPct val="100000"/>
              <a:buNone/>
            </a:pPr>
            <a:endParaRPr lang="en-US" dirty="0"/>
          </a:p>
          <a:p>
            <a:pPr marL="0" lvl="0" indent="0" algn="ctr" rtl="0">
              <a:lnSpc>
                <a:spcPct val="90000"/>
              </a:lnSpc>
              <a:spcBef>
                <a:spcPts val="0"/>
              </a:spcBef>
              <a:spcAft>
                <a:spcPts val="0"/>
              </a:spcAft>
              <a:buClr>
                <a:schemeClr val="dk1"/>
              </a:buClr>
              <a:buSzPct val="100000"/>
              <a:buNone/>
            </a:pPr>
            <a:endParaRPr lang="en-US" dirty="0"/>
          </a:p>
          <a:p>
            <a:pPr marL="0" indent="0">
              <a:spcBef>
                <a:spcPts val="0"/>
              </a:spcBef>
              <a:buSzPct val="100000"/>
            </a:pPr>
            <a:r>
              <a:rPr lang="en-US" sz="2400" dirty="0" err="1"/>
              <a:t>Uddannet</a:t>
            </a:r>
            <a:r>
              <a:rPr lang="en-US" sz="2400" dirty="0"/>
              <a:t> </a:t>
            </a:r>
            <a:r>
              <a:rPr lang="en-US" sz="2400" dirty="0" err="1"/>
              <a:t>i</a:t>
            </a:r>
            <a:r>
              <a:rPr lang="en-US" sz="2400" dirty="0"/>
              <a:t> 2001 </a:t>
            </a:r>
            <a:r>
              <a:rPr lang="en-US" sz="2400" dirty="0" err="1"/>
              <a:t>på</a:t>
            </a:r>
            <a:r>
              <a:rPr lang="en-US" sz="2400" dirty="0"/>
              <a:t> det </a:t>
            </a:r>
            <a:r>
              <a:rPr lang="en-US" sz="2400" dirty="0" err="1"/>
              <a:t>kongelige</a:t>
            </a:r>
            <a:r>
              <a:rPr lang="en-US" sz="2400" dirty="0"/>
              <a:t> </a:t>
            </a:r>
            <a:r>
              <a:rPr lang="en-US" sz="2400" dirty="0" err="1"/>
              <a:t>danske</a:t>
            </a:r>
            <a:r>
              <a:rPr lang="en-US" sz="2400" dirty="0"/>
              <a:t> </a:t>
            </a:r>
            <a:r>
              <a:rPr lang="en-US" sz="2400" dirty="0" err="1"/>
              <a:t>kunstakademi</a:t>
            </a:r>
            <a:endParaRPr lang="en-US" sz="2400" dirty="0"/>
          </a:p>
          <a:p>
            <a:pPr marL="0" lvl="0" indent="0" algn="ctr" rtl="0">
              <a:lnSpc>
                <a:spcPct val="90000"/>
              </a:lnSpc>
              <a:spcBef>
                <a:spcPts val="0"/>
              </a:spcBef>
              <a:spcAft>
                <a:spcPts val="0"/>
              </a:spcAft>
              <a:buClr>
                <a:schemeClr val="dk1"/>
              </a:buClr>
              <a:buSzPct val="100000"/>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15d4bcf60a6_0_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pic>
        <p:nvPicPr>
          <p:cNvPr id="104" name="Google Shape;104;g15d4bcf60a6_0_8"/>
          <p:cNvPicPr preferRelativeResize="0"/>
          <p:nvPr/>
        </p:nvPicPr>
        <p:blipFill>
          <a:blip r:embed="rId3">
            <a:alphaModFix/>
          </a:blip>
          <a:stretch>
            <a:fillRect/>
          </a:stretch>
        </p:blipFill>
        <p:spPr>
          <a:xfrm>
            <a:off x="611144" y="365125"/>
            <a:ext cx="10969711" cy="6127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DDA7512-2773-FD37-03ED-64DE5FEF316B}"/>
              </a:ext>
            </a:extLst>
          </p:cNvPr>
          <p:cNvSpPr>
            <a:spLocks noGrp="1"/>
          </p:cNvSpPr>
          <p:nvPr>
            <p:ph type="ctrTitle"/>
          </p:nvPr>
        </p:nvSpPr>
        <p:spPr>
          <a:xfrm>
            <a:off x="1524000" y="3602038"/>
            <a:ext cx="9144000" cy="2387600"/>
          </a:xfrm>
        </p:spPr>
        <p:txBody>
          <a:bodyPr>
            <a:normAutofit fontScale="90000"/>
          </a:bodyPr>
          <a:lstStyle/>
          <a:p>
            <a:r>
              <a:rPr lang="da-DK" dirty="0"/>
              <a:t>1. Hvad er Julie Nords kunstneriske proces?</a:t>
            </a:r>
            <a:br>
              <a:rPr lang="da-DK" dirty="0"/>
            </a:br>
            <a:r>
              <a:rPr lang="da-DK" dirty="0"/>
              <a:t>2. Kan i genkende noget fra hendes kunstneriske proces i faget Billedkunst? Er der overlap til vores praksis her?</a:t>
            </a:r>
          </a:p>
        </p:txBody>
      </p:sp>
    </p:spTree>
    <p:extLst>
      <p:ext uri="{BB962C8B-B14F-4D97-AF65-F5344CB8AC3E}">
        <p14:creationId xmlns:p14="http://schemas.microsoft.com/office/powerpoint/2010/main" val="170376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E62713-2CE1-1CE7-7C6F-78C9114C1B02}"/>
              </a:ext>
            </a:extLst>
          </p:cNvPr>
          <p:cNvSpPr>
            <a:spLocks noGrp="1"/>
          </p:cNvSpPr>
          <p:nvPr>
            <p:ph type="title"/>
          </p:nvPr>
        </p:nvSpPr>
        <p:spPr>
          <a:xfrm>
            <a:off x="0" y="250031"/>
            <a:ext cx="10515600" cy="1325563"/>
          </a:xfrm>
        </p:spPr>
        <p:txBody>
          <a:bodyPr/>
          <a:lstStyle/>
          <a:p>
            <a:r>
              <a:rPr lang="da-DK" dirty="0"/>
              <a:t>Kobling til surrealismen</a:t>
            </a:r>
          </a:p>
        </p:txBody>
      </p:sp>
      <p:sp>
        <p:nvSpPr>
          <p:cNvPr id="3" name="Pladsholder til tekst 2">
            <a:extLst>
              <a:ext uri="{FF2B5EF4-FFF2-40B4-BE49-F238E27FC236}">
                <a16:creationId xmlns:a16="http://schemas.microsoft.com/office/drawing/2014/main" id="{99995CE7-B6ED-D514-9C98-673CD2C756BC}"/>
              </a:ext>
            </a:extLst>
          </p:cNvPr>
          <p:cNvSpPr>
            <a:spLocks noGrp="1"/>
          </p:cNvSpPr>
          <p:nvPr>
            <p:ph type="body" idx="1"/>
          </p:nvPr>
        </p:nvSpPr>
        <p:spPr/>
        <p:txBody>
          <a:bodyPr/>
          <a:lstStyle/>
          <a:p>
            <a:endParaRPr lang="da-DK"/>
          </a:p>
        </p:txBody>
      </p:sp>
      <p:pic>
        <p:nvPicPr>
          <p:cNvPr id="4" name="Billede 3">
            <a:extLst>
              <a:ext uri="{FF2B5EF4-FFF2-40B4-BE49-F238E27FC236}">
                <a16:creationId xmlns:a16="http://schemas.microsoft.com/office/drawing/2014/main" id="{84A821DC-EA74-5782-C6E2-7C3198B5322A}"/>
              </a:ext>
            </a:extLst>
          </p:cNvPr>
          <p:cNvPicPr>
            <a:picLocks noChangeAspect="1"/>
          </p:cNvPicPr>
          <p:nvPr/>
        </p:nvPicPr>
        <p:blipFill>
          <a:blip r:embed="rId3"/>
          <a:stretch>
            <a:fillRect/>
          </a:stretch>
        </p:blipFill>
        <p:spPr>
          <a:xfrm>
            <a:off x="6315635" y="-1"/>
            <a:ext cx="5876365" cy="7835153"/>
          </a:xfrm>
          <a:prstGeom prst="rect">
            <a:avLst/>
          </a:prstGeom>
        </p:spPr>
      </p:pic>
      <p:pic>
        <p:nvPicPr>
          <p:cNvPr id="5" name="Billede 4">
            <a:extLst>
              <a:ext uri="{FF2B5EF4-FFF2-40B4-BE49-F238E27FC236}">
                <a16:creationId xmlns:a16="http://schemas.microsoft.com/office/drawing/2014/main" id="{64184F4A-F319-C201-F924-EC3B489B643C}"/>
              </a:ext>
            </a:extLst>
          </p:cNvPr>
          <p:cNvPicPr>
            <a:picLocks noChangeAspect="1"/>
          </p:cNvPicPr>
          <p:nvPr/>
        </p:nvPicPr>
        <p:blipFill>
          <a:blip r:embed="rId4"/>
          <a:stretch>
            <a:fillRect/>
          </a:stretch>
        </p:blipFill>
        <p:spPr>
          <a:xfrm>
            <a:off x="248771" y="1825625"/>
            <a:ext cx="5818094" cy="4363571"/>
          </a:xfrm>
          <a:prstGeom prst="rect">
            <a:avLst/>
          </a:prstGeom>
        </p:spPr>
      </p:pic>
      <p:sp>
        <p:nvSpPr>
          <p:cNvPr id="7" name="Tekstfelt 6">
            <a:extLst>
              <a:ext uri="{FF2B5EF4-FFF2-40B4-BE49-F238E27FC236}">
                <a16:creationId xmlns:a16="http://schemas.microsoft.com/office/drawing/2014/main" id="{3FC11243-5CC8-514B-EBD4-43DBDD1DB2DB}"/>
              </a:ext>
            </a:extLst>
          </p:cNvPr>
          <p:cNvSpPr txBox="1"/>
          <p:nvPr/>
        </p:nvSpPr>
        <p:spPr>
          <a:xfrm>
            <a:off x="45341" y="1177390"/>
            <a:ext cx="6224954" cy="523220"/>
          </a:xfrm>
          <a:prstGeom prst="rect">
            <a:avLst/>
          </a:prstGeom>
          <a:noFill/>
        </p:spPr>
        <p:txBody>
          <a:bodyPr wrap="square">
            <a:spAutoFit/>
          </a:bodyPr>
          <a:lstStyle/>
          <a:p>
            <a:r>
              <a:rPr lang="da-DK" dirty="0"/>
              <a:t>Fra udstillingen ‘A surreal </a:t>
            </a:r>
            <a:r>
              <a:rPr lang="da-DK" dirty="0" err="1"/>
              <a:t>Shock</a:t>
            </a:r>
            <a:r>
              <a:rPr lang="da-DK" dirty="0"/>
              <a:t>’, besøg på ARoS 12 december 2023. informationsvæg</a:t>
            </a:r>
          </a:p>
        </p:txBody>
      </p:sp>
    </p:spTree>
    <p:extLst>
      <p:ext uri="{BB962C8B-B14F-4D97-AF65-F5344CB8AC3E}">
        <p14:creationId xmlns:p14="http://schemas.microsoft.com/office/powerpoint/2010/main" val="1832118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37A265-21B4-2BB2-547A-C9A55D24CA66}"/>
              </a:ext>
            </a:extLst>
          </p:cNvPr>
          <p:cNvSpPr>
            <a:spLocks noGrp="1"/>
          </p:cNvSpPr>
          <p:nvPr>
            <p:ph type="title"/>
          </p:nvPr>
        </p:nvSpPr>
        <p:spPr>
          <a:xfrm>
            <a:off x="6481028" y="253787"/>
            <a:ext cx="10515600" cy="1325563"/>
          </a:xfrm>
        </p:spPr>
        <p:txBody>
          <a:bodyPr/>
          <a:lstStyle/>
          <a:p>
            <a:r>
              <a:rPr lang="da-DK" dirty="0"/>
              <a:t>Opgave 2</a:t>
            </a:r>
          </a:p>
        </p:txBody>
      </p:sp>
      <p:sp>
        <p:nvSpPr>
          <p:cNvPr id="3" name="Pladsholder til tekst 2">
            <a:extLst>
              <a:ext uri="{FF2B5EF4-FFF2-40B4-BE49-F238E27FC236}">
                <a16:creationId xmlns:a16="http://schemas.microsoft.com/office/drawing/2014/main" id="{71E1D2E1-378B-967B-AF67-2DF9E00BC918}"/>
              </a:ext>
            </a:extLst>
          </p:cNvPr>
          <p:cNvSpPr>
            <a:spLocks noGrp="1"/>
          </p:cNvSpPr>
          <p:nvPr>
            <p:ph type="body" idx="1"/>
          </p:nvPr>
        </p:nvSpPr>
        <p:spPr>
          <a:xfrm>
            <a:off x="6392064" y="1796485"/>
            <a:ext cx="5670176" cy="4351338"/>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Problemformulering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Hvordan kan man lave et Julie Nord-inspireret værk, hvor man bruger hendes teknikker og symboler, men også henviser til grimhedens æstetik?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8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ELLER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8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da-DK" altLang="da-DK" i="1" dirty="0">
                <a:solidFill>
                  <a:schemeClr val="tx1"/>
                </a:solidFill>
                <a:latin typeface="Calibri" panose="020F0502020204030204" pitchFamily="34" charset="0"/>
                <a:ea typeface="Calibri" panose="020F0502020204030204" pitchFamily="34" charset="0"/>
                <a:cs typeface="Times New Roman" panose="02020603050405020304" pitchFamily="18" charset="0"/>
              </a:rPr>
              <a:t>H</a:t>
            </a:r>
            <a:r>
              <a:rPr kumimoji="0" lang="da-DK" altLang="da-DK" sz="28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vordan kan man på en flade og med tusch akvarel visualisere grimhedens æstetik?</a:t>
            </a:r>
            <a:endParaRPr kumimoji="0" lang="da-DK" altLang="da-DK" sz="2000" b="0" i="0" u="none" strike="noStrike" cap="none" normalizeH="0" baseline="0" dirty="0">
              <a:ln>
                <a:noFill/>
              </a:ln>
              <a:solidFill>
                <a:schemeClr val="tx1"/>
              </a:solidFill>
              <a:effectLst/>
            </a:endParaRPr>
          </a:p>
          <a:p>
            <a:endParaRPr lang="da-DK" dirty="0"/>
          </a:p>
        </p:txBody>
      </p:sp>
      <p:pic>
        <p:nvPicPr>
          <p:cNvPr id="4" name="Billede 3">
            <a:extLst>
              <a:ext uri="{FF2B5EF4-FFF2-40B4-BE49-F238E27FC236}">
                <a16:creationId xmlns:a16="http://schemas.microsoft.com/office/drawing/2014/main" id="{B76D0455-A39F-5274-0A7D-AB45234D1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4349" y="781477"/>
            <a:ext cx="2970530" cy="2227580"/>
          </a:xfrm>
          <a:prstGeom prst="rect">
            <a:avLst/>
          </a:prstGeom>
        </p:spPr>
      </p:pic>
      <p:pic>
        <p:nvPicPr>
          <p:cNvPr id="5" name="Billede 4">
            <a:extLst>
              <a:ext uri="{FF2B5EF4-FFF2-40B4-BE49-F238E27FC236}">
                <a16:creationId xmlns:a16="http://schemas.microsoft.com/office/drawing/2014/main" id="{3DDD6946-EDC8-4194-0B0A-84C08C779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90525" y="4074333"/>
            <a:ext cx="3122295" cy="2341245"/>
          </a:xfrm>
          <a:prstGeom prst="rect">
            <a:avLst/>
          </a:prstGeom>
        </p:spPr>
      </p:pic>
      <p:sp>
        <p:nvSpPr>
          <p:cNvPr id="6" name="Rectangle 3">
            <a:extLst>
              <a:ext uri="{FF2B5EF4-FFF2-40B4-BE49-F238E27FC236}">
                <a16:creationId xmlns:a16="http://schemas.microsoft.com/office/drawing/2014/main" id="{2C8DEE0E-2E22-E785-0416-C970967FAFED}"/>
              </a:ext>
            </a:extLst>
          </p:cNvPr>
          <p:cNvSpPr>
            <a:spLocks noChangeArrowheads="1"/>
          </p:cNvSpPr>
          <p:nvPr/>
        </p:nvSpPr>
        <p:spPr bwMode="auto">
          <a:xfrm>
            <a:off x="0" y="3713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3A299E0C-0FDA-2297-13B7-2E166A463A5D}"/>
              </a:ext>
            </a:extLst>
          </p:cNvPr>
          <p:cNvSpPr>
            <a:spLocks noChangeArrowheads="1"/>
          </p:cNvSpPr>
          <p:nvPr/>
        </p:nvSpPr>
        <p:spPr bwMode="auto">
          <a:xfrm>
            <a:off x="0" y="3441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pic>
        <p:nvPicPr>
          <p:cNvPr id="8" name="Billede 7">
            <a:extLst>
              <a:ext uri="{FF2B5EF4-FFF2-40B4-BE49-F238E27FC236}">
                <a16:creationId xmlns:a16="http://schemas.microsoft.com/office/drawing/2014/main" id="{BD1E0F9C-0100-3022-EDBF-90177436E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845830" y="3296387"/>
            <a:ext cx="3041650" cy="3801745"/>
          </a:xfrm>
          <a:prstGeom prst="rect">
            <a:avLst/>
          </a:prstGeom>
        </p:spPr>
      </p:pic>
      <p:pic>
        <p:nvPicPr>
          <p:cNvPr id="9" name="Billede 8">
            <a:extLst>
              <a:ext uri="{FF2B5EF4-FFF2-40B4-BE49-F238E27FC236}">
                <a16:creationId xmlns:a16="http://schemas.microsoft.com/office/drawing/2014/main" id="{70355AF2-08BD-4CCB-D88B-EEE4C51D66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6780" y="390525"/>
            <a:ext cx="2353158" cy="2942311"/>
          </a:xfrm>
          <a:prstGeom prst="rect">
            <a:avLst/>
          </a:prstGeom>
        </p:spPr>
      </p:pic>
    </p:spTree>
    <p:extLst>
      <p:ext uri="{BB962C8B-B14F-4D97-AF65-F5344CB8AC3E}">
        <p14:creationId xmlns:p14="http://schemas.microsoft.com/office/powerpoint/2010/main" val="404326042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{4448E922-96ED-6D4F-89B2-B77163830CB8}tf16401378</Template>
  <TotalTime>1665</TotalTime>
  <Words>813</Words>
  <Application>Microsoft Macintosh PowerPoint</Application>
  <PresentationFormat>Widescreen</PresentationFormat>
  <Paragraphs>59</Paragraphs>
  <Slides>10</Slides>
  <Notes>8</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Cambria</vt:lpstr>
      <vt:lpstr>Arial</vt:lpstr>
      <vt:lpstr>Calibri</vt:lpstr>
      <vt:lpstr>Office-tema</vt:lpstr>
      <vt:lpstr>Julie Nord Praktisk arbejde og unheimliches</vt:lpstr>
      <vt:lpstr>Dagens program</vt:lpstr>
      <vt:lpstr>Freuds begreb “Das Unheimliche”</vt:lpstr>
      <vt:lpstr>Das unheimliches | Teori</vt:lpstr>
      <vt:lpstr>Hvem er Julie Nord? Indblik I en kunstnerisk proces</vt:lpstr>
      <vt:lpstr>Julie Nord</vt:lpstr>
      <vt:lpstr>PowerPoint-præsentation</vt:lpstr>
      <vt:lpstr>1. Hvad er Julie Nords kunstneriske proces? 2. Kan i genkende noget fra hendes kunstneriske proces i faget Billedkunst? Er der overlap til vores praksis her?</vt:lpstr>
      <vt:lpstr>Kobling til surrealismen</vt:lpstr>
      <vt:lpstr>Opgave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Julie Nord</dc:title>
  <dc:creator>Rikke Holm Sørensen (RHS | AHV)</dc:creator>
  <cp:lastModifiedBy>Rikke Holm Sørensen (RH | EG)</cp:lastModifiedBy>
  <cp:revision>28</cp:revision>
  <dcterms:created xsi:type="dcterms:W3CDTF">2022-09-28T09:06:49Z</dcterms:created>
  <dcterms:modified xsi:type="dcterms:W3CDTF">2025-03-13T08:28:18Z</dcterms:modified>
</cp:coreProperties>
</file>