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8"/>
  </p:notesMasterIdLst>
  <p:sldIdLst>
    <p:sldId id="462" r:id="rId2"/>
    <p:sldId id="439" r:id="rId3"/>
    <p:sldId id="258" r:id="rId4"/>
    <p:sldId id="285" r:id="rId5"/>
    <p:sldId id="384" r:id="rId6"/>
    <p:sldId id="257" r:id="rId7"/>
    <p:sldId id="290" r:id="rId8"/>
    <p:sldId id="341" r:id="rId9"/>
    <p:sldId id="289" r:id="rId10"/>
    <p:sldId id="269" r:id="rId11"/>
    <p:sldId id="382" r:id="rId12"/>
    <p:sldId id="424" r:id="rId13"/>
    <p:sldId id="423" r:id="rId14"/>
    <p:sldId id="421" r:id="rId15"/>
    <p:sldId id="277" r:id="rId16"/>
    <p:sldId id="419" r:id="rId17"/>
    <p:sldId id="261" r:id="rId18"/>
    <p:sldId id="291" r:id="rId19"/>
    <p:sldId id="422" r:id="rId20"/>
    <p:sldId id="430" r:id="rId21"/>
    <p:sldId id="399" r:id="rId22"/>
    <p:sldId id="324" r:id="rId23"/>
    <p:sldId id="260" r:id="rId24"/>
    <p:sldId id="407" r:id="rId25"/>
    <p:sldId id="266" r:id="rId26"/>
    <p:sldId id="406" r:id="rId27"/>
    <p:sldId id="440" r:id="rId28"/>
    <p:sldId id="323" r:id="rId29"/>
    <p:sldId id="425" r:id="rId30"/>
    <p:sldId id="426" r:id="rId31"/>
    <p:sldId id="429" r:id="rId32"/>
    <p:sldId id="327" r:id="rId33"/>
    <p:sldId id="371" r:id="rId34"/>
    <p:sldId id="352" r:id="rId35"/>
    <p:sldId id="381" r:id="rId36"/>
    <p:sldId id="409" r:id="rId37"/>
    <p:sldId id="442" r:id="rId38"/>
    <p:sldId id="433" r:id="rId39"/>
    <p:sldId id="405" r:id="rId40"/>
    <p:sldId id="414" r:id="rId41"/>
    <p:sldId id="404" r:id="rId42"/>
    <p:sldId id="408" r:id="rId43"/>
    <p:sldId id="441" r:id="rId44"/>
    <p:sldId id="385" r:id="rId45"/>
    <p:sldId id="349" r:id="rId46"/>
    <p:sldId id="432" r:id="rId47"/>
    <p:sldId id="412" r:id="rId48"/>
    <p:sldId id="410" r:id="rId49"/>
    <p:sldId id="393" r:id="rId50"/>
    <p:sldId id="378" r:id="rId51"/>
    <p:sldId id="292" r:id="rId52"/>
    <p:sldId id="369" r:id="rId53"/>
    <p:sldId id="435" r:id="rId54"/>
    <p:sldId id="434" r:id="rId55"/>
    <p:sldId id="392" r:id="rId56"/>
    <p:sldId id="374" r:id="rId57"/>
    <p:sldId id="347" r:id="rId58"/>
    <p:sldId id="415" r:id="rId59"/>
    <p:sldId id="413" r:id="rId60"/>
    <p:sldId id="436" r:id="rId61"/>
    <p:sldId id="416" r:id="rId62"/>
    <p:sldId id="417" r:id="rId63"/>
    <p:sldId id="452" r:id="rId64"/>
    <p:sldId id="453" r:id="rId65"/>
    <p:sldId id="454" r:id="rId66"/>
    <p:sldId id="455" r:id="rId6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>
      <p:cViewPr varScale="1">
        <p:scale>
          <a:sx n="90" d="100"/>
          <a:sy n="90" d="100"/>
        </p:scale>
        <p:origin x="2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726A8-27B0-C148-A08B-35FCBC1C2B44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C4B69-142E-074B-9B6C-9031DD1483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4598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rapholt.dk/maria-torp/" TargetMode="External"/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dr.dk/drtv/se/megaportraetter-_-kampen-for-ligestilling_506634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2c434000cf_4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2c434000cf_4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eller det modsatte - den klassiske æstetik er en maskulin æstetik - hylder ære og at bære byrder uden tegn på smerte (WInkelmann om Laokoon) men her brugt til det modsatte - immiterer marmorskulpturen men med queertake - omsorg, moderskab - en anden, ny ikke hård maskulinitet.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9323fb90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9323fb90b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https://en.wikipedia.org/wiki/Wrestlers_(sculpture)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b="0" i="0">
                <a:solidFill>
                  <a:srgbClr val="000000"/>
                </a:solidFill>
                <a:effectLst/>
                <a:latin typeface="SKGTSectra"/>
              </a:rPr>
              <a:t>Ejlerskov skabte sin version som forberedelse til fødslen af sit andet barn og som et billede på den indre kamp mellem de to hormoner adrenalin og </a:t>
            </a:r>
            <a:r>
              <a:rPr lang="da-DK" b="0" i="0" err="1">
                <a:solidFill>
                  <a:srgbClr val="000000"/>
                </a:solidFill>
                <a:effectLst/>
                <a:latin typeface="SKGTSectra"/>
              </a:rPr>
              <a:t>oxytocin</a:t>
            </a:r>
            <a:r>
              <a:rPr lang="da-DK" b="0" i="0">
                <a:solidFill>
                  <a:srgbClr val="000000"/>
                </a:solidFill>
                <a:effectLst/>
                <a:latin typeface="SKGTSectra"/>
              </a:rPr>
              <a:t>, der er forbundet med de modstridende følelser frygt og kærlighed.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45c20e5405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45c20e5405_1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046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1465a93caf9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g1465a93caf9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4705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err="1"/>
              <a:t>https</a:t>
            </a:r>
            <a:r>
              <a:rPr lang="da-DK"/>
              <a:t>://</a:t>
            </a:r>
            <a:r>
              <a:rPr lang="da-DK" err="1"/>
              <a:t>en.wikipedia.org</a:t>
            </a:r>
            <a:r>
              <a:rPr lang="da-DK"/>
              <a:t>/</a:t>
            </a:r>
            <a:r>
              <a:rPr lang="da-DK" err="1"/>
              <a:t>wiki</a:t>
            </a:r>
            <a:r>
              <a:rPr lang="da-DK"/>
              <a:t>/</a:t>
            </a:r>
            <a:r>
              <a:rPr lang="da-DK" err="1"/>
              <a:t>Judith_Slaying_Holofernes</a:t>
            </a:r>
            <a:r>
              <a:rPr lang="da-DK"/>
              <a:t>_(Artemisia_</a:t>
            </a:r>
            <a:r>
              <a:rPr lang="da-DK" err="1"/>
              <a:t>Gentileschi</a:t>
            </a:r>
            <a:r>
              <a:rPr lang="da-DK"/>
              <a:t>,_</a:t>
            </a:r>
            <a:r>
              <a:rPr lang="da-DK" err="1"/>
              <a:t>Naples</a:t>
            </a:r>
            <a:r>
              <a:rPr lang="da-DK"/>
              <a:t>)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636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https://artmatter.dk/artguide/calendar/barbara-kruger-no-comment/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FD641-F719-BC4C-BD89-847F8D52C8D9}" type="slidenum">
              <a:rPr lang="da-DK" smtClean="0"/>
              <a:t>63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4839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https://kunstkritikk.dk/sex-lol-og-kapitalisme/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FD641-F719-BC4C-BD89-847F8D52C8D9}" type="slidenum">
              <a:rPr lang="da-DK" smtClean="0"/>
              <a:t>64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4677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https://artmatter.dk/journal/ida-kvetny-en-ide-egner-sig-bedst-til-keramik-en-anden-til-en-digital-skulptur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/>
              <a:t>Kvetny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udvalgt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række</a:t>
            </a:r>
            <a:r>
              <a:rPr lang="en-US"/>
              <a:t> </a:t>
            </a:r>
            <a:r>
              <a:rPr lang="en-US" err="1"/>
              <a:t>kvinder</a:t>
            </a:r>
            <a:r>
              <a:rPr lang="en-US"/>
              <a:t>: </a:t>
            </a:r>
            <a:r>
              <a:rPr lang="en-US" err="1"/>
              <a:t>Trapez</a:t>
            </a:r>
            <a:r>
              <a:rPr lang="en-US"/>
              <a:t> </a:t>
            </a:r>
            <a:r>
              <a:rPr lang="en-US" err="1"/>
              <a:t>artisten</a:t>
            </a:r>
            <a:r>
              <a:rPr lang="en-US"/>
              <a:t> La Norma, 98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dag</a:t>
            </a:r>
            <a:r>
              <a:rPr lang="en-US"/>
              <a:t>, </a:t>
            </a:r>
            <a:r>
              <a:rPr lang="en-US" err="1"/>
              <a:t>født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Randers, men med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fabelagtig</a:t>
            </a:r>
            <a:r>
              <a:rPr lang="en-US"/>
              <a:t> international </a:t>
            </a:r>
            <a:r>
              <a:rPr lang="en-US" err="1"/>
              <a:t>karriere</a:t>
            </a:r>
            <a:r>
              <a:rPr lang="en-US"/>
              <a:t>. </a:t>
            </a:r>
            <a:r>
              <a:rPr lang="en-US" err="1"/>
              <a:t>Fotografen</a:t>
            </a:r>
            <a:r>
              <a:rPr lang="en-US"/>
              <a:t> Nielsine </a:t>
            </a:r>
            <a:r>
              <a:rPr lang="en-US" err="1"/>
              <a:t>Zehngraf</a:t>
            </a:r>
            <a:r>
              <a:rPr lang="en-US"/>
              <a:t>, </a:t>
            </a:r>
            <a:r>
              <a:rPr lang="en-US" err="1"/>
              <a:t>kajakroeren</a:t>
            </a:r>
            <a:r>
              <a:rPr lang="en-US"/>
              <a:t> Karen Hoff,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1948 </a:t>
            </a:r>
            <a:r>
              <a:rPr lang="en-US" err="1"/>
              <a:t>vandt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OL-</a:t>
            </a:r>
            <a:r>
              <a:rPr lang="en-US" err="1"/>
              <a:t>medalje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Charlotte la Cour, der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sidste</a:t>
            </a:r>
            <a:r>
              <a:rPr lang="en-US"/>
              <a:t> </a:t>
            </a:r>
            <a:r>
              <a:rPr lang="en-US" err="1"/>
              <a:t>halvdel</a:t>
            </a:r>
            <a:r>
              <a:rPr lang="en-US"/>
              <a:t> </a:t>
            </a:r>
            <a:r>
              <a:rPr lang="en-US" err="1"/>
              <a:t>af</a:t>
            </a:r>
            <a:r>
              <a:rPr lang="en-US"/>
              <a:t> 1800-tallet </a:t>
            </a:r>
            <a:r>
              <a:rPr lang="en-US" err="1"/>
              <a:t>grundlagde</a:t>
            </a:r>
            <a:r>
              <a:rPr lang="en-US"/>
              <a:t> den </a:t>
            </a:r>
            <a:r>
              <a:rPr lang="en-US" err="1"/>
              <a:t>første</a:t>
            </a:r>
            <a:r>
              <a:rPr lang="en-US"/>
              <a:t> </a:t>
            </a:r>
            <a:r>
              <a:rPr lang="en-US" err="1"/>
              <a:t>skole</a:t>
            </a:r>
            <a:r>
              <a:rPr lang="en-US"/>
              <a:t> for </a:t>
            </a:r>
            <a:r>
              <a:rPr lang="en-US" err="1"/>
              <a:t>piger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Randers. </a:t>
            </a:r>
            <a:r>
              <a:rPr lang="en-US" err="1"/>
              <a:t>Også</a:t>
            </a:r>
            <a:r>
              <a:rPr lang="en-US"/>
              <a:t> de </a:t>
            </a:r>
            <a:r>
              <a:rPr lang="en-US" err="1"/>
              <a:t>ukendte</a:t>
            </a:r>
            <a:r>
              <a:rPr lang="en-US"/>
              <a:t> </a:t>
            </a:r>
            <a:r>
              <a:rPr lang="en-US" err="1"/>
              <a:t>kvinder</a:t>
            </a:r>
            <a:r>
              <a:rPr lang="en-US"/>
              <a:t>, </a:t>
            </a:r>
            <a:r>
              <a:rPr lang="en-US" err="1"/>
              <a:t>hverdagens</a:t>
            </a:r>
            <a:r>
              <a:rPr lang="en-US"/>
              <a:t> </a:t>
            </a:r>
            <a:r>
              <a:rPr lang="en-US" err="1"/>
              <a:t>helte</a:t>
            </a:r>
            <a:r>
              <a:rPr lang="en-US"/>
              <a:t>, </a:t>
            </a:r>
            <a:r>
              <a:rPr lang="en-US" err="1"/>
              <a:t>skulle</a:t>
            </a:r>
            <a:r>
              <a:rPr lang="en-US"/>
              <a:t> med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projektet</a:t>
            </a:r>
            <a:r>
              <a:rPr lang="en-US"/>
              <a:t>: </a:t>
            </a:r>
            <a:r>
              <a:rPr lang="en-US" err="1"/>
              <a:t>kvinderne</a:t>
            </a:r>
            <a:r>
              <a:rPr lang="en-US"/>
              <a:t>, der </a:t>
            </a:r>
            <a:r>
              <a:rPr lang="en-US" err="1"/>
              <a:t>arbejdede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to </a:t>
            </a:r>
            <a:r>
              <a:rPr lang="en-US" err="1"/>
              <a:t>ikoniske</a:t>
            </a:r>
            <a:r>
              <a:rPr lang="en-US"/>
              <a:t> </a:t>
            </a:r>
            <a:r>
              <a:rPr lang="en-US" err="1"/>
              <a:t>Randersvirksomheder</a:t>
            </a:r>
            <a:r>
              <a:rPr lang="en-US"/>
              <a:t>, </a:t>
            </a:r>
            <a:r>
              <a:rPr lang="en-US" err="1"/>
              <a:t>hvis</a:t>
            </a:r>
            <a:r>
              <a:rPr lang="en-US"/>
              <a:t> </a:t>
            </a:r>
            <a:r>
              <a:rPr lang="en-US" err="1"/>
              <a:t>historier</a:t>
            </a:r>
            <a:r>
              <a:rPr lang="en-US"/>
              <a:t> </a:t>
            </a:r>
            <a:r>
              <a:rPr lang="en-US" err="1"/>
              <a:t>rækker</a:t>
            </a:r>
            <a:r>
              <a:rPr lang="en-US"/>
              <a:t> 200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tilbage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tiden</a:t>
            </a:r>
            <a:r>
              <a:rPr lang="en-US"/>
              <a:t>: Randers Reb </a:t>
            </a:r>
            <a:r>
              <a:rPr lang="en-US" err="1"/>
              <a:t>og</a:t>
            </a:r>
            <a:r>
              <a:rPr lang="en-US"/>
              <a:t> Randers </a:t>
            </a:r>
            <a:r>
              <a:rPr lang="en-US" err="1"/>
              <a:t>Handskefabrik</a:t>
            </a:r>
            <a:r>
              <a:rPr lang="en-US"/>
              <a:t>.</a:t>
            </a:r>
          </a:p>
          <a:p>
            <a:r>
              <a:rPr lang="en-US"/>
              <a:t>Det er </a:t>
            </a:r>
            <a:r>
              <a:rPr lang="en-US" err="1"/>
              <a:t>dette</a:t>
            </a:r>
            <a:r>
              <a:rPr lang="en-US"/>
              <a:t> “</a:t>
            </a:r>
            <a:r>
              <a:rPr lang="en-US" err="1"/>
              <a:t>cyberfeministiske</a:t>
            </a:r>
            <a:r>
              <a:rPr lang="en-US"/>
              <a:t> crew”,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kunstneren</a:t>
            </a:r>
            <a:r>
              <a:rPr lang="en-US"/>
              <a:t> </a:t>
            </a:r>
            <a:r>
              <a:rPr lang="en-US" err="1"/>
              <a:t>sætter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stævne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stor</a:t>
            </a:r>
            <a:r>
              <a:rPr lang="en-US"/>
              <a:t> </a:t>
            </a:r>
            <a:r>
              <a:rPr lang="en-US" err="1"/>
              <a:t>filmprojektion</a:t>
            </a:r>
            <a:r>
              <a:rPr lang="en-US"/>
              <a:t>,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hun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skabt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digitale</a:t>
            </a:r>
            <a:r>
              <a:rPr lang="en-US"/>
              <a:t> </a:t>
            </a:r>
            <a:r>
              <a:rPr lang="en-US" err="1"/>
              <a:t>skulpturer</a:t>
            </a:r>
            <a:r>
              <a:rPr lang="en-US"/>
              <a:t>, man via </a:t>
            </a:r>
            <a:r>
              <a:rPr lang="en-US" err="1"/>
              <a:t>en</a:t>
            </a:r>
            <a:r>
              <a:rPr lang="en-US"/>
              <a:t> QR </a:t>
            </a:r>
            <a:r>
              <a:rPr lang="en-US" err="1"/>
              <a:t>kode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scanne</a:t>
            </a:r>
            <a:r>
              <a:rPr lang="en-US"/>
              <a:t> </a:t>
            </a:r>
            <a:r>
              <a:rPr lang="en-US" err="1"/>
              <a:t>ind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sin </a:t>
            </a:r>
            <a:r>
              <a:rPr lang="en-US" err="1"/>
              <a:t>telefon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lade </a:t>
            </a:r>
            <a:r>
              <a:rPr lang="en-US" err="1"/>
              <a:t>komme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live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kunstmuseet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andre</a:t>
            </a:r>
            <a:r>
              <a:rPr lang="en-US"/>
              <a:t> </a:t>
            </a:r>
            <a:r>
              <a:rPr lang="en-US" err="1"/>
              <a:t>steder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byen</a:t>
            </a:r>
            <a:r>
              <a:rPr lang="en-US"/>
              <a:t>.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FD641-F719-BC4C-BD89-847F8D52C8D9}" type="slidenum">
              <a:rPr lang="da-DK" smtClean="0"/>
              <a:t>65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6276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https://trapholt.dk/maria-torp/</a:t>
            </a:r>
            <a:r>
              <a:rPr lang="en-US"/>
              <a:t> : </a:t>
            </a:r>
            <a:r>
              <a:rPr lang="en-US" err="1"/>
              <a:t>afghanske</a:t>
            </a:r>
            <a:r>
              <a:rPr lang="en-US"/>
              <a:t> rapper Sonita Alizadeh, der er </a:t>
            </a:r>
            <a:r>
              <a:rPr lang="en-US" err="1"/>
              <a:t>aktiv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kampen</a:t>
            </a:r>
            <a:r>
              <a:rPr lang="en-US"/>
              <a:t> mod </a:t>
            </a:r>
            <a:r>
              <a:rPr lang="en-US" err="1"/>
              <a:t>børneægteskab</a:t>
            </a:r>
            <a:r>
              <a:rPr lang="en-US"/>
              <a:t>. </a:t>
            </a:r>
            <a:r>
              <a:rPr lang="en-US" err="1"/>
              <a:t>Phumzile</a:t>
            </a:r>
            <a:r>
              <a:rPr lang="en-US"/>
              <a:t> Mlambo-</a:t>
            </a:r>
            <a:r>
              <a:rPr lang="en-US" err="1"/>
              <a:t>Ngcuka</a:t>
            </a:r>
            <a:r>
              <a:rPr lang="en-US"/>
              <a:t>, </a:t>
            </a:r>
            <a:r>
              <a:rPr lang="en-US" err="1"/>
              <a:t>tidligere</a:t>
            </a:r>
            <a:r>
              <a:rPr lang="en-US"/>
              <a:t> </a:t>
            </a:r>
            <a:r>
              <a:rPr lang="en-US" err="1"/>
              <a:t>vicepræsident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Sydafrika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adm.</a:t>
            </a:r>
            <a:r>
              <a:rPr lang="en-US"/>
              <a:t> </a:t>
            </a:r>
            <a:r>
              <a:rPr lang="en-US" err="1"/>
              <a:t>direktør</a:t>
            </a:r>
            <a:r>
              <a:rPr lang="en-US"/>
              <a:t> for UN Women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da-DK"/>
              <a:t>Se også her </a:t>
            </a:r>
            <a:r>
              <a:rPr lang="da-DK">
                <a:hlinkClick r:id="rId4"/>
              </a:rPr>
              <a:t>DR dokumentar der kører lige nu</a:t>
            </a:r>
            <a:r>
              <a:rPr lang="da-DK"/>
              <a:t> (Megaportrætter - Kampen for ligestilling)</a:t>
            </a:r>
            <a:endParaRPr lang="da-DK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FD641-F719-BC4C-BD89-847F8D52C8D9}" type="slidenum">
              <a:rPr lang="da-DK" smtClean="0"/>
              <a:t>66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713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2309E-1396-8143-4AE0-DFA1A6A0B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2EA16F-816D-CA5D-40BC-6378493ED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64915F-2745-358A-8089-53FB55DA7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7369E9-5624-9083-DF00-D16B66AF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849F00-011C-FEBF-83AB-AEE45763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392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D0328-ED75-41DA-93EC-6FCCB492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AE813F-CC9E-4DAF-C8EF-271AC331D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06D57A-6E1D-91C5-BC4B-AA20E724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7B25C5-F81E-E6FF-8360-597D3C9D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E739FC-ACEE-41E5-3F14-F8C5840D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573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D1646-0AD5-8E4D-03C7-C0F87A9F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C099DB-B718-89F1-EFE7-45DBB997F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F97F15-6DF8-AE4D-2DBD-2B76AA8E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52AEEB4-CCD2-6D92-F139-C0B5F949C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1F7034-6AD4-B26B-FE5C-937C9764B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02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7FC79-402E-1B17-84CE-018A403F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33A56F-B593-3AEB-D6C8-3EC86446F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11CD5CD-B215-5E2E-42F9-9620B6BD1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BE856D-CC4D-6F64-CC37-EAE11E7E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C156B2-340C-C5CA-F9B7-98FC6F8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388540-315F-3A67-3D54-23A7F8DE2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88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80028-0908-DBFD-C735-D37DDFEB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E53CC8-C81B-9D90-BE46-FDE06C04D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3C91AA6-0C28-53FF-FBCC-48CC81FBD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129FB8E-847C-2DD2-8C1D-06610CEDA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1B2F2D8-7240-0D08-A717-4FE7DD92D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BB71C67-4A60-C6F4-11D3-33F258C47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46A6F42-6156-0CE5-8BAF-2DB4C2D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A27F18C-0FBB-BC6A-7CB3-6B0F32E8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809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702AB-D4EC-536C-B39E-33B30581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934A589-612E-EB14-C2D8-37E66494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300C1A3-CF43-938C-DE32-7C273BFD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FEE0DA4-A1B4-916B-65C2-805451F0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095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CAB8B45-72BD-D264-2CE5-5C6F54DF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E357C76-A530-535A-E0C3-B267910FA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E4841DD-ADE1-E40E-900D-40051653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336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75536-A01F-5C0B-5150-61FD356D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10B511-119B-AA4F-813F-73F2A61AB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C78557-B2DF-D754-1161-78FC748DA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868FE6-8F76-248E-795F-AA8579DB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425C84-4C05-FC81-65DD-20D136C4F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961CCA8-E327-C571-F224-A853735D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61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B9BEA-7CA2-CD6A-EFCB-B9CDA8E1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046D0F7-3DB0-DE96-346C-9A388E480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2C410F2-9292-0F23-47B6-CBBBD1089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E80D0A-CFC6-98BA-A7C8-B13C36C6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E4ACD8-D7B5-6883-95C9-EFFE702A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9E57B6-5EF7-3FF1-194B-6E1B1459F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9125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07411-5EA6-65F3-36E6-51F5D210A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5BBEBC3-8A1B-67C2-7D61-FD84CBC80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966ED4-8A94-2C2C-7EF8-A4040826A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A0285B-2F95-5ADC-69C4-28819D00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15D57D-771C-3AB3-AC1F-92FBFD898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469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27BCD17-F575-975D-FB36-DD7E8CBA1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29F1A9-DE53-4F24-96B8-1028C0679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EC4B8A-1194-E3F1-6CED-560028AB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CBB68F-DE10-962B-C70A-3A7EAFA6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702455-9B70-8BDF-0BB2-FD031CB0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14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2AC951F-88DB-AAF9-2B64-CE36E368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301D6F-B2B4-1F0A-BFA1-A1E15665B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F8D5BB-66CA-1310-5782-94884DCF6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7D528E-885A-924F-A4BE-6FBCA21836BE}" type="datetimeFigureOut">
              <a:rPr lang="da-DK" smtClean="0"/>
              <a:t>21.03.2025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0727C7-F1A3-EF61-E87B-E6B45D0AB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6FC10A-4196-7C1B-1DAF-111CCD56A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71D36E-8B56-FB49-A0C5-DEB7C86E8C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67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irtuelleskulpturer.samtidskunst.dk/wrestlers/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kvium.com/files/Works/Paintings/1986mother_hd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rstenjustesen.com/index.php?id=355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www.evaristti.com/polpette-al-grasso-di-marc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incontext.org/rhythm-0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jpeg"/><Relationship Id="rId4" Type="http://schemas.openxmlformats.org/officeDocument/2006/relationships/hyperlink" Target="http://www.youtube.com/watch?v=xTBkbseXfOQ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watch/?v=1067251723364975" TargetMode="Externa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visendanmark.dk/kultur/se-videoen-nej-nej-nej-det-goer-han-bare-ikke-men-det-gjorde-kontroversielle-uwe-max-jensen-og-saa-paa-kvindernes-kampdag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s://www.youtube.com/watch?v=Z6mo1f1qdg8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essrychlik.com/portfolio" TargetMode="External"/><Relationship Id="rId4" Type="http://schemas.openxmlformats.org/officeDocument/2006/relationships/image" Target="../media/image12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jpeg"/><Relationship Id="rId4" Type="http://schemas.openxmlformats.org/officeDocument/2006/relationships/image" Target="../media/image1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42859E-FE62-C342-39BA-E815C01F6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903" y="949325"/>
            <a:ext cx="8071706" cy="2387600"/>
          </a:xfrm>
        </p:spPr>
        <p:txBody>
          <a:bodyPr>
            <a:normAutofit/>
          </a:bodyPr>
          <a:lstStyle/>
          <a:p>
            <a:pPr algn="l"/>
            <a:r>
              <a:rPr lang="da-DK" sz="6600">
                <a:solidFill>
                  <a:schemeClr val="bg1"/>
                </a:solidFill>
                <a:ea typeface="Calibri Light"/>
                <a:cs typeface="Calibri Light"/>
              </a:rPr>
              <a:t>INSPIRATIONS PP</a:t>
            </a:r>
            <a:endParaRPr lang="da-DK" sz="660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C80D30-FC21-98A3-E28B-73A7D897A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2902" y="3429000"/>
            <a:ext cx="8071697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da-DK" sz="3200">
                <a:solidFill>
                  <a:schemeClr val="bg1"/>
                </a:solidFill>
                <a:ea typeface="Calibri"/>
                <a:cs typeface="Calibri"/>
              </a:rPr>
              <a:t>Alverdens værker der på den ene eller anden måde behandler køn / siger noget om køn</a:t>
            </a:r>
            <a:endParaRPr lang="da-DK" sz="3200">
              <a:solidFill>
                <a:schemeClr val="bg1"/>
              </a:solidFill>
            </a:endParaRP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30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81E7DB-A973-6B4E-B9D5-5C8A69AC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865" y="-269356"/>
            <a:ext cx="10515600" cy="1325563"/>
          </a:xfrm>
        </p:spPr>
        <p:txBody>
          <a:bodyPr/>
          <a:lstStyle/>
          <a:p>
            <a:r>
              <a:rPr lang="da-DK"/>
              <a:t>Bertel Thorvaldsen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20069F-048B-2144-919D-38062E3C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8" y="208758"/>
            <a:ext cx="3232020" cy="62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FE48A8A-4566-1C45-95DC-3A550B25309D}"/>
              </a:ext>
            </a:extLst>
          </p:cNvPr>
          <p:cNvSpPr txBox="1"/>
          <p:nvPr/>
        </p:nvSpPr>
        <p:spPr>
          <a:xfrm>
            <a:off x="3937518" y="5529103"/>
            <a:ext cx="1671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Jason med det gyldne skind, 1803</a:t>
            </a:r>
          </a:p>
        </p:txBody>
      </p:sp>
      <p:pic>
        <p:nvPicPr>
          <p:cNvPr id="1028" name="Picture 4" descr="Gratierne og Amor, A894">
            <a:extLst>
              <a:ext uri="{FF2B5EF4-FFF2-40B4-BE49-F238E27FC236}">
                <a16:creationId xmlns:a16="http://schemas.microsoft.com/office/drawing/2014/main" id="{86F02020-29CF-7746-A4A9-29787DF10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596" y="733965"/>
            <a:ext cx="4044820" cy="606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77CDF2F-5638-BA49-898B-972E439F718A}"/>
              </a:ext>
            </a:extLst>
          </p:cNvPr>
          <p:cNvSpPr txBox="1"/>
          <p:nvPr/>
        </p:nvSpPr>
        <p:spPr>
          <a:xfrm>
            <a:off x="9180083" y="393425"/>
            <a:ext cx="279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Gratierne og Amor, 1820-23</a:t>
            </a:r>
          </a:p>
        </p:txBody>
      </p:sp>
    </p:spTree>
    <p:extLst>
      <p:ext uri="{BB962C8B-B14F-4D97-AF65-F5344CB8AC3E}">
        <p14:creationId xmlns:p14="http://schemas.microsoft.com/office/powerpoint/2010/main" val="282271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dam-Kadmon">
            <a:extLst>
              <a:ext uri="{FF2B5EF4-FFF2-40B4-BE49-F238E27FC236}">
                <a16:creationId xmlns:a16="http://schemas.microsoft.com/office/drawing/2014/main" id="{33618326-ABE3-4F41-A9FB-6F8A70FC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47" y="304175"/>
            <a:ext cx="4301066" cy="645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F42F02D-3331-BD4F-99AC-74D0C3CBDCC7}"/>
              </a:ext>
            </a:extLst>
          </p:cNvPr>
          <p:cNvSpPr txBox="1"/>
          <p:nvPr/>
        </p:nvSpPr>
        <p:spPr>
          <a:xfrm>
            <a:off x="3505419" y="6429860"/>
            <a:ext cx="400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Christian </a:t>
            </a:r>
            <a:r>
              <a:rPr lang="da-DK" err="1"/>
              <a:t>Lemmerz</a:t>
            </a:r>
            <a:r>
              <a:rPr lang="da-DK"/>
              <a:t>: Adam </a:t>
            </a:r>
            <a:r>
              <a:rPr lang="da-DK" err="1"/>
              <a:t>Kadmon</a:t>
            </a:r>
            <a:r>
              <a:rPr lang="da-DK"/>
              <a:t>, 1998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A119F991-2E62-9E4B-9C3C-A41AE4A5D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3" t="1724" r="1614"/>
          <a:stretch/>
        </p:blipFill>
        <p:spPr bwMode="auto">
          <a:xfrm>
            <a:off x="255072" y="304175"/>
            <a:ext cx="3249386" cy="563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3475D08-3294-5547-B6FD-D0235D688076}"/>
              </a:ext>
            </a:extLst>
          </p:cNvPr>
          <p:cNvSpPr txBox="1"/>
          <p:nvPr/>
        </p:nvSpPr>
        <p:spPr>
          <a:xfrm>
            <a:off x="83583" y="5943084"/>
            <a:ext cx="5079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Praxiteles</a:t>
            </a:r>
            <a:r>
              <a:rPr lang="da-DK"/>
              <a:t>: Hermes med Dionysosbarnet, ca.300 </a:t>
            </a:r>
            <a:r>
              <a:rPr lang="da-DK" err="1"/>
              <a:t>f.v.t</a:t>
            </a:r>
            <a:r>
              <a:rPr lang="da-DK"/>
              <a:t>.</a:t>
            </a:r>
          </a:p>
        </p:txBody>
      </p:sp>
      <p:pic>
        <p:nvPicPr>
          <p:cNvPr id="2056" name="Picture 8" descr="ADAM KADMON | Det Liv Vi Lever">
            <a:extLst>
              <a:ext uri="{FF2B5EF4-FFF2-40B4-BE49-F238E27FC236}">
                <a16:creationId xmlns:a16="http://schemas.microsoft.com/office/drawing/2014/main" id="{621C5761-1902-684F-B2EB-4399C3C45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21" y="369082"/>
            <a:ext cx="2032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dam-Kadmon">
            <a:extLst>
              <a:ext uri="{FF2B5EF4-FFF2-40B4-BE49-F238E27FC236}">
                <a16:creationId xmlns:a16="http://schemas.microsoft.com/office/drawing/2014/main" id="{A8CF42EC-25CA-6C45-8E87-371C23FBC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5" t="77456" r="31981" b="7865"/>
          <a:stretch/>
        </p:blipFill>
        <p:spPr bwMode="auto">
          <a:xfrm>
            <a:off x="3663684" y="3529974"/>
            <a:ext cx="4300820" cy="200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0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1126" y="1"/>
            <a:ext cx="457088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3"/>
          <p:cNvSpPr txBox="1"/>
          <p:nvPr/>
        </p:nvSpPr>
        <p:spPr>
          <a:xfrm>
            <a:off x="203200" y="4523700"/>
            <a:ext cx="3131202" cy="102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da" sz="1733" b="1">
                <a:solidFill>
                  <a:schemeClr val="dk1"/>
                </a:solidFill>
              </a:rPr>
              <a:t>Aske Jonatan Kreilgaard: Agape, 2022</a:t>
            </a:r>
            <a:endParaRPr sz="1733" b="1">
              <a:solidFill>
                <a:schemeClr val="dk1"/>
              </a:solidFill>
            </a:endParaRPr>
          </a:p>
        </p:txBody>
      </p:sp>
      <p:pic>
        <p:nvPicPr>
          <p:cNvPr id="310" name="Google Shape;31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7600" y="191334"/>
            <a:ext cx="3966667" cy="593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200" y="203201"/>
            <a:ext cx="3131203" cy="4174937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3"/>
          <p:cNvSpPr txBox="1"/>
          <p:nvPr/>
        </p:nvSpPr>
        <p:spPr>
          <a:xfrm>
            <a:off x="203200" y="5694458"/>
            <a:ext cx="38092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>
              <a:highlight>
                <a:schemeClr val="accent6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4"/>
          <p:cNvPicPr preferRelativeResize="0"/>
          <p:nvPr/>
        </p:nvPicPr>
        <p:blipFill rotWithShape="1">
          <a:blip r:embed="rId3">
            <a:alphaModFix/>
          </a:blip>
          <a:srcRect l="13020" r="17501"/>
          <a:stretch/>
        </p:blipFill>
        <p:spPr>
          <a:xfrm>
            <a:off x="190500" y="1032168"/>
            <a:ext cx="5905501" cy="565226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4"/>
          <p:cNvSpPr txBox="1"/>
          <p:nvPr/>
        </p:nvSpPr>
        <p:spPr>
          <a:xfrm>
            <a:off x="0" y="50800"/>
            <a:ext cx="5080000" cy="8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da" sz="2400">
                <a:solidFill>
                  <a:schemeClr val="dk1"/>
                </a:solidFill>
              </a:rPr>
              <a:t>“The Wrestlers” Romersk marmorkopi af græsk skulptur fra 300-tallet f.kr 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321" name="Google Shape;321;p44"/>
          <p:cNvPicPr preferRelativeResize="0"/>
          <p:nvPr/>
        </p:nvPicPr>
        <p:blipFill rotWithShape="1">
          <a:blip r:embed="rId4">
            <a:alphaModFix/>
          </a:blip>
          <a:srcRect l="12960"/>
          <a:stretch/>
        </p:blipFill>
        <p:spPr>
          <a:xfrm>
            <a:off x="6508768" y="1032167"/>
            <a:ext cx="5452385" cy="565226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4"/>
          <p:cNvSpPr txBox="1"/>
          <p:nvPr/>
        </p:nvSpPr>
        <p:spPr>
          <a:xfrm>
            <a:off x="6474800" y="8759"/>
            <a:ext cx="5717200" cy="8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da" sz="1600">
                <a:solidFill>
                  <a:schemeClr val="dk1"/>
                </a:solidFill>
              </a:rPr>
              <a:t>Ditte Ejlerskov “The Wrestlers” 2021 digital skulptur (adrenalin og oxytocin, frygt vs kærlighed) - oplev værket på Museet for samtidskunst</a:t>
            </a:r>
            <a:r>
              <a:rPr lang="da" sz="1600" u="sng">
                <a:solidFill>
                  <a:schemeClr val="hlink"/>
                </a:solidFill>
                <a:hlinkClick r:id="rId5"/>
              </a:rPr>
              <a:t> HER</a:t>
            </a:r>
            <a:r>
              <a:rPr lang="da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64AE2FC-3755-F949-93E2-E7A69A67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4" y="355599"/>
            <a:ext cx="4356100" cy="580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8D2B9B6-B456-BD4A-A3B7-D0C8D9DA4AE7}"/>
              </a:ext>
            </a:extLst>
          </p:cNvPr>
          <p:cNvSpPr txBox="1"/>
          <p:nvPr/>
        </p:nvSpPr>
        <p:spPr>
          <a:xfrm>
            <a:off x="423334" y="6163733"/>
            <a:ext cx="3375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Marc Quinn: Thomas </a:t>
            </a:r>
            <a:r>
              <a:rPr lang="da-DK" err="1"/>
              <a:t>Beatie</a:t>
            </a:r>
            <a:r>
              <a:rPr lang="da-DK"/>
              <a:t>, 2009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7A24205-A48C-6342-8CB4-00EDAA1E1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50" y="355599"/>
            <a:ext cx="4356101" cy="580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EF8FBFE8-464A-A34B-9404-FBC002EA008C}"/>
              </a:ext>
            </a:extLst>
          </p:cNvPr>
          <p:cNvSpPr txBox="1"/>
          <p:nvPr/>
        </p:nvSpPr>
        <p:spPr>
          <a:xfrm>
            <a:off x="5861050" y="6163733"/>
            <a:ext cx="347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Marc Quinn: Buck og </a:t>
            </a:r>
            <a:r>
              <a:rPr lang="da-DK" err="1"/>
              <a:t>Allanah</a:t>
            </a:r>
            <a:r>
              <a:rPr lang="da-DK"/>
              <a:t>, 2009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E9A9211-25D5-EA46-9573-2BEAEA3F3AA4}"/>
              </a:ext>
            </a:extLst>
          </p:cNvPr>
          <p:cNvSpPr txBox="1"/>
          <p:nvPr/>
        </p:nvSpPr>
        <p:spPr>
          <a:xfrm>
            <a:off x="10362925" y="5242608"/>
            <a:ext cx="18290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b="0" i="0">
                <a:solidFill>
                  <a:srgbClr val="161511"/>
                </a:solidFill>
                <a:effectLst/>
                <a:latin typeface="Merriweather" pitchFamily="2" charset="77"/>
              </a:rPr>
              <a:t>Thomas </a:t>
            </a:r>
            <a:r>
              <a:rPr lang="da-DK" sz="1000" b="0" i="0" err="1">
                <a:solidFill>
                  <a:srgbClr val="161511"/>
                </a:solidFill>
                <a:effectLst/>
                <a:latin typeface="Merriweather" pitchFamily="2" charset="77"/>
              </a:rPr>
              <a:t>Beatie</a:t>
            </a:r>
            <a:r>
              <a:rPr lang="da-DK" sz="1000" b="0" i="0">
                <a:solidFill>
                  <a:srgbClr val="161511"/>
                </a:solidFill>
                <a:effectLst/>
                <a:latin typeface="Merriweather" pitchFamily="2" charset="77"/>
              </a:rPr>
              <a:t> - en kønsopereret kvinde, der er kendt som verdens første gravide mand.</a:t>
            </a:r>
          </a:p>
          <a:p>
            <a:endParaRPr lang="da-DK" sz="1000" b="0" i="0">
              <a:solidFill>
                <a:srgbClr val="161511"/>
              </a:solidFill>
              <a:effectLst/>
              <a:latin typeface="Merriweather" pitchFamily="2" charset="77"/>
            </a:endParaRPr>
          </a:p>
          <a:p>
            <a:r>
              <a:rPr lang="da-DK" sz="1000" b="0" i="0">
                <a:solidFill>
                  <a:srgbClr val="161511"/>
                </a:solidFill>
                <a:effectLst/>
                <a:latin typeface="Merriweather" pitchFamily="2" charset="77"/>
              </a:rPr>
              <a:t>Buck Angel og </a:t>
            </a:r>
            <a:r>
              <a:rPr lang="da-DK" sz="1000" b="0" i="0" err="1">
                <a:solidFill>
                  <a:srgbClr val="161511"/>
                </a:solidFill>
                <a:effectLst/>
                <a:latin typeface="Merriweather" pitchFamily="2" charset="77"/>
              </a:rPr>
              <a:t>Allanah</a:t>
            </a:r>
            <a:r>
              <a:rPr lang="da-DK" sz="1000" b="0" i="0">
                <a:solidFill>
                  <a:srgbClr val="161511"/>
                </a:solidFill>
                <a:effectLst/>
                <a:latin typeface="Merriweather" pitchFamily="2" charset="77"/>
              </a:rPr>
              <a:t> Starr er transkønnede ikoner, bl.a. kendte i pornobranchen.</a:t>
            </a:r>
            <a:endParaRPr lang="da-DK" sz="1000"/>
          </a:p>
        </p:txBody>
      </p:sp>
    </p:spTree>
    <p:extLst>
      <p:ext uri="{BB962C8B-B14F-4D97-AF65-F5344CB8AC3E}">
        <p14:creationId xmlns:p14="http://schemas.microsoft.com/office/powerpoint/2010/main" val="2423897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E05352F-9942-994B-938D-0EF87CAA7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32" y="4198382"/>
            <a:ext cx="3549312" cy="265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1101DE9-8323-064D-9F50-7AE29441A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19" y="0"/>
            <a:ext cx="5140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7D9572C9-CAF1-5E44-9950-D399DC8A7C5A}"/>
              </a:ext>
            </a:extLst>
          </p:cNvPr>
          <p:cNvSpPr txBox="1"/>
          <p:nvPr/>
        </p:nvSpPr>
        <p:spPr>
          <a:xfrm>
            <a:off x="211911" y="6282268"/>
            <a:ext cx="31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Elmgreen &amp; </a:t>
            </a:r>
            <a:r>
              <a:rPr lang="da-DK" err="1"/>
              <a:t>Dragset</a:t>
            </a:r>
            <a:r>
              <a:rPr lang="da-DK"/>
              <a:t>: HAN, 2012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310DA6D-21F4-1B41-8479-640437547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5033"/>
            <a:ext cx="30353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7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4B718A71-E277-2342-B394-A722C2B9A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7315"/>
            <a:ext cx="10515600" cy="1325563"/>
          </a:xfrm>
        </p:spPr>
        <p:txBody>
          <a:bodyPr/>
          <a:lstStyle/>
          <a:p>
            <a:pPr algn="ctr" eaLnBrk="1" hangingPunct="1"/>
            <a:r>
              <a:rPr lang="da-DK" altLang="da-DK">
                <a:ea typeface="ＭＳ Ｐゴシック" panose="020B0600070205080204" pitchFamily="34" charset="-128"/>
              </a:rPr>
              <a:t>Michael Kvium</a:t>
            </a:r>
            <a:br>
              <a:rPr lang="da-DK" altLang="da-DK">
                <a:ea typeface="ＭＳ Ｐゴシック" panose="020B0600070205080204" pitchFamily="34" charset="-128"/>
              </a:rPr>
            </a:br>
            <a:r>
              <a:rPr lang="da-DK" altLang="da-DK" sz="2800">
                <a:ea typeface="ＭＳ Ｐゴシック" panose="020B0600070205080204" pitchFamily="34" charset="-128"/>
              </a:rPr>
              <a:t>Køkkenscene og </a:t>
            </a:r>
            <a:r>
              <a:rPr lang="da-DK" altLang="da-DK" sz="2800" err="1">
                <a:ea typeface="ＭＳ Ｐゴシック" panose="020B0600070205080204" pitchFamily="34" charset="-128"/>
              </a:rPr>
              <a:t>Mother</a:t>
            </a:r>
            <a:r>
              <a:rPr lang="da-DK" altLang="da-DK" sz="2800">
                <a:ea typeface="ＭＳ Ｐゴシック" panose="020B0600070205080204" pitchFamily="34" charset="-128"/>
              </a:rPr>
              <a:t> 1986</a:t>
            </a:r>
          </a:p>
        </p:txBody>
      </p:sp>
      <p:pic>
        <p:nvPicPr>
          <p:cNvPr id="16386" name="Picture 6" descr="Michael Kvium (1956 -)  En køkkenscene. 1986">
            <a:extLst>
              <a:ext uri="{FF2B5EF4-FFF2-40B4-BE49-F238E27FC236}">
                <a16:creationId xmlns:a16="http://schemas.microsoft.com/office/drawing/2014/main" id="{792D4552-325E-9C46-9B27-983D97EE9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3" y="1456715"/>
            <a:ext cx="6368603" cy="500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michaelkvium.com/files/works/paintings/1986mother.jpg">
            <a:hlinkClick r:id="rId3"/>
            <a:extLst>
              <a:ext uri="{FF2B5EF4-FFF2-40B4-BE49-F238E27FC236}">
                <a16:creationId xmlns:a16="http://schemas.microsoft.com/office/drawing/2014/main" id="{CDA598C1-893B-3C42-A5B1-5E6FD38AE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47" y="1456715"/>
            <a:ext cx="4135240" cy="494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ichael Kvium: Pale Male Tales - NILS STÆRK - kunsten.nu - Online magasin  og kalender for billedkunst">
            <a:extLst>
              <a:ext uri="{FF2B5EF4-FFF2-40B4-BE49-F238E27FC236}">
                <a16:creationId xmlns:a16="http://schemas.microsoft.com/office/drawing/2014/main" id="{C253E14C-C05F-9244-B8DF-874AF18A89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891" y="3450202"/>
            <a:ext cx="3460842" cy="32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8F022E2D-7219-1D43-A562-58643C449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891" y="76568"/>
            <a:ext cx="3460842" cy="324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DE4955AC-28B9-1144-A48A-4495D26D0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109" y="3429000"/>
            <a:ext cx="3503332" cy="326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45367719-480D-574D-84DD-C88F646BE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599" y="76569"/>
            <a:ext cx="3460842" cy="32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4720B04-C98C-8C48-9C42-686D72FE8245}"/>
              </a:ext>
            </a:extLst>
          </p:cNvPr>
          <p:cNvSpPr txBox="1"/>
          <p:nvPr/>
        </p:nvSpPr>
        <p:spPr>
          <a:xfrm>
            <a:off x="462832" y="1330535"/>
            <a:ext cx="2200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Michael Kvium: </a:t>
            </a:r>
          </a:p>
          <a:p>
            <a:r>
              <a:rPr lang="da-DK" err="1"/>
              <a:t>Pale</a:t>
            </a:r>
            <a:r>
              <a:rPr lang="da-DK"/>
              <a:t> Male Tales, 2019</a:t>
            </a:r>
          </a:p>
        </p:txBody>
      </p:sp>
    </p:spTree>
    <p:extLst>
      <p:ext uri="{BB962C8B-B14F-4D97-AF65-F5344CB8AC3E}">
        <p14:creationId xmlns:p14="http://schemas.microsoft.com/office/powerpoint/2010/main" val="34620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61990" y="-294264"/>
            <a:ext cx="10515600" cy="1325563"/>
          </a:xfrm>
        </p:spPr>
        <p:txBody>
          <a:bodyPr/>
          <a:lstStyle/>
          <a:p>
            <a:r>
              <a:rPr lang="da-DK"/>
              <a:t>Per Morten Abrahamsen</a:t>
            </a:r>
          </a:p>
        </p:txBody>
      </p:sp>
      <p:pic>
        <p:nvPicPr>
          <p:cNvPr id="2052" name="Picture 4" descr="http://digitalfoto.dk/files/bonnier-dif/1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" y="918749"/>
            <a:ext cx="424114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ermortenabrahamsen.dk/commercial/media/original/people_038.jpg">
            <a:extLst>
              <a:ext uri="{FF2B5EF4-FFF2-40B4-BE49-F238E27FC236}">
                <a16:creationId xmlns:a16="http://schemas.microsoft.com/office/drawing/2014/main" id="{33BFD20F-1BB0-1544-9220-53B49DCDA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164" y="1589886"/>
            <a:ext cx="3935540" cy="459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sdf.dk/artikler/493/26651.jpg">
            <a:extLst>
              <a:ext uri="{FF2B5EF4-FFF2-40B4-BE49-F238E27FC236}">
                <a16:creationId xmlns:a16="http://schemas.microsoft.com/office/drawing/2014/main" id="{DB979B59-4FBB-B54D-B941-724BB8BFA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790" y="940323"/>
            <a:ext cx="3529104" cy="50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14D43909-9C5A-B849-A305-1605E954717B}"/>
              </a:ext>
            </a:extLst>
          </p:cNvPr>
          <p:cNvSpPr txBox="1"/>
          <p:nvPr/>
        </p:nvSpPr>
        <p:spPr>
          <a:xfrm>
            <a:off x="863600" y="6434902"/>
            <a:ext cx="107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Fotomodel og psykolog René Toft Simonsen, tidligere formand for DF Pia Kærsgaard og skuespiller Trine Dyrholm</a:t>
            </a:r>
          </a:p>
        </p:txBody>
      </p:sp>
    </p:spTree>
    <p:extLst>
      <p:ext uri="{BB962C8B-B14F-4D97-AF65-F5344CB8AC3E}">
        <p14:creationId xmlns:p14="http://schemas.microsoft.com/office/powerpoint/2010/main" val="213240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kirstenjustesen.com/assets/images/works/forsi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48504"/>
            <a:ext cx="5731329" cy="396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0" y="4812674"/>
            <a:ext cx="3358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Kirsten Justesen: Lunch 1975        </a:t>
            </a:r>
          </a:p>
        </p:txBody>
      </p:sp>
      <p:sp>
        <p:nvSpPr>
          <p:cNvPr id="6" name="Tekstboks 1">
            <a:extLst>
              <a:ext uri="{FF2B5EF4-FFF2-40B4-BE49-F238E27FC236}">
                <a16:creationId xmlns:a16="http://schemas.microsoft.com/office/drawing/2014/main" id="{11765914-E629-444B-86EE-1CEE645BC174}"/>
              </a:ext>
            </a:extLst>
          </p:cNvPr>
          <p:cNvSpPr txBox="1"/>
          <p:nvPr/>
        </p:nvSpPr>
        <p:spPr>
          <a:xfrm>
            <a:off x="5945886" y="5746655"/>
            <a:ext cx="6216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Kirsten Justesen: Glimtvis. Mit atelier ligger mellem køkkenet og </a:t>
            </a:r>
          </a:p>
          <a:p>
            <a:r>
              <a:rPr lang="da-DK"/>
              <a:t>børneværelset. 1978</a:t>
            </a:r>
          </a:p>
        </p:txBody>
      </p:sp>
      <p:pic>
        <p:nvPicPr>
          <p:cNvPr id="7" name="Picture 2" descr="http://www.kirstenjustesen.com/assets/images/works/g2.jpg">
            <a:hlinkClick r:id="rId3"/>
            <a:extLst>
              <a:ext uri="{FF2B5EF4-FFF2-40B4-BE49-F238E27FC236}">
                <a16:creationId xmlns:a16="http://schemas.microsoft.com/office/drawing/2014/main" id="{62E0F12C-0298-364B-AE9D-65F90A019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5886" y="1713319"/>
            <a:ext cx="6081374" cy="39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70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0CD17818-FF0D-2445-BC5D-FD2AF94A9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302168"/>
            <a:ext cx="628473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B29AB9E-CF41-2642-9757-A11976AFD912}"/>
              </a:ext>
            </a:extLst>
          </p:cNvPr>
          <p:cNvSpPr txBox="1"/>
          <p:nvPr/>
        </p:nvSpPr>
        <p:spPr>
          <a:xfrm>
            <a:off x="25813" y="5817168"/>
            <a:ext cx="336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0A0A0A"/>
                </a:solidFill>
                <a:effectLst/>
                <a:latin typeface="Untitled Sans"/>
              </a:rPr>
              <a:t>Kirsten Justesen,</a:t>
            </a:r>
            <a:r>
              <a:rPr lang="da-DK" b="0" i="1">
                <a:solidFill>
                  <a:srgbClr val="0A0A0A"/>
                </a:solidFill>
                <a:effectLst/>
                <a:latin typeface="Untitled Sans"/>
              </a:rPr>
              <a:t> Skulptur II</a:t>
            </a:r>
            <a:r>
              <a:rPr lang="da-DK" b="0" i="0">
                <a:solidFill>
                  <a:srgbClr val="0A0A0A"/>
                </a:solidFill>
                <a:effectLst/>
                <a:latin typeface="Untitled Sans"/>
              </a:rPr>
              <a:t>, 1968.</a:t>
            </a:r>
            <a:endParaRPr lang="da-DK"/>
          </a:p>
        </p:txBody>
      </p:sp>
      <p:pic>
        <p:nvPicPr>
          <p:cNvPr id="20484" name="Picture 4" descr="Kirsten Justesen Ice Plinth #3 (2000) 4676F">
            <a:extLst>
              <a:ext uri="{FF2B5EF4-FFF2-40B4-BE49-F238E27FC236}">
                <a16:creationId xmlns:a16="http://schemas.microsoft.com/office/drawing/2014/main" id="{B080A67C-B3E9-1D43-B31E-7D4ADAA22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27" y="1699168"/>
            <a:ext cx="5183062" cy="509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14F1563-53D0-7944-98C1-F3B710D5BF72}"/>
              </a:ext>
            </a:extLst>
          </p:cNvPr>
          <p:cNvSpPr txBox="1"/>
          <p:nvPr/>
        </p:nvSpPr>
        <p:spPr>
          <a:xfrm>
            <a:off x="8127252" y="1329836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Kirsten Justesen: </a:t>
            </a:r>
            <a:r>
              <a:rPr lang="da-DK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Ice</a:t>
            </a:r>
            <a:r>
              <a:rPr lang="da-DK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Plinth</a:t>
            </a:r>
            <a:r>
              <a:rPr lang="da-DK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#3, 2000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1803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725005C-6667-3144-9184-29FA500B3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33" y="272371"/>
            <a:ext cx="8432799" cy="6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7384F-A2D8-7D4C-B4CE-0D68541C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-111125"/>
            <a:ext cx="10515600" cy="1325563"/>
          </a:xfrm>
        </p:spPr>
        <p:txBody>
          <a:bodyPr/>
          <a:lstStyle/>
          <a:p>
            <a:r>
              <a:rPr lang="da-DK"/>
              <a:t>Jo </a:t>
            </a:r>
            <a:r>
              <a:rPr lang="da-DK" err="1"/>
              <a:t>Spence</a:t>
            </a:r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FD9DD92-B13E-3D44-9EB9-D65BFDFA9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" y="1168693"/>
            <a:ext cx="4113017" cy="3040056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2CDF551A-7BE1-0E45-93E5-D2C1B0A46B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701" r="6190"/>
          <a:stretch/>
        </p:blipFill>
        <p:spPr>
          <a:xfrm>
            <a:off x="126836" y="4208749"/>
            <a:ext cx="1667933" cy="369333"/>
          </a:xfrm>
          <a:prstGeom prst="rect">
            <a:avLst/>
          </a:prstGeom>
        </p:spPr>
      </p:pic>
      <p:pic>
        <p:nvPicPr>
          <p:cNvPr id="17410" name="Picture 2" descr="Photograph top image">
            <a:extLst>
              <a:ext uri="{FF2B5EF4-FFF2-40B4-BE49-F238E27FC236}">
                <a16:creationId xmlns:a16="http://schemas.microsoft.com/office/drawing/2014/main" id="{564C1E87-7FB4-414D-8AD9-D37E1332A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11" y="1491456"/>
            <a:ext cx="363147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46BC721-05BC-7543-A485-8801C132FE45}"/>
              </a:ext>
            </a:extLst>
          </p:cNvPr>
          <p:cNvSpPr txBox="1"/>
          <p:nvPr/>
        </p:nvSpPr>
        <p:spPr>
          <a:xfrm>
            <a:off x="2183344" y="6289436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1">
                <a:effectLst/>
                <a:latin typeface="spiller"/>
              </a:rPr>
              <a:t>Libido </a:t>
            </a:r>
            <a:r>
              <a:rPr lang="da-DK" b="0" i="1" err="1">
                <a:effectLst/>
                <a:latin typeface="spiller"/>
              </a:rPr>
              <a:t>Uprising</a:t>
            </a:r>
            <a:r>
              <a:rPr lang="da-DK" b="0" i="1">
                <a:effectLst/>
                <a:latin typeface="spiller"/>
              </a:rPr>
              <a:t>, 1989</a:t>
            </a:r>
            <a:endParaRPr lang="da-DK"/>
          </a:p>
        </p:txBody>
      </p:sp>
      <p:pic>
        <p:nvPicPr>
          <p:cNvPr id="17412" name="Picture 4" descr="Jo Spence 1989">
            <a:extLst>
              <a:ext uri="{FF2B5EF4-FFF2-40B4-BE49-F238E27FC236}">
                <a16:creationId xmlns:a16="http://schemas.microsoft.com/office/drawing/2014/main" id="{326113DE-63B2-8541-AD91-2B3C5E03B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50" y="1491456"/>
            <a:ext cx="3642614" cy="530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588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16467" y="136048"/>
            <a:ext cx="10515600" cy="1325563"/>
          </a:xfrm>
        </p:spPr>
        <p:txBody>
          <a:bodyPr/>
          <a:lstStyle/>
          <a:p>
            <a:r>
              <a:rPr lang="da-DK"/>
              <a:t>Cindy </a:t>
            </a:r>
            <a:r>
              <a:rPr lang="da-DK" err="1"/>
              <a:t>Sherman</a:t>
            </a:r>
            <a:endParaRPr lang="da-DK"/>
          </a:p>
        </p:txBody>
      </p:sp>
      <p:pic>
        <p:nvPicPr>
          <p:cNvPr id="1026" name="Picture 2" descr="http://www.modernamuseet.se/PageFiles/36030/001-Cindy-Sher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109"/>
            <a:ext cx="6276975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1696270" y="4771376"/>
            <a:ext cx="19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Untitled</a:t>
            </a:r>
            <a:r>
              <a:rPr lang="da-DK"/>
              <a:t> #92, 1981</a:t>
            </a:r>
          </a:p>
        </p:txBody>
      </p:sp>
      <p:pic>
        <p:nvPicPr>
          <p:cNvPr id="1028" name="Picture 4" descr="http://imageobjecttext.files.wordpress.com/2012/01/cindy-sherman-untitled-film-still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34" y="2182241"/>
            <a:ext cx="5520266" cy="411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boks 5"/>
          <p:cNvSpPr txBox="1"/>
          <p:nvPr/>
        </p:nvSpPr>
        <p:spPr>
          <a:xfrm>
            <a:off x="7157239" y="6352620"/>
            <a:ext cx="265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Untitled</a:t>
            </a:r>
            <a:r>
              <a:rPr lang="da-DK"/>
              <a:t> Film Still #3, 1977</a:t>
            </a:r>
          </a:p>
        </p:txBody>
      </p:sp>
    </p:spTree>
    <p:extLst>
      <p:ext uri="{BB962C8B-B14F-4D97-AF65-F5344CB8AC3E}">
        <p14:creationId xmlns:p14="http://schemas.microsoft.com/office/powerpoint/2010/main" val="401190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00940B0-191C-CA4A-B57B-79EAEF11C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84" r="4547" b="8629"/>
          <a:stretch/>
        </p:blipFill>
        <p:spPr>
          <a:xfrm>
            <a:off x="5351840" y="3621821"/>
            <a:ext cx="6474674" cy="346037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654CE47-37E3-6B4C-9087-EDA0BC4C7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940" y="6381267"/>
            <a:ext cx="2120900" cy="431800"/>
          </a:xfrm>
          <a:prstGeom prst="rect">
            <a:avLst/>
          </a:prstGeom>
        </p:spPr>
      </p:pic>
      <p:pic>
        <p:nvPicPr>
          <p:cNvPr id="16386" name="Picture 2" descr="Den Sidste Nadver - oplev et af Leonardos største værker i Milano -  Escapeaway Blog">
            <a:extLst>
              <a:ext uri="{FF2B5EF4-FFF2-40B4-BE49-F238E27FC236}">
                <a16:creationId xmlns:a16="http://schemas.microsoft.com/office/drawing/2014/main" id="{0A73E577-419C-004A-895D-636ED4F82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71" y="44933"/>
            <a:ext cx="4221220" cy="280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6A98391A-28DF-3D49-B811-9D0DF93C53D9}"/>
              </a:ext>
            </a:extLst>
          </p:cNvPr>
          <p:cNvSpPr txBox="1"/>
          <p:nvPr/>
        </p:nvSpPr>
        <p:spPr>
          <a:xfrm>
            <a:off x="164091" y="2912170"/>
            <a:ext cx="4221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Leonardo da Vinci: Den sidste nadver, 1498</a:t>
            </a:r>
          </a:p>
        </p:txBody>
      </p:sp>
      <p:pic>
        <p:nvPicPr>
          <p:cNvPr id="1026" name="Picture 2" descr="Kan være et billede af 12 personer">
            <a:extLst>
              <a:ext uri="{FF2B5EF4-FFF2-40B4-BE49-F238E27FC236}">
                <a16:creationId xmlns:a16="http://schemas.microsoft.com/office/drawing/2014/main" id="{E060FD72-371D-E348-90F6-FA826800B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9" b="10172"/>
          <a:stretch/>
        </p:blipFill>
        <p:spPr bwMode="auto">
          <a:xfrm>
            <a:off x="5506054" y="134392"/>
            <a:ext cx="6166246" cy="31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FD9532E-DC9B-9C45-8E63-799422794659}"/>
              </a:ext>
            </a:extLst>
          </p:cNvPr>
          <p:cNvSpPr txBox="1"/>
          <p:nvPr/>
        </p:nvSpPr>
        <p:spPr>
          <a:xfrm>
            <a:off x="7599845" y="3227500"/>
            <a:ext cx="4342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Susan Dorotha White: The </a:t>
            </a:r>
            <a:r>
              <a:rPr lang="da-DK" err="1"/>
              <a:t>first</a:t>
            </a:r>
            <a:r>
              <a:rPr lang="da-DK"/>
              <a:t> Supper, 1988</a:t>
            </a:r>
          </a:p>
        </p:txBody>
      </p:sp>
    </p:spTree>
    <p:extLst>
      <p:ext uri="{BB962C8B-B14F-4D97-AF65-F5344CB8AC3E}">
        <p14:creationId xmlns:p14="http://schemas.microsoft.com/office/powerpoint/2010/main" val="174882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0ADE551-089C-534F-9B10-F2E98BF84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474663"/>
            <a:ext cx="3743325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2FC14E1D-B212-064C-ABAA-7624F4C9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8869" y="994527"/>
            <a:ext cx="3743325" cy="553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8B4FE7A-615A-0145-AAE8-AA66A9A1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8534" y="3187060"/>
            <a:ext cx="5317066" cy="334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>
            <a:extLst>
              <a:ext uri="{FF2B5EF4-FFF2-40B4-BE49-F238E27FC236}">
                <a16:creationId xmlns:a16="http://schemas.microsoft.com/office/drawing/2014/main" id="{FE695ED2-1C18-EE49-89F6-BB2DE813D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28" y="327024"/>
            <a:ext cx="619272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400" err="1"/>
              <a:t>Orlan</a:t>
            </a:r>
            <a:r>
              <a:rPr lang="da-DK" altLang="da-DK" sz="1400"/>
              <a:t>: Ændring af eget ansigt efter forbillede fra store ikoniske kunstværker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400"/>
              <a:t>af kvinder som fx Mona Lisa.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1400"/>
              <a:t>1990’erne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C2700B9-6E96-2C40-AACD-2FB4D958185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>
                <a:effectLst/>
              </a:rPr>
              <a:t> 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066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64DF27A7-EF3D-B140-93FA-260C00AB0B35}"/>
              </a:ext>
            </a:extLst>
          </p:cNvPr>
          <p:cNvSpPr txBox="1"/>
          <p:nvPr/>
        </p:nvSpPr>
        <p:spPr>
          <a:xfrm>
            <a:off x="3335867" y="62116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>
                <a:hlinkClick r:id="rId2"/>
              </a:rPr>
              <a:t>https://www.evaristti.com/polpette-al-grasso-di-marco</a:t>
            </a:r>
            <a:endParaRPr lang="da-DK"/>
          </a:p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43A752A-0BDA-3C43-A4C0-713C72539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67" y="266700"/>
            <a:ext cx="7895166" cy="5794974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2DB91B5-00A9-CD4F-9387-3BCA20DC2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3865" y="1962149"/>
            <a:ext cx="2933701" cy="29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99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udy Chicago: The Dinner Party">
            <a:extLst>
              <a:ext uri="{FF2B5EF4-FFF2-40B4-BE49-F238E27FC236}">
                <a16:creationId xmlns:a16="http://schemas.microsoft.com/office/drawing/2014/main" id="{33EA9B0F-2107-844E-AF58-B23C15EC4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11" y="880534"/>
            <a:ext cx="3530903" cy="308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643AE39-F676-DA40-B9DF-C3CCD6180430}"/>
              </a:ext>
            </a:extLst>
          </p:cNvPr>
          <p:cNvSpPr txBox="1"/>
          <p:nvPr/>
        </p:nvSpPr>
        <p:spPr>
          <a:xfrm>
            <a:off x="575733" y="321733"/>
            <a:ext cx="621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333333"/>
                </a:solidFill>
                <a:effectLst/>
                <a:latin typeface="GT America Standard"/>
              </a:rPr>
              <a:t>Judy Chicago (American, </a:t>
            </a:r>
            <a:r>
              <a:rPr lang="da-DK" b="0" i="0" err="1">
                <a:solidFill>
                  <a:srgbClr val="333333"/>
                </a:solidFill>
                <a:effectLst/>
                <a:latin typeface="GT America Standard"/>
              </a:rPr>
              <a:t>born</a:t>
            </a:r>
            <a:r>
              <a:rPr lang="da-DK" b="0" i="0">
                <a:solidFill>
                  <a:srgbClr val="333333"/>
                </a:solidFill>
                <a:effectLst/>
                <a:latin typeface="GT America Standard"/>
              </a:rPr>
              <a:t> 1939). </a:t>
            </a:r>
            <a:r>
              <a:rPr lang="da-DK" b="0" i="1">
                <a:solidFill>
                  <a:srgbClr val="333333"/>
                </a:solidFill>
                <a:effectLst/>
                <a:latin typeface="GT America Standard"/>
              </a:rPr>
              <a:t>The </a:t>
            </a:r>
            <a:r>
              <a:rPr lang="da-DK" b="0" i="1" err="1">
                <a:solidFill>
                  <a:srgbClr val="333333"/>
                </a:solidFill>
                <a:effectLst/>
                <a:latin typeface="GT America Standard"/>
              </a:rPr>
              <a:t>Dinner</a:t>
            </a:r>
            <a:r>
              <a:rPr lang="da-DK" b="0" i="1">
                <a:solidFill>
                  <a:srgbClr val="333333"/>
                </a:solidFill>
                <a:effectLst/>
                <a:latin typeface="GT America Standard"/>
              </a:rPr>
              <a:t> Party</a:t>
            </a:r>
            <a:r>
              <a:rPr lang="da-DK" b="0" i="0">
                <a:solidFill>
                  <a:srgbClr val="333333"/>
                </a:solidFill>
                <a:effectLst/>
                <a:latin typeface="GT America Standard"/>
              </a:rPr>
              <a:t>, 1974–79.</a:t>
            </a:r>
            <a:endParaRPr lang="da-DK"/>
          </a:p>
        </p:txBody>
      </p:sp>
      <p:pic>
        <p:nvPicPr>
          <p:cNvPr id="19460" name="Picture 4" descr="An Overdue Celebration for an Unruly Landmark of Feminist Art | The New  Yorker">
            <a:extLst>
              <a:ext uri="{FF2B5EF4-FFF2-40B4-BE49-F238E27FC236}">
                <a16:creationId xmlns:a16="http://schemas.microsoft.com/office/drawing/2014/main" id="{52E37043-6D36-3644-8C41-7DE5DEF3B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574" y="4462398"/>
            <a:ext cx="4363225" cy="245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Smarthistory – Judy Chicago, The Dinner Party">
            <a:extLst>
              <a:ext uri="{FF2B5EF4-FFF2-40B4-BE49-F238E27FC236}">
                <a16:creationId xmlns:a16="http://schemas.microsoft.com/office/drawing/2014/main" id="{DF53B867-9B7E-CB48-BE25-FBE5F81FD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58" y="0"/>
            <a:ext cx="5193242" cy="41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Araks - Judy Chicago ~ The Dinner Party at the Brooklyn Museum of Art">
            <a:extLst>
              <a:ext uri="{FF2B5EF4-FFF2-40B4-BE49-F238E27FC236}">
                <a16:creationId xmlns:a16="http://schemas.microsoft.com/office/drawing/2014/main" id="{74C3540F-42E2-C44F-B41B-6763C8029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239" y="3429000"/>
            <a:ext cx="4414107" cy="34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8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46FF312-1ECB-6644-A100-0FA8FE70F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50" y="250799"/>
            <a:ext cx="7582840" cy="567586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4DB80E4-AAF5-6D47-80EC-2556245DAA0C}"/>
              </a:ext>
            </a:extLst>
          </p:cNvPr>
          <p:cNvSpPr txBox="1"/>
          <p:nvPr/>
        </p:nvSpPr>
        <p:spPr>
          <a:xfrm>
            <a:off x="322250" y="5980668"/>
            <a:ext cx="3250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Liu Xi: </a:t>
            </a:r>
            <a:r>
              <a:rPr lang="da-DK" err="1"/>
              <a:t>Our</a:t>
            </a:r>
            <a:r>
              <a:rPr lang="da-DK"/>
              <a:t> God is Great, 2018-21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645D2A65-C2F1-554C-B84B-9A545BB51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2" t="13580" r="23737" b="6620"/>
          <a:stretch/>
        </p:blipFill>
        <p:spPr bwMode="auto">
          <a:xfrm>
            <a:off x="8433345" y="3181866"/>
            <a:ext cx="3436405" cy="360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2AC3245D-DA0F-E84D-99BC-75D1C6BA38A9}"/>
              </a:ext>
            </a:extLst>
          </p:cNvPr>
          <p:cNvSpPr txBox="1"/>
          <p:nvPr/>
        </p:nvSpPr>
        <p:spPr>
          <a:xfrm>
            <a:off x="9386378" y="2719401"/>
            <a:ext cx="248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Summertime No.1, 2017</a:t>
            </a:r>
          </a:p>
        </p:txBody>
      </p:sp>
    </p:spTree>
    <p:extLst>
      <p:ext uri="{BB962C8B-B14F-4D97-AF65-F5344CB8AC3E}">
        <p14:creationId xmlns:p14="http://schemas.microsoft.com/office/powerpoint/2010/main" val="68221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230619" y="5715000"/>
            <a:ext cx="9919988" cy="1143000"/>
          </a:xfrm>
        </p:spPr>
        <p:txBody>
          <a:bodyPr>
            <a:normAutofit/>
          </a:bodyPr>
          <a:lstStyle/>
          <a:p>
            <a:r>
              <a:rPr lang="da-DK" sz="2400"/>
              <a:t>Gustave </a:t>
            </a:r>
            <a:r>
              <a:rPr lang="da-DK" sz="2400" err="1"/>
              <a:t>Corbet</a:t>
            </a:r>
            <a:r>
              <a:rPr lang="da-DK" sz="2400"/>
              <a:t>: The </a:t>
            </a:r>
            <a:r>
              <a:rPr lang="da-DK" sz="2400" err="1"/>
              <a:t>origin</a:t>
            </a:r>
            <a:r>
              <a:rPr lang="da-DK" sz="2400"/>
              <a:t> of the </a:t>
            </a:r>
            <a:r>
              <a:rPr lang="da-DK" sz="2400" err="1"/>
              <a:t>world</a:t>
            </a:r>
            <a:r>
              <a:rPr lang="da-DK" sz="2400"/>
              <a:t>, 1866 og </a:t>
            </a:r>
            <a:r>
              <a:rPr lang="da-DK" sz="2400" err="1"/>
              <a:t>Orlan</a:t>
            </a:r>
            <a:r>
              <a:rPr lang="da-DK" sz="2400"/>
              <a:t>: The </a:t>
            </a:r>
            <a:r>
              <a:rPr lang="da-DK" sz="2400" err="1"/>
              <a:t>origin</a:t>
            </a:r>
            <a:r>
              <a:rPr lang="da-DK" sz="2400"/>
              <a:t> of </a:t>
            </a:r>
            <a:r>
              <a:rPr lang="da-DK" sz="2400" err="1"/>
              <a:t>war</a:t>
            </a:r>
            <a:r>
              <a:rPr lang="da-DK" sz="2400"/>
              <a:t>, 1989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60" y="982134"/>
            <a:ext cx="11665515" cy="457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68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E3BC0F-3700-2346-820B-786AEE39B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499" y="-14445"/>
            <a:ext cx="5019261" cy="1325563"/>
          </a:xfrm>
        </p:spPr>
        <p:txBody>
          <a:bodyPr>
            <a:normAutofit/>
          </a:bodyPr>
          <a:lstStyle/>
          <a:p>
            <a:r>
              <a:rPr lang="da-DK" sz="2000"/>
              <a:t>Street artist </a:t>
            </a:r>
            <a:r>
              <a:rPr lang="da-DK" sz="2000" err="1"/>
              <a:t>Banksy</a:t>
            </a:r>
            <a:r>
              <a:rPr lang="da-DK" sz="2000"/>
              <a:t> i Ukraine 2022</a:t>
            </a:r>
          </a:p>
        </p:txBody>
      </p:sp>
      <p:pic>
        <p:nvPicPr>
          <p:cNvPr id="4" name="Billede 3" descr="Et billede, der indeholder tekst, udendørs&#10;&#10;Automatisk genereret beskrivelse">
            <a:extLst>
              <a:ext uri="{FF2B5EF4-FFF2-40B4-BE49-F238E27FC236}">
                <a16:creationId xmlns:a16="http://schemas.microsoft.com/office/drawing/2014/main" id="{FF532C11-BFCD-CC40-8C4F-0288529F8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518" y="1027906"/>
            <a:ext cx="5381470" cy="515247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69118DF-05F9-214E-AC81-8E15D373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12" y="1027904"/>
            <a:ext cx="5751988" cy="3834659"/>
          </a:xfrm>
          <a:prstGeom prst="rect">
            <a:avLst/>
          </a:prstGeom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15D0AC71-5AB2-D840-98AB-EDC36002ECB2}"/>
              </a:ext>
            </a:extLst>
          </p:cNvPr>
          <p:cNvSpPr txBox="1">
            <a:spLocks/>
          </p:cNvSpPr>
          <p:nvPr/>
        </p:nvSpPr>
        <p:spPr>
          <a:xfrm>
            <a:off x="344012" y="26876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/>
              <a:t>Kathrine Ærtebjerg: Moder Jord, 2009</a:t>
            </a:r>
            <a:br>
              <a:rPr lang="da-DK" sz="2000"/>
            </a:br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301143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101" y="245026"/>
            <a:ext cx="8229600" cy="1143000"/>
          </a:xfrm>
        </p:spPr>
        <p:txBody>
          <a:bodyPr>
            <a:normAutofit/>
          </a:bodyPr>
          <a:lstStyle/>
          <a:p>
            <a:r>
              <a:rPr lang="da-DK" sz="2000"/>
              <a:t>Svend Wiig Hansen: Moder Jord, 1960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4" y="1085108"/>
            <a:ext cx="5926666" cy="5345854"/>
          </a:xfrm>
          <a:prstGeom prst="rect">
            <a:avLst/>
          </a:prstGeom>
        </p:spPr>
      </p:pic>
      <p:pic>
        <p:nvPicPr>
          <p:cNvPr id="4" name="Billede 3" descr="Et billede, der indeholder indendørs, seng, væg, hvid&#10;&#10;Automatisk genereret beskrivelse">
            <a:extLst>
              <a:ext uri="{FF2B5EF4-FFF2-40B4-BE49-F238E27FC236}">
                <a16:creationId xmlns:a16="http://schemas.microsoft.com/office/drawing/2014/main" id="{7A206502-15BB-2542-9514-1BF19250C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905" y="401637"/>
            <a:ext cx="4521994" cy="602932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144B172-321C-B840-89B4-D0E494E60593}"/>
              </a:ext>
            </a:extLst>
          </p:cNvPr>
          <p:cNvSpPr txBox="1"/>
          <p:nvPr/>
        </p:nvSpPr>
        <p:spPr>
          <a:xfrm>
            <a:off x="7684992" y="6456363"/>
            <a:ext cx="3977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Ditte Gantriis, Café Livmoder, 2020-2021</a:t>
            </a:r>
          </a:p>
        </p:txBody>
      </p:sp>
    </p:spTree>
    <p:extLst>
      <p:ext uri="{BB962C8B-B14F-4D97-AF65-F5344CB8AC3E}">
        <p14:creationId xmlns:p14="http://schemas.microsoft.com/office/powerpoint/2010/main" val="1121894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16D42-3AF4-1D4E-8A81-871662FE0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146" name="Picture 2" descr="Sarah Lucas , Get off your Horse and Drink your Milk four cibachrome prints laid down on board">
            <a:extLst>
              <a:ext uri="{FF2B5EF4-FFF2-40B4-BE49-F238E27FC236}">
                <a16:creationId xmlns:a16="http://schemas.microsoft.com/office/drawing/2014/main" id="{A5268D60-2854-A84A-BD28-B56ED0871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92" y="365125"/>
            <a:ext cx="5798608" cy="579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293A00E3-28F9-364D-B922-624A55706B55}"/>
              </a:ext>
            </a:extLst>
          </p:cNvPr>
          <p:cNvSpPr txBox="1"/>
          <p:nvPr/>
        </p:nvSpPr>
        <p:spPr>
          <a:xfrm>
            <a:off x="297392" y="6163733"/>
            <a:ext cx="5580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Sarah Lucas: </a:t>
            </a:r>
            <a:r>
              <a:rPr lang="da-DK" err="1"/>
              <a:t>Get</a:t>
            </a:r>
            <a:r>
              <a:rPr lang="da-DK"/>
              <a:t> </a:t>
            </a:r>
            <a:r>
              <a:rPr lang="da-DK" err="1"/>
              <a:t>off</a:t>
            </a:r>
            <a:r>
              <a:rPr lang="da-DK"/>
              <a:t> </a:t>
            </a:r>
            <a:r>
              <a:rPr lang="da-DK" err="1"/>
              <a:t>your</a:t>
            </a:r>
            <a:r>
              <a:rPr lang="da-DK"/>
              <a:t> Horse and drink </a:t>
            </a:r>
            <a:r>
              <a:rPr lang="da-DK" err="1"/>
              <a:t>your</a:t>
            </a:r>
            <a:r>
              <a:rPr lang="da-DK"/>
              <a:t> Milk, 2007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E039A18-E6D8-194C-B14A-F35A93301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538" y="0"/>
            <a:ext cx="4181070" cy="6350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C08B3B5C-F746-4C4D-B70E-2C529A1F7397}"/>
              </a:ext>
            </a:extLst>
          </p:cNvPr>
          <p:cNvSpPr txBox="1"/>
          <p:nvPr/>
        </p:nvSpPr>
        <p:spPr>
          <a:xfrm>
            <a:off x="7907811" y="6492875"/>
            <a:ext cx="3986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Sarah Lucas: </a:t>
            </a:r>
            <a:r>
              <a:rPr lang="da-DK" err="1"/>
              <a:t>Selfportrait</a:t>
            </a:r>
            <a:r>
              <a:rPr lang="da-DK"/>
              <a:t> with </a:t>
            </a:r>
            <a:r>
              <a:rPr lang="da-DK" err="1"/>
              <a:t>Scull</a:t>
            </a:r>
            <a:r>
              <a:rPr lang="da-DK"/>
              <a:t>, 1997</a:t>
            </a:r>
          </a:p>
        </p:txBody>
      </p:sp>
    </p:spTree>
    <p:extLst>
      <p:ext uri="{BB962C8B-B14F-4D97-AF65-F5344CB8AC3E}">
        <p14:creationId xmlns:p14="http://schemas.microsoft.com/office/powerpoint/2010/main" val="2754899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F5000-80CB-1A4E-ABF6-8B8520A7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711" y="-112991"/>
            <a:ext cx="10515600" cy="1325563"/>
          </a:xfrm>
        </p:spPr>
        <p:txBody>
          <a:bodyPr/>
          <a:lstStyle/>
          <a:p>
            <a:r>
              <a:rPr lang="da-DK"/>
              <a:t>Sarah Lucas</a:t>
            </a:r>
          </a:p>
        </p:txBody>
      </p:sp>
      <p:pic>
        <p:nvPicPr>
          <p:cNvPr id="10242" name="Picture 2" descr="Sarah Lucas Biography, Artworks &amp; Exhibitions | Ocula Artist">
            <a:extLst>
              <a:ext uri="{FF2B5EF4-FFF2-40B4-BE49-F238E27FC236}">
                <a16:creationId xmlns:a16="http://schemas.microsoft.com/office/drawing/2014/main" id="{AAED7EE6-1449-8045-9F2C-2FDE93938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1" y="1140897"/>
            <a:ext cx="516731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EE6E7AAE-BCEB-5346-A3BC-B3E5E4BD2CD6}"/>
              </a:ext>
            </a:extLst>
          </p:cNvPr>
          <p:cNvSpPr txBox="1"/>
          <p:nvPr/>
        </p:nvSpPr>
        <p:spPr>
          <a:xfrm>
            <a:off x="540911" y="6308209"/>
            <a:ext cx="2708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Something</a:t>
            </a:r>
            <a:r>
              <a:rPr lang="da-DK"/>
              <a:t> Celia </a:t>
            </a:r>
            <a:r>
              <a:rPr lang="da-DK" err="1"/>
              <a:t>said</a:t>
            </a:r>
            <a:r>
              <a:rPr lang="da-DK"/>
              <a:t>, 2019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FDEE6B8-4BF8-1646-B209-88D8E9900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245" y="180459"/>
            <a:ext cx="4588533" cy="59436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E3FCFCAF-B931-A14C-87CD-BA43FE12E702}"/>
              </a:ext>
            </a:extLst>
          </p:cNvPr>
          <p:cNvSpPr txBox="1"/>
          <p:nvPr/>
        </p:nvSpPr>
        <p:spPr>
          <a:xfrm>
            <a:off x="10087841" y="6308209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Nice Tits, 2011</a:t>
            </a:r>
          </a:p>
        </p:txBody>
      </p:sp>
    </p:spTree>
    <p:extLst>
      <p:ext uri="{BB962C8B-B14F-4D97-AF65-F5344CB8AC3E}">
        <p14:creationId xmlns:p14="http://schemas.microsoft.com/office/powerpoint/2010/main" val="2996214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lf Portrait with Fried Eggs">
            <a:extLst>
              <a:ext uri="{FF2B5EF4-FFF2-40B4-BE49-F238E27FC236}">
                <a16:creationId xmlns:a16="http://schemas.microsoft.com/office/drawing/2014/main" id="{8A8645D6-8083-7D41-9503-E2932690C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78" y="180459"/>
            <a:ext cx="4618404" cy="606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29A591A5-849E-3D47-9D38-53013E680B07}"/>
              </a:ext>
            </a:extLst>
          </p:cNvPr>
          <p:cNvSpPr txBox="1"/>
          <p:nvPr/>
        </p:nvSpPr>
        <p:spPr>
          <a:xfrm>
            <a:off x="713477" y="6420132"/>
            <a:ext cx="4349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Sarah Lucas: </a:t>
            </a:r>
            <a:r>
              <a:rPr lang="da-DK" err="1"/>
              <a:t>Selfprtrait</a:t>
            </a:r>
            <a:r>
              <a:rPr lang="da-DK"/>
              <a:t> with </a:t>
            </a:r>
            <a:r>
              <a:rPr lang="da-DK" err="1"/>
              <a:t>fried</a:t>
            </a:r>
            <a:r>
              <a:rPr lang="da-DK"/>
              <a:t> </a:t>
            </a:r>
            <a:r>
              <a:rPr lang="da-DK" err="1"/>
              <a:t>Eggs</a:t>
            </a:r>
            <a:r>
              <a:rPr lang="da-DK"/>
              <a:t>, 1996</a:t>
            </a:r>
          </a:p>
        </p:txBody>
      </p:sp>
      <p:pic>
        <p:nvPicPr>
          <p:cNvPr id="5126" name="Picture 6" descr="Contemporary Art: SARAH LUCAS Laugh?, 1998">
            <a:extLst>
              <a:ext uri="{FF2B5EF4-FFF2-40B4-BE49-F238E27FC236}">
                <a16:creationId xmlns:a16="http://schemas.microsoft.com/office/drawing/2014/main" id="{3E26B009-9C2F-204B-ADE3-5097AA75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120" y="90107"/>
            <a:ext cx="5021527" cy="63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EA6774EA-3328-444B-B3A3-BF2D851E4BCD}"/>
              </a:ext>
            </a:extLst>
          </p:cNvPr>
          <p:cNvSpPr txBox="1"/>
          <p:nvPr/>
        </p:nvSpPr>
        <p:spPr>
          <a:xfrm>
            <a:off x="7893827" y="6481802"/>
            <a:ext cx="2640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Sarah Lucas: </a:t>
            </a:r>
            <a:r>
              <a:rPr lang="da-DK" err="1"/>
              <a:t>Laugh</a:t>
            </a:r>
            <a:r>
              <a:rPr lang="da-DK"/>
              <a:t>?, 1998</a:t>
            </a:r>
          </a:p>
        </p:txBody>
      </p:sp>
    </p:spTree>
    <p:extLst>
      <p:ext uri="{BB962C8B-B14F-4D97-AF65-F5344CB8AC3E}">
        <p14:creationId xmlns:p14="http://schemas.microsoft.com/office/powerpoint/2010/main" val="3236960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an være kunst af 1 person">
            <a:extLst>
              <a:ext uri="{FF2B5EF4-FFF2-40B4-BE49-F238E27FC236}">
                <a16:creationId xmlns:a16="http://schemas.microsoft.com/office/drawing/2014/main" id="{47067CA7-CD12-4744-90DD-6C2FF8069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98" y="244929"/>
            <a:ext cx="4931615" cy="565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02804FB-565C-6A47-9002-D563889202A6}"/>
              </a:ext>
            </a:extLst>
          </p:cNvPr>
          <p:cNvSpPr txBox="1"/>
          <p:nvPr/>
        </p:nvSpPr>
        <p:spPr>
          <a:xfrm>
            <a:off x="164798" y="5902013"/>
            <a:ext cx="3161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Jenny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Saville</a:t>
            </a:r>
            <a:r>
              <a:rPr lang="da-DK">
                <a:solidFill>
                  <a:srgbClr val="050505"/>
                </a:solidFill>
                <a:latin typeface="system-ui"/>
              </a:rPr>
              <a:t>: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Self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Portrait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, 1991</a:t>
            </a:r>
          </a:p>
          <a:p>
            <a:endParaRPr lang="da-DK"/>
          </a:p>
        </p:txBody>
      </p:sp>
      <p:pic>
        <p:nvPicPr>
          <p:cNvPr id="3076" name="Picture 4" descr="Kan være et billede af 1 person og smykker">
            <a:extLst>
              <a:ext uri="{FF2B5EF4-FFF2-40B4-BE49-F238E27FC236}">
                <a16:creationId xmlns:a16="http://schemas.microsoft.com/office/drawing/2014/main" id="{5063D8D1-61B4-054A-BAF0-1EDE18FAD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802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FFE3424-68E3-154C-AB76-ACF3B174845F}"/>
              </a:ext>
            </a:extLst>
          </p:cNvPr>
          <p:cNvSpPr txBox="1"/>
          <p:nvPr/>
        </p:nvSpPr>
        <p:spPr>
          <a:xfrm>
            <a:off x="852828" y="6548344"/>
            <a:ext cx="581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Laetitia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Ky</a:t>
            </a:r>
            <a:r>
              <a:rPr lang="da-DK">
                <a:solidFill>
                  <a:srgbClr val="050505"/>
                </a:solidFill>
                <a:latin typeface="system-ui"/>
              </a:rPr>
              <a:t>: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Dear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 Uterus, do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you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 have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anything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 to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say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? (2019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0424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79262-F26D-8542-A9C9-FC39D5B5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89" y="244865"/>
            <a:ext cx="8229600" cy="1143000"/>
          </a:xfrm>
        </p:spPr>
        <p:txBody>
          <a:bodyPr/>
          <a:lstStyle/>
          <a:p>
            <a:r>
              <a:rPr lang="da-DK" sz="3300" err="1">
                <a:latin typeface="var(--font-family-system)"/>
              </a:rPr>
              <a:t>Arghavan</a:t>
            </a:r>
            <a:r>
              <a:rPr lang="da-DK" sz="3300">
                <a:latin typeface="var(--font-family-system)"/>
              </a:rPr>
              <a:t> </a:t>
            </a:r>
            <a:r>
              <a:rPr lang="da-DK" sz="3300" err="1">
                <a:latin typeface="var(--font-family-system)"/>
              </a:rPr>
              <a:t>Khosravi</a:t>
            </a:r>
            <a:r>
              <a:rPr lang="da-DK" sz="3300">
                <a:latin typeface="var(--font-family-system)"/>
              </a:rPr>
              <a:t>:</a:t>
            </a:r>
            <a:br>
              <a:rPr lang="da-DK" sz="3300">
                <a:latin typeface="var(--font-family-system)"/>
              </a:rPr>
            </a:br>
            <a:r>
              <a:rPr lang="da-DK" sz="3300">
                <a:latin typeface="var(--font-family-system)"/>
              </a:rPr>
              <a:t>Ukendt titel, 2022</a:t>
            </a:r>
            <a:endParaRPr lang="da-DK"/>
          </a:p>
        </p:txBody>
      </p:sp>
      <p:pic>
        <p:nvPicPr>
          <p:cNvPr id="4098" name="Picture 2" descr="Arghavan Khosravi uses long, flowing hair as a symbol in her metaphor-laden works. ">
            <a:extLst>
              <a:ext uri="{FF2B5EF4-FFF2-40B4-BE49-F238E27FC236}">
                <a16:creationId xmlns:a16="http://schemas.microsoft.com/office/drawing/2014/main" id="{898DCA63-D9F4-EE40-8165-89EB3C8DE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95" y="244865"/>
            <a:ext cx="5525064" cy="636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618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 photo series documents a succession of portraits. It begins by showing a mother, her daughter, and her doll wearing a hijab. As the series goes on, the women are covered up more and more, until they disappear in the black background.">
            <a:extLst>
              <a:ext uri="{FF2B5EF4-FFF2-40B4-BE49-F238E27FC236}">
                <a16:creationId xmlns:a16="http://schemas.microsoft.com/office/drawing/2014/main" id="{6023D1A0-E5B6-3B4D-82B0-9E397B57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498" y="-26412"/>
            <a:ext cx="4545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B29F733-1074-3F47-B970-673D9198F805}"/>
              </a:ext>
            </a:extLst>
          </p:cNvPr>
          <p:cNvSpPr txBox="1"/>
          <p:nvPr/>
        </p:nvSpPr>
        <p:spPr>
          <a:xfrm>
            <a:off x="3823910" y="6462256"/>
            <a:ext cx="369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222222"/>
                </a:solidFill>
                <a:effectLst/>
                <a:latin typeface="Flama Book"/>
              </a:rPr>
              <a:t>“</a:t>
            </a:r>
            <a:r>
              <a:rPr lang="da-DK" b="0" i="0" err="1">
                <a:solidFill>
                  <a:srgbClr val="222222"/>
                </a:solidFill>
                <a:effectLst/>
                <a:latin typeface="Flama Book"/>
              </a:rPr>
              <a:t>Mother</a:t>
            </a:r>
            <a:r>
              <a:rPr lang="da-DK" b="0" i="0">
                <a:solidFill>
                  <a:srgbClr val="222222"/>
                </a:solidFill>
                <a:effectLst/>
                <a:latin typeface="Flama Book"/>
              </a:rPr>
              <a:t>, </a:t>
            </a:r>
            <a:r>
              <a:rPr lang="da-DK" b="0" i="0" err="1">
                <a:solidFill>
                  <a:srgbClr val="222222"/>
                </a:solidFill>
                <a:effectLst/>
                <a:latin typeface="Flama Book"/>
              </a:rPr>
              <a:t>Daughter</a:t>
            </a:r>
            <a:r>
              <a:rPr lang="da-DK" b="0" i="0">
                <a:solidFill>
                  <a:srgbClr val="222222"/>
                </a:solidFill>
                <a:effectLst/>
                <a:latin typeface="Flama Book"/>
              </a:rPr>
              <a:t>, </a:t>
            </a:r>
            <a:r>
              <a:rPr lang="da-DK" b="0" i="0" err="1">
                <a:solidFill>
                  <a:srgbClr val="222222"/>
                </a:solidFill>
                <a:effectLst/>
                <a:latin typeface="Flama Book"/>
              </a:rPr>
              <a:t>Doll</a:t>
            </a:r>
            <a:r>
              <a:rPr lang="da-DK" b="0" i="0">
                <a:solidFill>
                  <a:srgbClr val="222222"/>
                </a:solidFill>
                <a:effectLst/>
                <a:latin typeface="Flama Book"/>
              </a:rPr>
              <a:t>” series, 2010</a:t>
            </a:r>
            <a:endParaRPr lang="da-DK"/>
          </a:p>
        </p:txBody>
      </p:sp>
      <p:pic>
        <p:nvPicPr>
          <p:cNvPr id="4" name="Picture 4" descr="A collection of women in veils. Only their eyes are showing">
            <a:extLst>
              <a:ext uri="{FF2B5EF4-FFF2-40B4-BE49-F238E27FC236}">
                <a16:creationId xmlns:a16="http://schemas.microsoft.com/office/drawing/2014/main" id="{53A90A53-894A-484D-8F86-F21DA12FC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7" y="735121"/>
            <a:ext cx="3779913" cy="23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2B0A0B19-C0C6-9B41-A26C-559CC0E6CDDF}"/>
              </a:ext>
            </a:extLst>
          </p:cNvPr>
          <p:cNvSpPr txBox="1"/>
          <p:nvPr/>
        </p:nvSpPr>
        <p:spPr>
          <a:xfrm>
            <a:off x="43997" y="331030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Seeing</a:t>
            </a:r>
            <a:r>
              <a:rPr lang="da-DK"/>
              <a:t> I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778580F-EA2F-304D-A89C-10C4DBFEE20F}"/>
              </a:ext>
            </a:extLst>
          </p:cNvPr>
          <p:cNvSpPr txBox="1"/>
          <p:nvPr/>
        </p:nvSpPr>
        <p:spPr>
          <a:xfrm>
            <a:off x="1573101" y="-26412"/>
            <a:ext cx="6098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b="0" i="0" err="1">
                <a:solidFill>
                  <a:srgbClr val="222222"/>
                </a:solidFill>
                <a:effectLst/>
                <a:latin typeface="Flama Book"/>
              </a:rPr>
              <a:t>Boushra</a:t>
            </a:r>
            <a:r>
              <a:rPr lang="da-DK" sz="3200" b="0" i="0">
                <a:solidFill>
                  <a:srgbClr val="222222"/>
                </a:solidFill>
                <a:effectLst/>
                <a:latin typeface="Flama Book"/>
              </a:rPr>
              <a:t> </a:t>
            </a:r>
            <a:r>
              <a:rPr lang="da-DK" sz="3200" b="0" i="0" err="1">
                <a:solidFill>
                  <a:srgbClr val="222222"/>
                </a:solidFill>
                <a:effectLst/>
                <a:latin typeface="Flama Book"/>
              </a:rPr>
              <a:t>Almutawakel</a:t>
            </a:r>
            <a:r>
              <a:rPr lang="da-DK" sz="3200" b="0" i="0">
                <a:solidFill>
                  <a:srgbClr val="222222"/>
                </a:solidFill>
                <a:effectLst/>
                <a:latin typeface="Flama Book"/>
              </a:rPr>
              <a:t> (Yemen) </a:t>
            </a:r>
            <a:endParaRPr lang="da-DK" sz="3200"/>
          </a:p>
        </p:txBody>
      </p:sp>
      <p:pic>
        <p:nvPicPr>
          <p:cNvPr id="8" name="Picture 2" descr="True Self, 2002 - Boushra Yahya Almutawakel">
            <a:extLst>
              <a:ext uri="{FF2B5EF4-FFF2-40B4-BE49-F238E27FC236}">
                <a16:creationId xmlns:a16="http://schemas.microsoft.com/office/drawing/2014/main" id="{70480FCD-ED7A-D147-8244-1E66A2577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12" y="2052115"/>
            <a:ext cx="3246898" cy="325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A1A2406-C968-E64D-82E3-25300FDABD9A}"/>
              </a:ext>
            </a:extLst>
          </p:cNvPr>
          <p:cNvSpPr txBox="1"/>
          <p:nvPr/>
        </p:nvSpPr>
        <p:spPr>
          <a:xfrm>
            <a:off x="5669447" y="1749666"/>
            <a:ext cx="1502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True </a:t>
            </a:r>
            <a:r>
              <a:rPr lang="da-DK" err="1"/>
              <a:t>self</a:t>
            </a:r>
            <a:r>
              <a:rPr lang="da-DK"/>
              <a:t> 2002</a:t>
            </a:r>
          </a:p>
        </p:txBody>
      </p:sp>
    </p:spTree>
    <p:extLst>
      <p:ext uri="{BB962C8B-B14F-4D97-AF65-F5344CB8AC3E}">
        <p14:creationId xmlns:p14="http://schemas.microsoft.com/office/powerpoint/2010/main" val="114873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oushra Almutawakel, Yemeni photographer">
            <a:extLst>
              <a:ext uri="{FF2B5EF4-FFF2-40B4-BE49-F238E27FC236}">
                <a16:creationId xmlns:a16="http://schemas.microsoft.com/office/drawing/2014/main" id="{C47B01B3-908F-8C4F-B5E2-501091106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807141"/>
            <a:ext cx="116840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1706AF4-D0BA-3744-B326-25D81A624571}"/>
              </a:ext>
            </a:extLst>
          </p:cNvPr>
          <p:cNvSpPr txBox="1"/>
          <p:nvPr/>
        </p:nvSpPr>
        <p:spPr>
          <a:xfrm>
            <a:off x="1375491" y="0"/>
            <a:ext cx="997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800" b="0" i="0" err="1">
                <a:solidFill>
                  <a:srgbClr val="222222"/>
                </a:solidFill>
                <a:effectLst/>
                <a:latin typeface="Flama Book"/>
              </a:rPr>
              <a:t>Boushra</a:t>
            </a:r>
            <a:r>
              <a:rPr lang="da-DK" sz="4800" b="0" i="0">
                <a:solidFill>
                  <a:srgbClr val="222222"/>
                </a:solidFill>
                <a:effectLst/>
                <a:latin typeface="Flama Book"/>
              </a:rPr>
              <a:t> </a:t>
            </a:r>
            <a:r>
              <a:rPr lang="da-DK" sz="4800" b="0" i="0" err="1">
                <a:solidFill>
                  <a:srgbClr val="222222"/>
                </a:solidFill>
                <a:effectLst/>
                <a:latin typeface="Flama Book"/>
              </a:rPr>
              <a:t>Almutawakel</a:t>
            </a:r>
            <a:r>
              <a:rPr lang="da-DK" sz="4800" err="1">
                <a:solidFill>
                  <a:srgbClr val="222222"/>
                </a:solidFill>
                <a:latin typeface="Flama Book"/>
              </a:rPr>
              <a:t>:</a:t>
            </a:r>
            <a:r>
              <a:rPr lang="da-DK" sz="4800" err="1"/>
              <a:t>What</a:t>
            </a:r>
            <a:r>
              <a:rPr lang="da-DK" sz="4800"/>
              <a:t> if……, 2012</a:t>
            </a:r>
          </a:p>
        </p:txBody>
      </p:sp>
    </p:spTree>
    <p:extLst>
      <p:ext uri="{BB962C8B-B14F-4D97-AF65-F5344CB8AC3E}">
        <p14:creationId xmlns:p14="http://schemas.microsoft.com/office/powerpoint/2010/main" val="3125381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SHADI GHADIRIAN (IRAN, B. 1974)">
            <a:extLst>
              <a:ext uri="{FF2B5EF4-FFF2-40B4-BE49-F238E27FC236}">
                <a16:creationId xmlns:a16="http://schemas.microsoft.com/office/drawing/2014/main" id="{EAEE6AB5-8EDB-EE44-8E25-9121DC330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18" y="0"/>
            <a:ext cx="6819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65666908-46DC-6541-A15F-CD82A7867F68}"/>
              </a:ext>
            </a:extLst>
          </p:cNvPr>
          <p:cNvSpPr txBox="1">
            <a:spLocks/>
          </p:cNvSpPr>
          <p:nvPr/>
        </p:nvSpPr>
        <p:spPr>
          <a:xfrm>
            <a:off x="394253" y="1393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Shadi </a:t>
            </a:r>
            <a:r>
              <a:rPr lang="da-DK" err="1"/>
              <a:t>Ghadirian</a:t>
            </a:r>
            <a:r>
              <a:rPr lang="da-DK"/>
              <a:t> (Iran): </a:t>
            </a:r>
          </a:p>
          <a:p>
            <a:r>
              <a:rPr lang="da-DK" err="1"/>
              <a:t>Like</a:t>
            </a:r>
            <a:r>
              <a:rPr lang="da-DK"/>
              <a:t> </a:t>
            </a:r>
            <a:r>
              <a:rPr lang="da-DK" err="1"/>
              <a:t>Every</a:t>
            </a:r>
            <a:r>
              <a:rPr lang="da-DK"/>
              <a:t> Day </a:t>
            </a:r>
          </a:p>
        </p:txBody>
      </p:sp>
    </p:spTree>
    <p:extLst>
      <p:ext uri="{BB962C8B-B14F-4D97-AF65-F5344CB8AC3E}">
        <p14:creationId xmlns:p14="http://schemas.microsoft.com/office/powerpoint/2010/main" val="797636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919A96A-DEEA-6F44-AF65-61F8AAEE5E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7238" y="408005"/>
            <a:ext cx="8714818" cy="580420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27BC9C1-1ADD-8844-9E5A-A0A90A4DA197}"/>
              </a:ext>
            </a:extLst>
          </p:cNvPr>
          <p:cNvSpPr txBox="1"/>
          <p:nvPr/>
        </p:nvSpPr>
        <p:spPr>
          <a:xfrm>
            <a:off x="161091" y="4267983"/>
            <a:ext cx="1821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Graciella</a:t>
            </a:r>
            <a:r>
              <a:rPr lang="da-DK"/>
              <a:t> </a:t>
            </a:r>
            <a:r>
              <a:rPr lang="da-DK" err="1"/>
              <a:t>Delgado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6351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6313715" y="159212"/>
            <a:ext cx="1757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Susanne Ussing:</a:t>
            </a:r>
          </a:p>
          <a:p>
            <a:r>
              <a:rPr lang="da-DK"/>
              <a:t>I drivhuset, 1980</a:t>
            </a:r>
          </a:p>
        </p:txBody>
      </p:sp>
      <p:pic>
        <p:nvPicPr>
          <p:cNvPr id="4" name="Billede 3" descr="http://www.tomchristoffersen.dk/exhibitions/previous/Nogle_arbejder_fra_halvfjerdserne/works/1.jpg">
            <a:extLst>
              <a:ext uri="{FF2B5EF4-FFF2-40B4-BE49-F238E27FC236}">
                <a16:creationId xmlns:a16="http://schemas.microsoft.com/office/drawing/2014/main" id="{DB63A2CF-567B-2F4B-919D-D067D6017C9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536" y="128916"/>
            <a:ext cx="5177927" cy="6516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161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8A31B60F-9705-BD41-805E-BB88E02C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3081" y="126677"/>
            <a:ext cx="10515600" cy="1325563"/>
          </a:xfrm>
        </p:spPr>
        <p:txBody>
          <a:bodyPr>
            <a:normAutofit/>
          </a:bodyPr>
          <a:lstStyle/>
          <a:p>
            <a:r>
              <a:rPr lang="da-DK"/>
              <a:t>Gudrun Hasle 2020</a:t>
            </a:r>
            <a:br>
              <a:rPr lang="da-DK"/>
            </a:br>
            <a:endParaRPr lang="da-DK"/>
          </a:p>
        </p:txBody>
      </p:sp>
      <p:pic>
        <p:nvPicPr>
          <p:cNvPr id="11" name="Billede 10" descr="Et billede, der indeholder tegning, person, kunst&#10;&#10;Automatisk genereret beskrivelse">
            <a:extLst>
              <a:ext uri="{FF2B5EF4-FFF2-40B4-BE49-F238E27FC236}">
                <a16:creationId xmlns:a16="http://schemas.microsoft.com/office/drawing/2014/main" id="{1BDD8449-AA39-0F4E-9667-41B5805EC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12" r="10058"/>
          <a:stretch/>
        </p:blipFill>
        <p:spPr>
          <a:xfrm>
            <a:off x="149000" y="0"/>
            <a:ext cx="3854081" cy="6858000"/>
          </a:xfrm>
          <a:prstGeom prst="rect">
            <a:avLst/>
          </a:prstGeom>
        </p:spPr>
      </p:pic>
      <p:pic>
        <p:nvPicPr>
          <p:cNvPr id="28674" name="Picture 2">
            <a:extLst>
              <a:ext uri="{FF2B5EF4-FFF2-40B4-BE49-F238E27FC236}">
                <a16:creationId xmlns:a16="http://schemas.microsoft.com/office/drawing/2014/main" id="{64CA8E40-718B-DC4D-9AF5-88B2725BD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687" y="0"/>
            <a:ext cx="3389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716FC4DA-65EA-6D4F-8291-2A134D08A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314" y="3954328"/>
            <a:ext cx="4214613" cy="290367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8B84055-EDC7-5741-AD49-634D006FE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58317"/>
            <a:ext cx="2264673" cy="350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athrine Ærtebjerg">
            <a:extLst>
              <a:ext uri="{FF2B5EF4-FFF2-40B4-BE49-F238E27FC236}">
                <a16:creationId xmlns:a16="http://schemas.microsoft.com/office/drawing/2014/main" id="{9F8A171F-0D55-BF40-AE33-04DF0BDFB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667" y="814716"/>
            <a:ext cx="4379085" cy="528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03 | Kathrine Ærtebjerg">
            <a:extLst>
              <a:ext uri="{FF2B5EF4-FFF2-40B4-BE49-F238E27FC236}">
                <a16:creationId xmlns:a16="http://schemas.microsoft.com/office/drawing/2014/main" id="{7891FA96-DA47-7E43-964C-06EE35E61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48" y="814716"/>
            <a:ext cx="5101057" cy="50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8640268-3632-3A44-AC4C-BF509F185910}"/>
              </a:ext>
            </a:extLst>
          </p:cNvPr>
          <p:cNvSpPr txBox="1"/>
          <p:nvPr/>
        </p:nvSpPr>
        <p:spPr>
          <a:xfrm>
            <a:off x="158585" y="5978779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Hun havde tit fået at vide at hun var en blomst. Hun følte sig ikke som sådan. 2003</a:t>
            </a:r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B34320A-6C32-4D4E-81C3-DE57A42CB5A2}"/>
              </a:ext>
            </a:extLst>
          </p:cNvPr>
          <p:cNvSpPr txBox="1"/>
          <p:nvPr/>
        </p:nvSpPr>
        <p:spPr>
          <a:xfrm>
            <a:off x="7993230" y="6117278"/>
            <a:ext cx="2889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Forandring, bevægelse. 2005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2254C85-D0A8-2E49-ADBA-A70368D11925}"/>
              </a:ext>
            </a:extLst>
          </p:cNvPr>
          <p:cNvSpPr txBox="1"/>
          <p:nvPr/>
        </p:nvSpPr>
        <p:spPr>
          <a:xfrm>
            <a:off x="3493610" y="106830"/>
            <a:ext cx="4113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/>
              <a:t>Kathrine Ærtebjerg</a:t>
            </a:r>
          </a:p>
        </p:txBody>
      </p:sp>
    </p:spTree>
    <p:extLst>
      <p:ext uri="{BB962C8B-B14F-4D97-AF65-F5344CB8AC3E}">
        <p14:creationId xmlns:p14="http://schemas.microsoft.com/office/powerpoint/2010/main" val="4117511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AA3AA6DE-DBBC-4541-B5EF-9BB946E945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68" y="188044"/>
            <a:ext cx="4041072" cy="542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19CF9F4-BE79-564E-8888-DD092ED4FE06}"/>
              </a:ext>
            </a:extLst>
          </p:cNvPr>
          <p:cNvSpPr txBox="1"/>
          <p:nvPr/>
        </p:nvSpPr>
        <p:spPr>
          <a:xfrm>
            <a:off x="153768" y="5729444"/>
            <a:ext cx="5994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>
                <a:effectLst/>
                <a:latin typeface="nyt-imperial"/>
              </a:rPr>
              <a:t>“</a:t>
            </a:r>
            <a:r>
              <a:rPr lang="da-DK" sz="1400" err="1">
                <a:effectLst/>
                <a:latin typeface="nyt-imperial"/>
              </a:rPr>
              <a:t>Portrait</a:t>
            </a:r>
            <a:r>
              <a:rPr lang="da-DK" sz="1400">
                <a:effectLst/>
                <a:latin typeface="nyt-imperial"/>
              </a:rPr>
              <a:t> of George Dyer in a </a:t>
            </a:r>
            <a:r>
              <a:rPr lang="da-DK" sz="1400" err="1">
                <a:effectLst/>
                <a:latin typeface="nyt-imperial"/>
              </a:rPr>
              <a:t>Mirror</a:t>
            </a:r>
            <a:r>
              <a:rPr lang="da-DK" sz="1400">
                <a:effectLst/>
                <a:latin typeface="nyt-imperial"/>
              </a:rPr>
              <a:t>” (1968) shows </a:t>
            </a:r>
          </a:p>
          <a:p>
            <a:r>
              <a:rPr lang="da-DK" sz="1400">
                <a:effectLst/>
                <a:latin typeface="nyt-imperial"/>
              </a:rPr>
              <a:t>Francis </a:t>
            </a:r>
            <a:r>
              <a:rPr lang="da-DK" sz="1400" err="1">
                <a:effectLst/>
                <a:latin typeface="nyt-imperial"/>
              </a:rPr>
              <a:t>Bacon’s</a:t>
            </a:r>
            <a:r>
              <a:rPr lang="da-DK" sz="1400">
                <a:effectLst/>
                <a:latin typeface="nyt-imperial"/>
              </a:rPr>
              <a:t> lover, </a:t>
            </a:r>
            <a:r>
              <a:rPr lang="da-DK" sz="1400" err="1">
                <a:effectLst/>
                <a:latin typeface="nyt-imperial"/>
              </a:rPr>
              <a:t>who</a:t>
            </a:r>
            <a:r>
              <a:rPr lang="da-DK" sz="1400">
                <a:effectLst/>
                <a:latin typeface="nyt-imperial"/>
              </a:rPr>
              <a:t> </a:t>
            </a:r>
            <a:r>
              <a:rPr lang="da-DK" sz="1400" err="1">
                <a:effectLst/>
                <a:latin typeface="nyt-imperial"/>
              </a:rPr>
              <a:t>died</a:t>
            </a:r>
            <a:r>
              <a:rPr lang="da-DK" sz="1400">
                <a:effectLst/>
                <a:latin typeface="nyt-imperial"/>
              </a:rPr>
              <a:t> of a drug and </a:t>
            </a:r>
            <a:r>
              <a:rPr lang="da-DK" sz="1400" err="1">
                <a:effectLst/>
                <a:latin typeface="nyt-imperial"/>
              </a:rPr>
              <a:t>alcohol</a:t>
            </a:r>
            <a:r>
              <a:rPr lang="da-DK" sz="1400">
                <a:effectLst/>
                <a:latin typeface="nyt-imperial"/>
              </a:rPr>
              <a:t> </a:t>
            </a:r>
          </a:p>
          <a:p>
            <a:r>
              <a:rPr lang="da-DK" sz="1400" err="1">
                <a:effectLst/>
                <a:latin typeface="nyt-imperial"/>
              </a:rPr>
              <a:t>overdose</a:t>
            </a:r>
            <a:r>
              <a:rPr lang="da-DK" sz="1400">
                <a:effectLst/>
                <a:latin typeface="nyt-imperial"/>
              </a:rPr>
              <a:t> in 1971.</a:t>
            </a:r>
            <a:br>
              <a:rPr lang="da-DK" b="0" i="0">
                <a:solidFill>
                  <a:srgbClr val="727272"/>
                </a:solidFill>
                <a:effectLst/>
                <a:latin typeface="nyt-imperial"/>
              </a:rPr>
            </a:br>
            <a:endParaRPr lang="da-DK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4DCEB96C-6024-7849-B67E-B36C19755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127" y="152400"/>
            <a:ext cx="4591608" cy="617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C80B950-8FDB-F34B-819C-2AE59D2F0F5F}"/>
              </a:ext>
            </a:extLst>
          </p:cNvPr>
          <p:cNvSpPr txBox="1"/>
          <p:nvPr/>
        </p:nvSpPr>
        <p:spPr>
          <a:xfrm>
            <a:off x="5840194" y="6488668"/>
            <a:ext cx="6148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727272"/>
                </a:solidFill>
                <a:effectLst/>
                <a:latin typeface="nyt-imperial"/>
              </a:rPr>
              <a:t>A panel from “In Memory of George Dyer,” a </a:t>
            </a:r>
            <a:r>
              <a:rPr lang="da-DK" b="0" i="0" err="1">
                <a:solidFill>
                  <a:srgbClr val="727272"/>
                </a:solidFill>
                <a:effectLst/>
                <a:latin typeface="nyt-imperial"/>
              </a:rPr>
              <a:t>triptych</a:t>
            </a:r>
            <a:r>
              <a:rPr lang="da-DK" b="0" i="0">
                <a:solidFill>
                  <a:srgbClr val="727272"/>
                </a:solidFill>
                <a:effectLst/>
                <a:latin typeface="nyt-imperial"/>
              </a:rPr>
              <a:t> from 1971</a:t>
            </a:r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F6E412C-0945-9F48-A560-483B922FE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50" y="164552"/>
            <a:ext cx="2781300" cy="37719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E83DE86-DEAD-7C41-82DC-ACB322DF6C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668"/>
          <a:stretch/>
        </p:blipFill>
        <p:spPr>
          <a:xfrm>
            <a:off x="4620874" y="4072837"/>
            <a:ext cx="2781300" cy="28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n danske landsoldat efter sejren">
            <a:extLst>
              <a:ext uri="{FF2B5EF4-FFF2-40B4-BE49-F238E27FC236}">
                <a16:creationId xmlns:a16="http://schemas.microsoft.com/office/drawing/2014/main" id="{3A934661-7749-D04A-A23C-462F6E7F6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106136"/>
            <a:ext cx="4678161" cy="664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BB87F6-4C0A-A64B-90DC-59A1B23F5992}"/>
              </a:ext>
            </a:extLst>
          </p:cNvPr>
          <p:cNvSpPr txBox="1"/>
          <p:nvPr/>
        </p:nvSpPr>
        <p:spPr>
          <a:xfrm>
            <a:off x="5032174" y="6004449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b="0" i="0">
                <a:effectLst/>
                <a:latin typeface="Hill"/>
              </a:rPr>
              <a:t>H.W. Bissen:</a:t>
            </a:r>
          </a:p>
          <a:p>
            <a:pPr algn="l"/>
            <a:r>
              <a:rPr lang="da-DK" i="0">
                <a:effectLst/>
                <a:latin typeface="Hill"/>
              </a:rPr>
              <a:t>Den danske landsoldat efter sejren, 1851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DEB4940-A7D0-1149-9E99-FB9C89BDC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381" y="415670"/>
            <a:ext cx="1559841" cy="301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Billedresultat for henry 8">
            <a:extLst>
              <a:ext uri="{FF2B5EF4-FFF2-40B4-BE49-F238E27FC236}">
                <a16:creationId xmlns:a16="http://schemas.microsoft.com/office/drawing/2014/main" id="{57EBF875-F4D5-8843-9365-CE513E1EE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648" y="2105086"/>
            <a:ext cx="2169166" cy="32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181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5F9A50-009F-3F4E-86A0-547AC1B58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406" y="-210608"/>
            <a:ext cx="10515600" cy="1325563"/>
          </a:xfrm>
        </p:spPr>
        <p:txBody>
          <a:bodyPr/>
          <a:lstStyle/>
          <a:p>
            <a:r>
              <a:rPr lang="da-DK" err="1"/>
              <a:t>Duane</a:t>
            </a:r>
            <a:r>
              <a:rPr lang="da-DK"/>
              <a:t> Hanson</a:t>
            </a: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9E9D68CA-E1C1-5145-8630-2F2020FC8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3" y="723541"/>
            <a:ext cx="4622800" cy="369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0E79641C-C12B-B641-9355-BF7F4B3ED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856" y="-353667"/>
            <a:ext cx="3920631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3641A528-4B66-6542-971D-5547C29EF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195" y="3518514"/>
            <a:ext cx="4167401" cy="333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99AD947-066A-EA43-9537-0284C82A4784}"/>
              </a:ext>
            </a:extLst>
          </p:cNvPr>
          <p:cNvSpPr txBox="1"/>
          <p:nvPr/>
        </p:nvSpPr>
        <p:spPr>
          <a:xfrm>
            <a:off x="2273389" y="6488668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Man on a </a:t>
            </a:r>
            <a:r>
              <a:rPr lang="da-DK" err="1"/>
              <a:t>Bench</a:t>
            </a:r>
            <a:r>
              <a:rPr lang="da-DK"/>
              <a:t>, 1997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782DAEA-8B31-4F4E-9298-B3E4E0BC48DC}"/>
              </a:ext>
            </a:extLst>
          </p:cNvPr>
          <p:cNvSpPr txBox="1"/>
          <p:nvPr/>
        </p:nvSpPr>
        <p:spPr>
          <a:xfrm>
            <a:off x="151131" y="4523133"/>
            <a:ext cx="1542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Traveller</a:t>
            </a:r>
            <a:r>
              <a:rPr lang="da-DK"/>
              <a:t>, 1988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D45A21E-0239-234B-A114-ACF62B14314B}"/>
              </a:ext>
            </a:extLst>
          </p:cNvPr>
          <p:cNvSpPr txBox="1"/>
          <p:nvPr/>
        </p:nvSpPr>
        <p:spPr>
          <a:xfrm>
            <a:off x="10700491" y="4544659"/>
            <a:ext cx="1314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Jogger 1983</a:t>
            </a:r>
          </a:p>
        </p:txBody>
      </p:sp>
    </p:spTree>
    <p:extLst>
      <p:ext uri="{BB962C8B-B14F-4D97-AF65-F5344CB8AC3E}">
        <p14:creationId xmlns:p14="http://schemas.microsoft.com/office/powerpoint/2010/main" val="1940383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276" y="-132416"/>
            <a:ext cx="11443447" cy="1325563"/>
          </a:xfrm>
        </p:spPr>
        <p:txBody>
          <a:bodyPr>
            <a:normAutofit/>
          </a:bodyPr>
          <a:lstStyle/>
          <a:p>
            <a:r>
              <a:rPr lang="da-DK" sz="4000"/>
              <a:t>Wang </a:t>
            </a:r>
            <a:r>
              <a:rPr lang="da-DK" sz="4000" err="1"/>
              <a:t>Yuanzheng</a:t>
            </a:r>
            <a:r>
              <a:rPr lang="da-DK" sz="4000"/>
              <a:t>: No.1 og No.2 (series: Them) 2012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6" y="1193147"/>
            <a:ext cx="5237003" cy="439908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7097"/>
            <a:ext cx="5904808" cy="439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54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A01B352-383D-1F4B-BAE5-DD26FEE0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17" y="817034"/>
            <a:ext cx="5598835" cy="40132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F0727549-56A5-404F-A0F2-D55D1BD8C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83" y="817034"/>
            <a:ext cx="5969000" cy="40132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59F6D48-0967-DB4A-B588-F1DDBFC87E94}"/>
              </a:ext>
            </a:extLst>
          </p:cNvPr>
          <p:cNvSpPr txBox="1"/>
          <p:nvPr/>
        </p:nvSpPr>
        <p:spPr>
          <a:xfrm>
            <a:off x="3369734" y="5520267"/>
            <a:ext cx="4439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effectLst/>
                <a:latin typeface="NeueHaasGroteskText Pro"/>
              </a:rPr>
              <a:t>Philip-Lorca </a:t>
            </a:r>
            <a:r>
              <a:rPr lang="da-DK" b="0" i="0" err="1">
                <a:effectLst/>
                <a:latin typeface="NeueHaasGroteskText Pro"/>
              </a:rPr>
              <a:t>diCorcia</a:t>
            </a:r>
            <a:r>
              <a:rPr lang="da-DK" b="0" i="0">
                <a:effectLst/>
                <a:latin typeface="NeueHaasGroteskText Pro"/>
              </a:rPr>
              <a:t>.: </a:t>
            </a:r>
            <a:r>
              <a:rPr lang="da-DK" b="0" i="0" err="1">
                <a:effectLst/>
                <a:latin typeface="NeueHaasGroteskText Pro"/>
              </a:rPr>
              <a:t>Streetworks</a:t>
            </a:r>
            <a:r>
              <a:rPr lang="da-DK" b="0" i="0">
                <a:effectLst/>
                <a:latin typeface="NeueHaasGroteskText Pro"/>
              </a:rPr>
              <a:t>, 1990’erne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1516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06734" y="-213099"/>
            <a:ext cx="10515600" cy="1325563"/>
          </a:xfrm>
        </p:spPr>
        <p:txBody>
          <a:bodyPr/>
          <a:lstStyle/>
          <a:p>
            <a:r>
              <a:rPr lang="da-DK" err="1"/>
              <a:t>HuskMitNavn</a:t>
            </a:r>
            <a:r>
              <a:rPr lang="da-DK"/>
              <a:t>: Dad.2016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8" y="971823"/>
            <a:ext cx="3679290" cy="4887414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265" y="923231"/>
            <a:ext cx="3580022" cy="5015792"/>
          </a:xfrm>
          <a:prstGeom prst="rect">
            <a:avLst/>
          </a:prstGeom>
        </p:spPr>
      </p:pic>
      <p:pic>
        <p:nvPicPr>
          <p:cNvPr id="8194" name="Picture 2" descr="120x160cm">
            <a:extLst>
              <a:ext uri="{FF2B5EF4-FFF2-40B4-BE49-F238E27FC236}">
                <a16:creationId xmlns:a16="http://schemas.microsoft.com/office/drawing/2014/main" id="{6E230A1E-AA67-0E4C-BFAC-4F54405E1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923" y="923231"/>
            <a:ext cx="3775933" cy="501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46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rask1">
            <a:extLst>
              <a:ext uri="{FF2B5EF4-FFF2-40B4-BE49-F238E27FC236}">
                <a16:creationId xmlns:a16="http://schemas.microsoft.com/office/drawing/2014/main" id="{82E12CFA-6E15-F044-A4D9-A9D958E99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361" y="126818"/>
            <a:ext cx="4478564" cy="374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21x29,7cm">
            <a:extLst>
              <a:ext uri="{FF2B5EF4-FFF2-40B4-BE49-F238E27FC236}">
                <a16:creationId xmlns:a16="http://schemas.microsoft.com/office/drawing/2014/main" id="{84E9D1FC-5AB0-A444-84B2-6951C4C60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366" y="3039508"/>
            <a:ext cx="4377634" cy="318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28x35cm">
            <a:extLst>
              <a:ext uri="{FF2B5EF4-FFF2-40B4-BE49-F238E27FC236}">
                <a16:creationId xmlns:a16="http://schemas.microsoft.com/office/drawing/2014/main" id="{7371375A-38C9-FE4A-A9D5-B244BCC13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71" y="2752448"/>
            <a:ext cx="3166533" cy="394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FC6194F-CFEF-204D-95CC-C7F4F88F8352}"/>
              </a:ext>
            </a:extLst>
          </p:cNvPr>
          <p:cNvSpPr txBox="1"/>
          <p:nvPr/>
        </p:nvSpPr>
        <p:spPr>
          <a:xfrm>
            <a:off x="3308104" y="6514861"/>
            <a:ext cx="952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https</a:t>
            </a:r>
            <a:r>
              <a:rPr lang="da-DK"/>
              <a:t>://</a:t>
            </a:r>
            <a:r>
              <a:rPr lang="da-DK" err="1"/>
              <a:t>huskmitnavn.dk</a:t>
            </a:r>
            <a:r>
              <a:rPr lang="da-DK"/>
              <a:t>/blogs/</a:t>
            </a:r>
            <a:r>
              <a:rPr lang="da-DK" err="1"/>
              <a:t>projects</a:t>
            </a:r>
            <a:r>
              <a:rPr lang="da-DK"/>
              <a:t>/dad-solo-show-charlotte-fogh-gallery-aarhus-denmark-2016</a:t>
            </a:r>
          </a:p>
        </p:txBody>
      </p:sp>
    </p:spTree>
    <p:extLst>
      <p:ext uri="{BB962C8B-B14F-4D97-AF65-F5344CB8AC3E}">
        <p14:creationId xmlns:p14="http://schemas.microsoft.com/office/powerpoint/2010/main" val="1466525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an være et billede af 1 person">
            <a:extLst>
              <a:ext uri="{FF2B5EF4-FFF2-40B4-BE49-F238E27FC236}">
                <a16:creationId xmlns:a16="http://schemas.microsoft.com/office/drawing/2014/main" id="{98A778C3-FD04-D843-B264-AE8D85081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9" y="0"/>
            <a:ext cx="456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B84B617-44DE-EE42-9232-9ADA533C1E36}"/>
              </a:ext>
            </a:extLst>
          </p:cNvPr>
          <p:cNvSpPr txBox="1"/>
          <p:nvPr/>
        </p:nvSpPr>
        <p:spPr>
          <a:xfrm>
            <a:off x="4925116" y="5442464"/>
            <a:ext cx="18922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a-DK" b="0" i="0">
                <a:solidFill>
                  <a:srgbClr val="050505"/>
                </a:solidFill>
                <a:effectLst/>
                <a:latin typeface="inherit"/>
              </a:rPr>
              <a:t>Vilma </a:t>
            </a:r>
            <a:r>
              <a:rPr lang="da-DK" b="0" i="0" err="1">
                <a:solidFill>
                  <a:srgbClr val="050505"/>
                </a:solidFill>
                <a:effectLst/>
                <a:latin typeface="inherit"/>
              </a:rPr>
              <a:t>Villaverde</a:t>
            </a:r>
            <a:r>
              <a:rPr lang="da-DK">
                <a:solidFill>
                  <a:srgbClr val="050505"/>
                </a:solidFill>
                <a:latin typeface="inherit"/>
              </a:rPr>
              <a:t>:</a:t>
            </a:r>
            <a:endParaRPr lang="da-DK" b="0" i="0">
              <a:solidFill>
                <a:srgbClr val="050505"/>
              </a:solidFill>
              <a:effectLst/>
              <a:latin typeface="inherit"/>
            </a:endParaRPr>
          </a:p>
          <a:p>
            <a:pPr algn="l"/>
            <a:r>
              <a:rPr lang="da-DK" b="0" i="0">
                <a:solidFill>
                  <a:srgbClr val="050505"/>
                </a:solidFill>
                <a:effectLst/>
                <a:latin typeface="inherit"/>
              </a:rPr>
              <a:t>“</a:t>
            </a:r>
            <a:r>
              <a:rPr lang="da-DK" b="0" i="0" err="1">
                <a:solidFill>
                  <a:srgbClr val="050505"/>
                </a:solidFill>
                <a:effectLst/>
                <a:latin typeface="inherit"/>
              </a:rPr>
              <a:t>Maternity</a:t>
            </a:r>
            <a:r>
              <a:rPr lang="da-DK" b="0" i="0">
                <a:solidFill>
                  <a:srgbClr val="050505"/>
                </a:solidFill>
                <a:effectLst/>
                <a:latin typeface="inherit"/>
              </a:rPr>
              <a:t>” </a:t>
            </a:r>
          </a:p>
          <a:p>
            <a:pPr algn="l"/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Ceramic</a:t>
            </a:r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 </a:t>
            </a:r>
            <a:r>
              <a:rPr lang="da-DK" b="0" i="0" err="1">
                <a:solidFill>
                  <a:srgbClr val="050505"/>
                </a:solidFill>
                <a:effectLst/>
                <a:latin typeface="system-ui"/>
              </a:rPr>
              <a:t>sculpture</a:t>
            </a:r>
            <a:endParaRPr lang="da-DK" b="0" i="0">
              <a:solidFill>
                <a:srgbClr val="050505"/>
              </a:solidFill>
              <a:effectLst/>
              <a:latin typeface="system-ui"/>
            </a:endParaRPr>
          </a:p>
          <a:p>
            <a:pPr algn="l"/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2006 </a:t>
            </a:r>
          </a:p>
          <a:p>
            <a:pPr algn="l"/>
            <a:r>
              <a:rPr lang="da-DK" b="0" i="0">
                <a:solidFill>
                  <a:srgbClr val="050505"/>
                </a:solidFill>
                <a:effectLst/>
                <a:latin typeface="system-ui"/>
              </a:rPr>
              <a:t>150 x 80 x 85 cm.</a:t>
            </a:r>
          </a:p>
          <a:p>
            <a:endParaRPr lang="da-DK" b="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4F8798-CC6F-844B-A79D-1C9A3C12D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52" y="592494"/>
            <a:ext cx="4861248" cy="48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54C82F5-A841-C540-97FF-FBBB31D54CC2}"/>
              </a:ext>
            </a:extLst>
          </p:cNvPr>
          <p:cNvSpPr txBox="1"/>
          <p:nvPr/>
        </p:nvSpPr>
        <p:spPr>
          <a:xfrm>
            <a:off x="8196226" y="5453742"/>
            <a:ext cx="399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Kirsten Justesen: Omstændigheder, 1971</a:t>
            </a:r>
          </a:p>
        </p:txBody>
      </p:sp>
    </p:spTree>
    <p:extLst>
      <p:ext uri="{BB962C8B-B14F-4D97-AF65-F5344CB8AC3E}">
        <p14:creationId xmlns:p14="http://schemas.microsoft.com/office/powerpoint/2010/main" val="10027741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 idx="4294967295"/>
          </p:nvPr>
        </p:nvSpPr>
        <p:spPr>
          <a:xfrm>
            <a:off x="0" y="311151"/>
            <a:ext cx="10972800" cy="11430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rmAutofit/>
          </a:bodyPr>
          <a:lstStyle/>
          <a:p>
            <a:pPr algn="ctr">
              <a:spcBef>
                <a:spcPts val="0"/>
              </a:spcBef>
            </a:pPr>
            <a:r>
              <a:rPr lang="da"/>
              <a:t>Marina Abramovic fx Rhythm 0, 1974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body" idx="4294967295"/>
          </p:nvPr>
        </p:nvSpPr>
        <p:spPr>
          <a:xfrm>
            <a:off x="1" y="1039285"/>
            <a:ext cx="3127513" cy="550976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rmAutofit fontScale="92500" lnSpcReduction="20000"/>
          </a:bodyPr>
          <a:lstStyle/>
          <a:p>
            <a:pPr marL="0" indent="0">
              <a:spcBef>
                <a:spcPts val="480"/>
              </a:spcBef>
              <a:spcAft>
                <a:spcPts val="1600"/>
              </a:spcAft>
              <a:buNone/>
            </a:pPr>
            <a:r>
              <a:rPr lang="da" sz="1467" u="sng">
                <a:solidFill>
                  <a:schemeClr val="hlink"/>
                </a:solidFill>
                <a:hlinkClick r:id="rId3"/>
              </a:rPr>
              <a:t>https://artincontext.org/rhythm-0/</a:t>
            </a:r>
            <a:endParaRPr/>
          </a:p>
        </p:txBody>
      </p:sp>
      <p:pic>
        <p:nvPicPr>
          <p:cNvPr id="647" name="Google Shape;647;p85" descr="Directed and Edited by Milica Zec&#10;&#10;In the final work in the Rhythm series, Abramovic tests the limits of performing with the public, by inviting audience for 6 hours to interact with her through 72 objects on a table.&#10; &#10;RHYTHM 0, 1974&#10;Performance, 6 hours&#10;Studio Morra, Naples&#10;Ph: Donatelli Sbarra&#10;Courtesy Marina Abramovic and Sean Kelly Gallery New York" title="Marina Abramovic on performing &quot;Rhythm 0&quot; (1974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6462" y="1209183"/>
            <a:ext cx="9775733" cy="549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28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107" descr="http://www.mca.com.au/media/thumbs/uploads/images/by_Ken_McKay_209.jpg.935x300_q8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7456" y="1701559"/>
            <a:ext cx="5879504" cy="39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107" descr="http://www.trineross.com/wp-content/uploads/2014/03/Yoko-Ono-Cut-Piece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7772" y="1690689"/>
            <a:ext cx="5209269" cy="389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107" descr="http://www.danielrothbart.com/Graphics/YOKO8.jpg"/>
          <p:cNvPicPr preferRelativeResize="0"/>
          <p:nvPr/>
        </p:nvPicPr>
        <p:blipFill rotWithShape="1">
          <a:blip r:embed="rId5">
            <a:alphaModFix/>
          </a:blip>
          <a:srcRect t="3255" b="6057"/>
          <a:stretch/>
        </p:blipFill>
        <p:spPr>
          <a:xfrm>
            <a:off x="0" y="1701559"/>
            <a:ext cx="3319133" cy="3941717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107"/>
          <p:cNvSpPr/>
          <p:nvPr/>
        </p:nvSpPr>
        <p:spPr>
          <a:xfrm>
            <a:off x="1973007" y="6081425"/>
            <a:ext cx="7818800" cy="9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da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Yoko Ono: Cut Piece</a:t>
            </a:r>
            <a:endParaRPr sz="1467">
              <a:solidFill>
                <a:schemeClr val="dk1"/>
              </a:solidFill>
            </a:endParaRPr>
          </a:p>
          <a:p>
            <a:pPr algn="ctr"/>
            <a:r>
              <a:rPr lang="da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første gang i Kyoto, Japan, 1964 og gentagende gange efterfølgende.</a:t>
            </a:r>
          </a:p>
          <a:p>
            <a:pPr algn="ctr"/>
            <a:r>
              <a:rPr lang="da-DK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https://www.facebook.com/watch/?v=1067251723364975</a:t>
            </a:r>
            <a:endParaRPr lang="da" sz="2400">
              <a:solidFill>
                <a:schemeClr val="dk1"/>
              </a:solidFill>
            </a:endParaRPr>
          </a:p>
          <a:p>
            <a:pPr algn="ctr"/>
            <a:r>
              <a:rPr lang="da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da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6617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AA6E246-16F5-3F40-ABE9-165C0FECC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57" y="927099"/>
            <a:ext cx="9579486" cy="428836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882230E-6098-1D4E-9C23-ACF74C34F4DA}"/>
              </a:ext>
            </a:extLst>
          </p:cNvPr>
          <p:cNvSpPr txBox="1"/>
          <p:nvPr/>
        </p:nvSpPr>
        <p:spPr>
          <a:xfrm>
            <a:off x="1639358" y="5812137"/>
            <a:ext cx="89132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Uwe Max Jensen:</a:t>
            </a:r>
          </a:p>
          <a:p>
            <a:r>
              <a:rPr lang="da-DK">
                <a:hlinkClick r:id="rId3"/>
              </a:rPr>
              <a:t>https://avisendanmark.dk/kultur/se-videoen-nej-nej-nej-det-goer-han-bare-ikke-men-det-gjorde-kontroversielle-uwe-max-jensen-og-saa-paa-kvindernes-kampdag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5429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FEBCA6FE-D526-FF48-8688-EA00B9E6463B}"/>
              </a:ext>
            </a:extLst>
          </p:cNvPr>
          <p:cNvSpPr txBox="1"/>
          <p:nvPr/>
        </p:nvSpPr>
        <p:spPr>
          <a:xfrm>
            <a:off x="2810197" y="5983069"/>
            <a:ext cx="6084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Peter Land: </a:t>
            </a:r>
            <a:r>
              <a:rPr lang="da-DK">
                <a:hlinkClick r:id="rId2"/>
              </a:rPr>
              <a:t>https://www.youtube.com/watch?v=Z6mo1f1qdg8</a:t>
            </a:r>
            <a:endParaRPr lang="da-DK"/>
          </a:p>
          <a:p>
            <a:r>
              <a:rPr lang="da-DK"/>
              <a:t>Minut 1-3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38EB69D-89A9-4247-875A-D142DCFAA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993" y="414129"/>
            <a:ext cx="7382013" cy="508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47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Great Depression &#10;2017 &#10;Oil on canvas &#10;100 × 100 cm. ">
            <a:extLst>
              <a:ext uri="{FF2B5EF4-FFF2-40B4-BE49-F238E27FC236}">
                <a16:creationId xmlns:a16="http://schemas.microsoft.com/office/drawing/2014/main" id="{E5E809F0-A079-1F49-8486-3D451974F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7" y="108735"/>
            <a:ext cx="3203597" cy="31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933C85F-4493-F249-A4ED-CBB6A433EAB1}"/>
              </a:ext>
            </a:extLst>
          </p:cNvPr>
          <p:cNvSpPr txBox="1"/>
          <p:nvPr/>
        </p:nvSpPr>
        <p:spPr>
          <a:xfrm>
            <a:off x="121768" y="2661618"/>
            <a:ext cx="275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The </a:t>
            </a:r>
            <a:r>
              <a:rPr lang="da-DK" err="1"/>
              <a:t>great</a:t>
            </a:r>
            <a:r>
              <a:rPr lang="da-DK"/>
              <a:t> Depression, 2017</a:t>
            </a:r>
          </a:p>
        </p:txBody>
      </p:sp>
      <p:pic>
        <p:nvPicPr>
          <p:cNvPr id="10246" name="Picture 6" descr="The Backward Fall &#10;2017 &#10;Oil on canvas &#10;80 × 80 cm. ">
            <a:extLst>
              <a:ext uri="{FF2B5EF4-FFF2-40B4-BE49-F238E27FC236}">
                <a16:creationId xmlns:a16="http://schemas.microsoft.com/office/drawing/2014/main" id="{168D01EB-AEE2-9547-AB1F-94A656721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492" y="108734"/>
            <a:ext cx="3203597" cy="321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C0C2BFC-A65E-6944-AA34-9243F49E145D}"/>
              </a:ext>
            </a:extLst>
          </p:cNvPr>
          <p:cNvSpPr txBox="1"/>
          <p:nvPr/>
        </p:nvSpPr>
        <p:spPr>
          <a:xfrm>
            <a:off x="9671774" y="2923573"/>
            <a:ext cx="244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The </a:t>
            </a:r>
            <a:r>
              <a:rPr lang="da-DK" err="1"/>
              <a:t>backward</a:t>
            </a:r>
            <a:r>
              <a:rPr lang="da-DK"/>
              <a:t> Fall, 2017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DA3262C8-CAFB-D246-8E55-BB1A954FB62B}"/>
              </a:ext>
            </a:extLst>
          </p:cNvPr>
          <p:cNvSpPr txBox="1"/>
          <p:nvPr/>
        </p:nvSpPr>
        <p:spPr>
          <a:xfrm>
            <a:off x="510015" y="694740"/>
            <a:ext cx="1977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/>
              <a:t>Peter Ravn</a:t>
            </a:r>
          </a:p>
        </p:txBody>
      </p:sp>
      <p:pic>
        <p:nvPicPr>
          <p:cNvPr id="8" name="Picture 4" descr="The Stop &#10;2018 &#10;Oil on canvas &#10;80 x 80 cm. ">
            <a:extLst>
              <a:ext uri="{FF2B5EF4-FFF2-40B4-BE49-F238E27FC236}">
                <a16:creationId xmlns:a16="http://schemas.microsoft.com/office/drawing/2014/main" id="{7A6D4FDF-B225-974F-8615-5C1F6592C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7" y="3416094"/>
            <a:ext cx="3203597" cy="327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43D5893-D373-154D-8C24-017CA256E69B}"/>
              </a:ext>
            </a:extLst>
          </p:cNvPr>
          <p:cNvSpPr txBox="1"/>
          <p:nvPr/>
        </p:nvSpPr>
        <p:spPr>
          <a:xfrm>
            <a:off x="1429032" y="6324721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The stop 2018</a:t>
            </a:r>
          </a:p>
        </p:txBody>
      </p:sp>
      <p:pic>
        <p:nvPicPr>
          <p:cNvPr id="10" name="Picture 2" descr="Moving Forward Slowly &#10;2017 &#10;Oil on canvas &#10;100 × 120 cm. ">
            <a:extLst>
              <a:ext uri="{FF2B5EF4-FFF2-40B4-BE49-F238E27FC236}">
                <a16:creationId xmlns:a16="http://schemas.microsoft.com/office/drawing/2014/main" id="{0E39478F-2EC2-7C44-B412-E4FF842AD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482" y="3480628"/>
            <a:ext cx="3843466" cy="321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E3820A0-979E-A34A-BD22-ED0EF94D7C8F}"/>
              </a:ext>
            </a:extLst>
          </p:cNvPr>
          <p:cNvSpPr txBox="1"/>
          <p:nvPr/>
        </p:nvSpPr>
        <p:spPr>
          <a:xfrm>
            <a:off x="10375556" y="6047722"/>
            <a:ext cx="1737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Moving</a:t>
            </a:r>
            <a:r>
              <a:rPr lang="da-DK"/>
              <a:t> forward </a:t>
            </a:r>
          </a:p>
          <a:p>
            <a:r>
              <a:rPr lang="da-DK" err="1"/>
              <a:t>slowly</a:t>
            </a:r>
            <a:r>
              <a:rPr lang="da-DK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977393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1F283-B998-4249-A83E-3F6BDDC8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0949" y="0"/>
            <a:ext cx="11360800" cy="1122400"/>
          </a:xfrm>
        </p:spPr>
        <p:txBody>
          <a:bodyPr/>
          <a:lstStyle/>
          <a:p>
            <a:r>
              <a:rPr lang="da-DK"/>
              <a:t>Anne </a:t>
            </a:r>
            <a:r>
              <a:rPr lang="da-DK" err="1"/>
              <a:t>Hoenig</a:t>
            </a:r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A4F5876F-2BF3-4546-BDDA-3C62DBAD9165}"/>
              </a:ext>
            </a:extLst>
          </p:cNvPr>
          <p:cNvSpPr txBox="1"/>
          <p:nvPr/>
        </p:nvSpPr>
        <p:spPr>
          <a:xfrm>
            <a:off x="246063" y="5316008"/>
            <a:ext cx="2921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At </a:t>
            </a:r>
            <a:r>
              <a:rPr lang="da-DK" sz="2400" err="1"/>
              <a:t>Arm’s</a:t>
            </a:r>
            <a:r>
              <a:rPr lang="da-DK" sz="2400"/>
              <a:t> </a:t>
            </a:r>
            <a:r>
              <a:rPr lang="da-DK" sz="2400" err="1"/>
              <a:t>Lenhgt</a:t>
            </a:r>
            <a:r>
              <a:rPr lang="da-DK" sz="2400"/>
              <a:t>, 2012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E3C3DF4-3376-AB41-95C0-2F22A6A1F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275291"/>
            <a:ext cx="5946775" cy="396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F0AF34A3-0D54-9142-8B81-C50AC5248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804" y="330200"/>
            <a:ext cx="4792133" cy="61976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3653136-BBDA-074E-9A88-440017C26A7F}"/>
              </a:ext>
            </a:extLst>
          </p:cNvPr>
          <p:cNvSpPr txBox="1"/>
          <p:nvPr/>
        </p:nvSpPr>
        <p:spPr>
          <a:xfrm>
            <a:off x="4877112" y="6270322"/>
            <a:ext cx="250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Yellow Lamp, 2008</a:t>
            </a:r>
          </a:p>
        </p:txBody>
      </p:sp>
    </p:spTree>
    <p:extLst>
      <p:ext uri="{BB962C8B-B14F-4D97-AF65-F5344CB8AC3E}">
        <p14:creationId xmlns:p14="http://schemas.microsoft.com/office/powerpoint/2010/main" val="18662663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E7BD6-F07A-F449-BC95-0AFDD6B7A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-74505"/>
            <a:ext cx="11360800" cy="1122400"/>
          </a:xfrm>
        </p:spPr>
        <p:txBody>
          <a:bodyPr/>
          <a:lstStyle/>
          <a:p>
            <a:r>
              <a:rPr lang="da-DK"/>
              <a:t>Kelly </a:t>
            </a:r>
            <a:r>
              <a:rPr lang="da-DK" err="1"/>
              <a:t>Reemtsen</a:t>
            </a:r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93F66B2-3BC4-8448-AE2F-720CED08B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29" y="1444965"/>
            <a:ext cx="3722563" cy="3701291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3D586D2-89B8-6E4A-97E7-824105CADA81}"/>
              </a:ext>
            </a:extLst>
          </p:cNvPr>
          <p:cNvSpPr txBox="1"/>
          <p:nvPr/>
        </p:nvSpPr>
        <p:spPr>
          <a:xfrm>
            <a:off x="1054874" y="6037261"/>
            <a:ext cx="244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To the Point, 2013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BFD555D-8FE4-DE43-A50F-7163196BD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531" y="1444965"/>
            <a:ext cx="3732927" cy="3701291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2A120236-FF98-CE49-ADED-ADE21593E8CD}"/>
              </a:ext>
            </a:extLst>
          </p:cNvPr>
          <p:cNvSpPr txBox="1"/>
          <p:nvPr/>
        </p:nvSpPr>
        <p:spPr>
          <a:xfrm>
            <a:off x="9243597" y="603726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Dig Deep, 2021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CAD0AA4-9281-C44C-B856-2D08F7131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554" y="1444965"/>
            <a:ext cx="3798409" cy="3701291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AEF31491-E698-0D46-965E-C3C8AACFCD97}"/>
              </a:ext>
            </a:extLst>
          </p:cNvPr>
          <p:cNvSpPr txBox="1"/>
          <p:nvPr/>
        </p:nvSpPr>
        <p:spPr>
          <a:xfrm>
            <a:off x="5124367" y="6037262"/>
            <a:ext cx="2117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Superstar, 2020</a:t>
            </a:r>
          </a:p>
        </p:txBody>
      </p:sp>
    </p:spTree>
    <p:extLst>
      <p:ext uri="{BB962C8B-B14F-4D97-AF65-F5344CB8AC3E}">
        <p14:creationId xmlns:p14="http://schemas.microsoft.com/office/powerpoint/2010/main" val="2429680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996BFC-89CA-4040-9778-F7935E18B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47829" y="216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/>
              <a:t>Annika von </a:t>
            </a:r>
            <a:r>
              <a:rPr lang="da-DK" err="1"/>
              <a:t>Hausswolff</a:t>
            </a:r>
            <a:r>
              <a:rPr lang="da-DK"/>
              <a:t>: </a:t>
            </a:r>
            <a:br>
              <a:rPr lang="da-DK"/>
            </a:br>
            <a:endParaRPr lang="da-DK" sz="1600"/>
          </a:p>
        </p:txBody>
      </p:sp>
      <p:pic>
        <p:nvPicPr>
          <p:cNvPr id="15364" name="Picture 4" descr="Annika von Hausswolff: Untitled (previously End of Story), 1999. ©Annika von Hausswolff">
            <a:extLst>
              <a:ext uri="{FF2B5EF4-FFF2-40B4-BE49-F238E27FC236}">
                <a16:creationId xmlns:a16="http://schemas.microsoft.com/office/drawing/2014/main" id="{F253B37E-D081-6A4D-A7F4-900CBE3DC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104" y="187162"/>
            <a:ext cx="4770392" cy="625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BE19FFE-2BC4-694C-AF41-A589553E6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1" y="1232149"/>
            <a:ext cx="4143984" cy="52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4752A62-803C-CD4D-AD00-3080819725B8}"/>
              </a:ext>
            </a:extLst>
          </p:cNvPr>
          <p:cNvSpPr txBox="1"/>
          <p:nvPr/>
        </p:nvSpPr>
        <p:spPr>
          <a:xfrm>
            <a:off x="6341769" y="6486172"/>
            <a:ext cx="382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i="1" err="1"/>
              <a:t>Untitled</a:t>
            </a:r>
            <a:r>
              <a:rPr lang="da-DK" sz="1800" i="1"/>
              <a:t> (</a:t>
            </a:r>
            <a:r>
              <a:rPr lang="da-DK" sz="1800" i="1" err="1"/>
              <a:t>previously</a:t>
            </a:r>
            <a:r>
              <a:rPr lang="da-DK" sz="1800" i="1"/>
              <a:t> End of Story)</a:t>
            </a:r>
            <a:r>
              <a:rPr lang="da-DK" sz="1800"/>
              <a:t>, 1999</a:t>
            </a:r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D15823B6-F0E4-E444-803B-428DAACEB0A1}"/>
              </a:ext>
            </a:extLst>
          </p:cNvPr>
          <p:cNvSpPr txBox="1"/>
          <p:nvPr/>
        </p:nvSpPr>
        <p:spPr>
          <a:xfrm>
            <a:off x="861391" y="6467061"/>
            <a:ext cx="2546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Pige med motorsav, 2002</a:t>
            </a:r>
          </a:p>
        </p:txBody>
      </p:sp>
    </p:spTree>
    <p:extLst>
      <p:ext uri="{BB962C8B-B14F-4D97-AF65-F5344CB8AC3E}">
        <p14:creationId xmlns:p14="http://schemas.microsoft.com/office/powerpoint/2010/main" val="3716364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3737C-D4F9-B049-8808-A9E962FE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51" y="524649"/>
            <a:ext cx="4023051" cy="1122400"/>
          </a:xfrm>
        </p:spPr>
        <p:txBody>
          <a:bodyPr>
            <a:noAutofit/>
          </a:bodyPr>
          <a:lstStyle/>
          <a:p>
            <a:pPr algn="l"/>
            <a:r>
              <a:rPr lang="da-DK" sz="2400" err="1">
                <a:latin typeface="Graphik"/>
              </a:rPr>
              <a:t>Artemisia</a:t>
            </a:r>
            <a:r>
              <a:rPr lang="da-DK" sz="2400">
                <a:latin typeface="Graphik"/>
              </a:rPr>
              <a:t> </a:t>
            </a:r>
            <a:r>
              <a:rPr lang="da-DK" sz="2400" err="1">
                <a:latin typeface="Graphik"/>
              </a:rPr>
              <a:t>Gentileschi</a:t>
            </a:r>
            <a:r>
              <a:rPr lang="da-DK" sz="2400">
                <a:latin typeface="Graphik"/>
              </a:rPr>
              <a:t>: </a:t>
            </a:r>
            <a:br>
              <a:rPr lang="da-DK" sz="2400">
                <a:latin typeface="Graphik"/>
              </a:rPr>
            </a:br>
            <a:r>
              <a:rPr lang="da-DK" sz="2400">
                <a:latin typeface="Graphik"/>
              </a:rPr>
              <a:t>Judith </a:t>
            </a:r>
            <a:r>
              <a:rPr lang="da-DK" sz="2400" err="1">
                <a:latin typeface="Graphik"/>
              </a:rPr>
              <a:t>Beheading</a:t>
            </a:r>
            <a:r>
              <a:rPr lang="da-DK" sz="2400">
                <a:latin typeface="Graphik"/>
              </a:rPr>
              <a:t> </a:t>
            </a:r>
            <a:r>
              <a:rPr lang="da-DK" sz="2400" err="1">
                <a:latin typeface="Graphik"/>
              </a:rPr>
              <a:t>Holofernes</a:t>
            </a:r>
            <a:r>
              <a:rPr lang="da-DK" sz="2400">
                <a:latin typeface="Graphik"/>
              </a:rPr>
              <a:t>, 1612-21</a:t>
            </a:r>
            <a:endParaRPr lang="da-DK" sz="2400"/>
          </a:p>
        </p:txBody>
      </p:sp>
      <p:pic>
        <p:nvPicPr>
          <p:cNvPr id="4102" name="Picture 6" descr="Image may contain Art Painting Human and Person">
            <a:extLst>
              <a:ext uri="{FF2B5EF4-FFF2-40B4-BE49-F238E27FC236}">
                <a16:creationId xmlns:a16="http://schemas.microsoft.com/office/drawing/2014/main" id="{B21DB102-296F-A548-A0EB-660469329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295" y="0"/>
            <a:ext cx="56409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034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6FABD5B-5A50-704C-9055-436CFC19D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16" y="368299"/>
            <a:ext cx="11430193" cy="565996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1F6BD41-37A4-094D-BCFE-8BB415DD9E9B}"/>
              </a:ext>
            </a:extLst>
          </p:cNvPr>
          <p:cNvSpPr txBox="1"/>
          <p:nvPr/>
        </p:nvSpPr>
        <p:spPr>
          <a:xfrm>
            <a:off x="3793067" y="6371167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Apolonia</a:t>
            </a:r>
            <a:r>
              <a:rPr lang="da-DK"/>
              <a:t> </a:t>
            </a:r>
            <a:r>
              <a:rPr lang="da-DK" err="1"/>
              <a:t>Sokol</a:t>
            </a:r>
            <a:r>
              <a:rPr lang="da-DK"/>
              <a:t>: </a:t>
            </a:r>
            <a:r>
              <a:rPr lang="da-DK" err="1"/>
              <a:t>Vertus</a:t>
            </a:r>
            <a:r>
              <a:rPr lang="da-DK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544876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4AD619E-B27C-2E48-812E-EDDBF3FCC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994" y="152400"/>
            <a:ext cx="8304742" cy="617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911E7FB-4FDA-BF43-A81D-4B104E9343ED}"/>
              </a:ext>
            </a:extLst>
          </p:cNvPr>
          <p:cNvSpPr txBox="1"/>
          <p:nvPr/>
        </p:nvSpPr>
        <p:spPr>
          <a:xfrm>
            <a:off x="3501251" y="6488668"/>
            <a:ext cx="518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 err="1">
                <a:effectLst/>
                <a:latin typeface="Untitled Sans"/>
              </a:rPr>
              <a:t>Apolonia</a:t>
            </a:r>
            <a:r>
              <a:rPr lang="da-DK" b="0" i="0">
                <a:effectLst/>
                <a:latin typeface="Untitled Sans"/>
              </a:rPr>
              <a:t> </a:t>
            </a:r>
            <a:r>
              <a:rPr lang="da-DK" b="0" i="0" err="1">
                <a:effectLst/>
                <a:latin typeface="Untitled Sans"/>
              </a:rPr>
              <a:t>Sokol</a:t>
            </a:r>
            <a:r>
              <a:rPr lang="da-DK" b="0" i="0">
                <a:effectLst/>
                <a:latin typeface="Untitled Sans"/>
              </a:rPr>
              <a:t>, </a:t>
            </a:r>
            <a:r>
              <a:rPr lang="da-DK" b="0" i="1">
                <a:effectLst/>
                <a:latin typeface="Untitled Sans"/>
              </a:rPr>
              <a:t>La Guerre – </a:t>
            </a:r>
            <a:r>
              <a:rPr lang="da-DK" b="0" i="1" err="1">
                <a:effectLst/>
                <a:latin typeface="Untitled Sans"/>
              </a:rPr>
              <a:t>Hae</a:t>
            </a:r>
            <a:r>
              <a:rPr lang="da-DK" b="0" i="1">
                <a:effectLst/>
                <a:latin typeface="Untitled Sans"/>
              </a:rPr>
              <a:t> </a:t>
            </a:r>
            <a:r>
              <a:rPr lang="da-DK" b="0" i="1" err="1">
                <a:effectLst/>
                <a:latin typeface="Untitled Sans"/>
              </a:rPr>
              <a:t>Na</a:t>
            </a:r>
            <a:r>
              <a:rPr lang="da-DK" b="0" i="1">
                <a:effectLst/>
                <a:latin typeface="Untitled Sans"/>
              </a:rPr>
              <a:t> as Nemesis</a:t>
            </a:r>
            <a:r>
              <a:rPr lang="da-DK" b="0" i="0">
                <a:effectLst/>
                <a:latin typeface="Untitled Sans"/>
              </a:rPr>
              <a:t>, 2022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8310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B433EA6-2453-BB44-8324-C8313568E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843" y="1314450"/>
            <a:ext cx="3363941" cy="50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4C59102-2BF0-4D47-8622-78A27DB6B121}"/>
              </a:ext>
            </a:extLst>
          </p:cNvPr>
          <p:cNvSpPr txBox="1"/>
          <p:nvPr/>
        </p:nvSpPr>
        <p:spPr>
          <a:xfrm>
            <a:off x="2952749" y="64727"/>
            <a:ext cx="5097870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733" err="1">
                <a:latin typeface="Open Sans" panose="020B0606030504020204" pitchFamily="34" charset="0"/>
              </a:rPr>
              <a:t>Iness</a:t>
            </a:r>
            <a:r>
              <a:rPr lang="da-DK" sz="3733">
                <a:latin typeface="Open Sans" panose="020B0606030504020204" pitchFamily="34" charset="0"/>
              </a:rPr>
              <a:t> </a:t>
            </a:r>
            <a:r>
              <a:rPr lang="da-DK" sz="3733" err="1">
                <a:latin typeface="Open Sans" panose="020B0606030504020204" pitchFamily="34" charset="0"/>
              </a:rPr>
              <a:t>Rychlik</a:t>
            </a:r>
            <a:r>
              <a:rPr lang="da-DK" sz="3733">
                <a:latin typeface="Open Sans" panose="020B0606030504020204" pitchFamily="34" charset="0"/>
              </a:rPr>
              <a:t>, ca. 2018</a:t>
            </a:r>
            <a:endParaRPr lang="da-DK" sz="3733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227EBCB-D6F0-D04A-8666-2F315C17DBE0}"/>
              </a:ext>
            </a:extLst>
          </p:cNvPr>
          <p:cNvSpPr txBox="1"/>
          <p:nvPr/>
        </p:nvSpPr>
        <p:spPr>
          <a:xfrm>
            <a:off x="9067800" y="6447632"/>
            <a:ext cx="288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>
                <a:solidFill>
                  <a:srgbClr val="201F1E"/>
                </a:solidFill>
                <a:latin typeface="Roboto Condensed" panose="02000000000000000000" pitchFamily="2" charset="0"/>
              </a:rPr>
              <a:t>"</a:t>
            </a:r>
            <a:r>
              <a:rPr lang="da-DK" sz="2400">
                <a:latin typeface="Roboto Condensed" panose="02000000000000000000" pitchFamily="2" charset="0"/>
              </a:rPr>
              <a:t>The </a:t>
            </a:r>
            <a:r>
              <a:rPr lang="da-DK" sz="2400" err="1">
                <a:latin typeface="Roboto Condensed" panose="02000000000000000000" pitchFamily="2" charset="0"/>
              </a:rPr>
              <a:t>Edge</a:t>
            </a:r>
            <a:r>
              <a:rPr lang="da-DK" sz="2400">
                <a:latin typeface="Roboto Condensed" panose="02000000000000000000" pitchFamily="2" charset="0"/>
              </a:rPr>
              <a:t> of </a:t>
            </a:r>
            <a:r>
              <a:rPr lang="da-DK" sz="2400" err="1">
                <a:latin typeface="Roboto Condensed" panose="02000000000000000000" pitchFamily="2" charset="0"/>
              </a:rPr>
              <a:t>Subtlety</a:t>
            </a:r>
            <a:r>
              <a:rPr lang="da-DK" sz="2400">
                <a:latin typeface="Roboto Condensed" panose="02000000000000000000" pitchFamily="2" charset="0"/>
              </a:rPr>
              <a:t>"</a:t>
            </a:r>
            <a:endParaRPr lang="da-DK" sz="2400"/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D688A4D7-B451-8B4D-8B13-22643917C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39" y="1162805"/>
            <a:ext cx="3363943" cy="50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B41FA63-1E12-4940-9CDE-C7449E880C04}"/>
              </a:ext>
            </a:extLst>
          </p:cNvPr>
          <p:cNvSpPr txBox="1"/>
          <p:nvPr/>
        </p:nvSpPr>
        <p:spPr>
          <a:xfrm>
            <a:off x="4884024" y="6314329"/>
            <a:ext cx="2162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>
                <a:latin typeface="Roboto Condensed" panose="02000000000000000000" pitchFamily="2" charset="0"/>
              </a:rPr>
              <a:t>"</a:t>
            </a:r>
            <a:r>
              <a:rPr lang="da-DK" sz="2400" err="1">
                <a:latin typeface="Roboto Condensed" panose="02000000000000000000" pitchFamily="2" charset="0"/>
              </a:rPr>
              <a:t>Wedding</a:t>
            </a:r>
            <a:r>
              <a:rPr lang="da-DK" sz="2400">
                <a:latin typeface="Roboto Condensed" panose="02000000000000000000" pitchFamily="2" charset="0"/>
              </a:rPr>
              <a:t> </a:t>
            </a:r>
            <a:r>
              <a:rPr lang="da-DK" sz="2400" err="1">
                <a:latin typeface="Roboto Condensed" panose="02000000000000000000" pitchFamily="2" charset="0"/>
              </a:rPr>
              <a:t>Night</a:t>
            </a:r>
            <a:r>
              <a:rPr lang="da-DK" sz="2400">
                <a:latin typeface="Roboto Condensed" panose="02000000000000000000" pitchFamily="2" charset="0"/>
              </a:rPr>
              <a:t>"</a:t>
            </a:r>
            <a:endParaRPr lang="da-DK" sz="2400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7729ADAC-68E4-DC4A-A79D-DE089F711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9" y="1097303"/>
            <a:ext cx="3525988" cy="56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E59A1541-55DE-734F-93F9-EF2D79A5824F}"/>
              </a:ext>
            </a:extLst>
          </p:cNvPr>
          <p:cNvSpPr txBox="1"/>
          <p:nvPr/>
        </p:nvSpPr>
        <p:spPr>
          <a:xfrm>
            <a:off x="8406843" y="1"/>
            <a:ext cx="44044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>
                <a:hlinkClick r:id="rId5"/>
              </a:rPr>
              <a:t>https://inessrychlik.com/portfolio</a:t>
            </a:r>
            <a:endParaRPr lang="da-DK" sz="2400"/>
          </a:p>
          <a:p>
            <a:endParaRPr lang="da-DK" sz="2400"/>
          </a:p>
        </p:txBody>
      </p:sp>
    </p:spTree>
    <p:extLst>
      <p:ext uri="{BB962C8B-B14F-4D97-AF65-F5344CB8AC3E}">
        <p14:creationId xmlns:p14="http://schemas.microsoft.com/office/powerpoint/2010/main" val="1843881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inge, Rebecca Belmore | Mia">
            <a:extLst>
              <a:ext uri="{FF2B5EF4-FFF2-40B4-BE49-F238E27FC236}">
                <a16:creationId xmlns:a16="http://schemas.microsoft.com/office/drawing/2014/main" id="{9E332F91-45AA-6343-846C-7BBBC84C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01" y="3555516"/>
            <a:ext cx="9464341" cy="315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3D5558B-CBAC-954E-953D-B3FBDF2C5899}"/>
              </a:ext>
            </a:extLst>
          </p:cNvPr>
          <p:cNvSpPr txBox="1"/>
          <p:nvPr/>
        </p:nvSpPr>
        <p:spPr>
          <a:xfrm>
            <a:off x="-3557515" y="613269"/>
            <a:ext cx="2945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/>
              <a:t>Rebecca </a:t>
            </a:r>
            <a:r>
              <a:rPr lang="da-DK" sz="2400" err="1"/>
              <a:t>Belmore</a:t>
            </a:r>
            <a:r>
              <a:rPr lang="da-DK" sz="2400"/>
              <a:t>: </a:t>
            </a:r>
            <a:r>
              <a:rPr lang="da-DK" sz="2400" err="1"/>
              <a:t>Fringe</a:t>
            </a:r>
            <a:r>
              <a:rPr lang="da-DK" sz="2400"/>
              <a:t>, 2007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0E3D75-A02A-8B44-BACA-E4CA68C65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7" y="198967"/>
            <a:ext cx="5664693" cy="315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3513B6C-55B3-9345-811D-9CD1D12E4266}"/>
              </a:ext>
            </a:extLst>
          </p:cNvPr>
          <p:cNvSpPr txBox="1"/>
          <p:nvPr/>
        </p:nvSpPr>
        <p:spPr>
          <a:xfrm>
            <a:off x="6096001" y="202900"/>
            <a:ext cx="5819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Jean Auguste </a:t>
            </a:r>
            <a:r>
              <a:rPr lang="da-DK" sz="2400" err="1"/>
              <a:t>Ingres</a:t>
            </a:r>
            <a:r>
              <a:rPr lang="da-DK" sz="2400"/>
              <a:t>: Grande </a:t>
            </a:r>
            <a:r>
              <a:rPr lang="da-DK" sz="2400" err="1"/>
              <a:t>Odalisque</a:t>
            </a:r>
            <a:r>
              <a:rPr lang="da-DK" sz="2400"/>
              <a:t>, 1814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A541325-AEF8-BC44-AF66-3E226DC564B1}"/>
              </a:ext>
            </a:extLst>
          </p:cNvPr>
          <p:cNvSpPr txBox="1"/>
          <p:nvPr/>
        </p:nvSpPr>
        <p:spPr>
          <a:xfrm>
            <a:off x="9916542" y="5644368"/>
            <a:ext cx="2495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/>
              <a:t>Rebecca </a:t>
            </a:r>
            <a:r>
              <a:rPr lang="da-DK" sz="2400" err="1"/>
              <a:t>Belmore</a:t>
            </a:r>
            <a:r>
              <a:rPr lang="da-DK" sz="2400"/>
              <a:t>: </a:t>
            </a:r>
          </a:p>
          <a:p>
            <a:r>
              <a:rPr lang="da-DK" sz="2400" err="1"/>
              <a:t>Fringe</a:t>
            </a:r>
            <a:r>
              <a:rPr lang="da-DK" sz="2400"/>
              <a:t>, 2007</a:t>
            </a:r>
          </a:p>
        </p:txBody>
      </p:sp>
      <p:pic>
        <p:nvPicPr>
          <p:cNvPr id="7" name="Picture 2" descr="gender">
            <a:extLst>
              <a:ext uri="{FF2B5EF4-FFF2-40B4-BE49-F238E27FC236}">
                <a16:creationId xmlns:a16="http://schemas.microsoft.com/office/drawing/2014/main" id="{E8E728AB-6940-974B-B0DB-6AFDF3A22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9821" y="1107790"/>
            <a:ext cx="4725915" cy="186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B7E9388-1EFB-7F44-82AA-C9B2C507AA71}"/>
              </a:ext>
            </a:extLst>
          </p:cNvPr>
          <p:cNvSpPr txBox="1"/>
          <p:nvPr/>
        </p:nvSpPr>
        <p:spPr>
          <a:xfrm>
            <a:off x="10428316" y="2969801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Guerrilla</a:t>
            </a:r>
            <a:r>
              <a:rPr lang="da-DK"/>
              <a:t> Girls</a:t>
            </a:r>
          </a:p>
        </p:txBody>
      </p:sp>
    </p:spTree>
    <p:extLst>
      <p:ext uri="{BB962C8B-B14F-4D97-AF65-F5344CB8AC3E}">
        <p14:creationId xmlns:p14="http://schemas.microsoft.com/office/powerpoint/2010/main" val="296014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person, indendørs, husholdningsapparater&#10;&#10;Automatisk genereret beskrivelse">
            <a:extLst>
              <a:ext uri="{FF2B5EF4-FFF2-40B4-BE49-F238E27FC236}">
                <a16:creationId xmlns:a16="http://schemas.microsoft.com/office/drawing/2014/main" id="{4DB0AE2F-041F-7848-B4D0-536A8E10F5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6" t="19438" r="12380" b="21285"/>
          <a:stretch/>
        </p:blipFill>
        <p:spPr>
          <a:xfrm>
            <a:off x="75365" y="2271138"/>
            <a:ext cx="2292215" cy="2315723"/>
          </a:xfrm>
          <a:prstGeom prst="rect">
            <a:avLst/>
          </a:prstGeom>
        </p:spPr>
      </p:pic>
      <p:pic>
        <p:nvPicPr>
          <p:cNvPr id="5" name="Billede 4" descr="Et billede, der indeholder mur, indendørs, person, husholdningsapparater&#10;&#10;Automatisk genereret beskrivelse">
            <a:extLst>
              <a:ext uri="{FF2B5EF4-FFF2-40B4-BE49-F238E27FC236}">
                <a16:creationId xmlns:a16="http://schemas.microsoft.com/office/drawing/2014/main" id="{985CFB27-35BA-F645-80D9-3D46FA1A51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70" t="21664" r="12377" b="20986"/>
          <a:stretch/>
        </p:blipFill>
        <p:spPr>
          <a:xfrm>
            <a:off x="9880569" y="2261930"/>
            <a:ext cx="2236066" cy="2334139"/>
          </a:xfrm>
          <a:prstGeom prst="rect">
            <a:avLst/>
          </a:prstGeom>
        </p:spPr>
      </p:pic>
      <p:pic>
        <p:nvPicPr>
          <p:cNvPr id="7" name="Billede 6" descr="Et billede, der indeholder mur, person, indendørs&#10;&#10;Automatisk genereret beskrivelse">
            <a:extLst>
              <a:ext uri="{FF2B5EF4-FFF2-40B4-BE49-F238E27FC236}">
                <a16:creationId xmlns:a16="http://schemas.microsoft.com/office/drawing/2014/main" id="{2A32BCFA-FB7E-2E48-B0E7-8BE49B0DB1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94" t="25804" r="7667" b="16686"/>
          <a:stretch/>
        </p:blipFill>
        <p:spPr>
          <a:xfrm>
            <a:off x="7369296" y="2280346"/>
            <a:ext cx="2417154" cy="2315723"/>
          </a:xfrm>
          <a:prstGeom prst="rect">
            <a:avLst/>
          </a:prstGeom>
        </p:spPr>
      </p:pic>
      <p:pic>
        <p:nvPicPr>
          <p:cNvPr id="9" name="Billede 8" descr="Et billede, der indeholder mur, indendørs&#10;&#10;Automatisk genereret beskrivelse">
            <a:extLst>
              <a:ext uri="{FF2B5EF4-FFF2-40B4-BE49-F238E27FC236}">
                <a16:creationId xmlns:a16="http://schemas.microsoft.com/office/drawing/2014/main" id="{7EA66F38-941F-5049-8C16-999ECC3E38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92" t="25611" r="10142" b="19289"/>
          <a:stretch/>
        </p:blipFill>
        <p:spPr>
          <a:xfrm>
            <a:off x="4906727" y="2271136"/>
            <a:ext cx="2362983" cy="2315723"/>
          </a:xfrm>
          <a:prstGeom prst="rect">
            <a:avLst/>
          </a:prstGeom>
        </p:spPr>
      </p:pic>
      <p:pic>
        <p:nvPicPr>
          <p:cNvPr id="11" name="Billede 10" descr="Et billede, der indeholder person, mur, indendørs&#10;&#10;Automatisk genereret beskrivelse">
            <a:extLst>
              <a:ext uri="{FF2B5EF4-FFF2-40B4-BE49-F238E27FC236}">
                <a16:creationId xmlns:a16="http://schemas.microsoft.com/office/drawing/2014/main" id="{706EA474-A2B4-E64B-9E28-B5DD57765A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07" t="24157" r="10127" b="19393"/>
          <a:stretch/>
        </p:blipFill>
        <p:spPr>
          <a:xfrm>
            <a:off x="2451601" y="2271137"/>
            <a:ext cx="2371105" cy="2315723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56A59EB9-13AA-5243-8296-9B7AB3704807}"/>
              </a:ext>
            </a:extLst>
          </p:cNvPr>
          <p:cNvSpPr txBox="1"/>
          <p:nvPr/>
        </p:nvSpPr>
        <p:spPr>
          <a:xfrm>
            <a:off x="4982049" y="427383"/>
            <a:ext cx="221233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err="1"/>
              <a:t>Yushi</a:t>
            </a:r>
            <a:r>
              <a:rPr lang="da-DK" sz="4400"/>
              <a:t> Li</a:t>
            </a:r>
          </a:p>
          <a:p>
            <a:r>
              <a:rPr lang="da-DK"/>
              <a:t>My Tinder Boys, 2017</a:t>
            </a:r>
          </a:p>
        </p:txBody>
      </p:sp>
    </p:spTree>
    <p:extLst>
      <p:ext uri="{BB962C8B-B14F-4D97-AF65-F5344CB8AC3E}">
        <p14:creationId xmlns:p14="http://schemas.microsoft.com/office/powerpoint/2010/main" val="19397170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8D98814-A591-EB4C-8CF1-F2166910D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9" y="132479"/>
            <a:ext cx="5420632" cy="350879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296B88D-CB5F-7F4D-BD97-4D1DA043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155" y="132479"/>
            <a:ext cx="8306811" cy="5480529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E9C6AE9E-727B-2140-BDF6-CC470F4692C3}"/>
              </a:ext>
            </a:extLst>
          </p:cNvPr>
          <p:cNvSpPr txBox="1"/>
          <p:nvPr/>
        </p:nvSpPr>
        <p:spPr>
          <a:xfrm>
            <a:off x="139699" y="6356188"/>
            <a:ext cx="4080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effectLst/>
                <a:latin typeface="NeueHaasGroteskText Pro"/>
              </a:rPr>
              <a:t>Philip-Lorca </a:t>
            </a:r>
            <a:r>
              <a:rPr lang="da-DK" b="0" i="0" err="1">
                <a:effectLst/>
                <a:latin typeface="NeueHaasGroteskText Pro"/>
              </a:rPr>
              <a:t>diCorcia</a:t>
            </a:r>
            <a:r>
              <a:rPr lang="da-DK" b="0" i="0">
                <a:effectLst/>
                <a:latin typeface="NeueHaasGroteskText Pro"/>
              </a:rPr>
              <a:t>.: Hustlers, 1990’erne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9319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Yasumasa Morimura - Artists - Luhring Augustine">
            <a:extLst>
              <a:ext uri="{FF2B5EF4-FFF2-40B4-BE49-F238E27FC236}">
                <a16:creationId xmlns:a16="http://schemas.microsoft.com/office/drawing/2014/main" id="{8EE85AEF-296E-C14F-9E8A-F7CE84D2E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760" y="1165198"/>
            <a:ext cx="6893690" cy="526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837BBC2-0A2D-A849-B1CA-7C02C032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49" y="5723717"/>
            <a:ext cx="4401413" cy="880283"/>
          </a:xfrm>
          <a:prstGeom prst="rect">
            <a:avLst/>
          </a:prstGeom>
        </p:spPr>
      </p:pic>
      <p:pic>
        <p:nvPicPr>
          <p:cNvPr id="12292" name="Picture 4" descr="Édouard Manet, Olympia, 1863, oil on canvas, 130 x 190 cm (Musée d'Orsay, Paris; photo: Steven Zucker, CC BY-NC-SA 2.0)">
            <a:extLst>
              <a:ext uri="{FF2B5EF4-FFF2-40B4-BE49-F238E27FC236}">
                <a16:creationId xmlns:a16="http://schemas.microsoft.com/office/drawing/2014/main" id="{4B78B34D-0EBD-E847-AD5B-17A3654E0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54000"/>
            <a:ext cx="4401413" cy="298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6C463BC2-AFEB-B641-BDE8-C706168E0497}"/>
              </a:ext>
            </a:extLst>
          </p:cNvPr>
          <p:cNvSpPr txBox="1"/>
          <p:nvPr/>
        </p:nvSpPr>
        <p:spPr>
          <a:xfrm>
            <a:off x="169333" y="3429000"/>
            <a:ext cx="3456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757575"/>
                </a:solidFill>
                <a:effectLst/>
                <a:latin typeface="Open Sans" panose="020B0606030504020204" pitchFamily="34" charset="0"/>
              </a:rPr>
              <a:t>Édouard Manet, </a:t>
            </a:r>
            <a:r>
              <a:rPr lang="da-DK" b="0" i="1">
                <a:solidFill>
                  <a:srgbClr val="757575"/>
                </a:solidFill>
                <a:effectLst/>
                <a:latin typeface="Open Sans" panose="020B0606030504020204" pitchFamily="34" charset="0"/>
              </a:rPr>
              <a:t>Olympia</a:t>
            </a:r>
            <a:r>
              <a:rPr lang="da-DK" b="0" i="0">
                <a:solidFill>
                  <a:srgbClr val="757575"/>
                </a:solidFill>
                <a:effectLst/>
                <a:latin typeface="Open Sans" panose="020B0606030504020204" pitchFamily="34" charset="0"/>
              </a:rPr>
              <a:t>, 1863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08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AF8CB1A-B479-A845-9191-817C67B18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50" y="-118534"/>
            <a:ext cx="10139470" cy="633306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E5DC8F6D-67C2-A04C-A420-250025717014}"/>
              </a:ext>
            </a:extLst>
          </p:cNvPr>
          <p:cNvSpPr txBox="1"/>
          <p:nvPr/>
        </p:nvSpPr>
        <p:spPr>
          <a:xfrm>
            <a:off x="4504267" y="6333067"/>
            <a:ext cx="342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err="1"/>
              <a:t>Apolonia</a:t>
            </a:r>
            <a:r>
              <a:rPr lang="da-DK"/>
              <a:t> </a:t>
            </a:r>
            <a:r>
              <a:rPr lang="da-DK" err="1"/>
              <a:t>Sokol</a:t>
            </a:r>
            <a:r>
              <a:rPr lang="da-DK"/>
              <a:t>: La Printemps 2020</a:t>
            </a:r>
          </a:p>
        </p:txBody>
      </p:sp>
    </p:spTree>
    <p:extLst>
      <p:ext uri="{BB962C8B-B14F-4D97-AF65-F5344CB8AC3E}">
        <p14:creationId xmlns:p14="http://schemas.microsoft.com/office/powerpoint/2010/main" val="4315107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B48FF8B-DAE8-514A-AD29-5CAEC1427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3316" name="Picture 4" descr="Diane Arbus, Peter Hujar, Robert Mapplethorpe, Jean Cocteau… Ne manquez pas cette vente aux enchères LGBTQIA+ !">
            <a:extLst>
              <a:ext uri="{FF2B5EF4-FFF2-40B4-BE49-F238E27FC236}">
                <a16:creationId xmlns:a16="http://schemas.microsoft.com/office/drawing/2014/main" id="{FD4F63FA-E1F3-2846-908F-B61C39410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78" y="230663"/>
            <a:ext cx="5084208" cy="658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082D823-6AC9-E649-875C-142F4AF50F3A}"/>
              </a:ext>
            </a:extLst>
          </p:cNvPr>
          <p:cNvSpPr txBox="1"/>
          <p:nvPr/>
        </p:nvSpPr>
        <p:spPr>
          <a:xfrm>
            <a:off x="1388003" y="64426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>
                <a:solidFill>
                  <a:srgbClr val="1A1A1A"/>
                </a:solidFill>
                <a:effectLst/>
                <a:latin typeface="l"/>
              </a:rPr>
              <a:t>Robert </a:t>
            </a:r>
            <a:r>
              <a:rPr lang="da-DK" b="0" i="0" err="1">
                <a:solidFill>
                  <a:srgbClr val="1A1A1A"/>
                </a:solidFill>
                <a:effectLst/>
                <a:latin typeface="l"/>
              </a:rPr>
              <a:t>Mapplethorpe</a:t>
            </a:r>
            <a:r>
              <a:rPr lang="da-DK" b="0" i="0">
                <a:solidFill>
                  <a:srgbClr val="1A1A1A"/>
                </a:solidFill>
                <a:effectLst/>
                <a:latin typeface="l"/>
              </a:rPr>
              <a:t> (1946-1989): Roger Koch, 1970’erne</a:t>
            </a:r>
            <a:endParaRPr lang="da-DK"/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6C605F08-8855-3144-B2AD-32590F1D9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4" y="230663"/>
            <a:ext cx="5299286" cy="53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1897BE2-D119-F140-AA5D-B5462175FB1D}"/>
              </a:ext>
            </a:extLst>
          </p:cNvPr>
          <p:cNvSpPr txBox="1"/>
          <p:nvPr/>
        </p:nvSpPr>
        <p:spPr>
          <a:xfrm>
            <a:off x="339514" y="5623742"/>
            <a:ext cx="5125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Robert </a:t>
            </a:r>
            <a:r>
              <a:rPr lang="da-DK" err="1"/>
              <a:t>Mapplethorpe</a:t>
            </a:r>
            <a:r>
              <a:rPr lang="da-DK"/>
              <a:t>: Arnold </a:t>
            </a:r>
            <a:r>
              <a:rPr lang="da-DK" b="0" i="1">
                <a:solidFill>
                  <a:srgbClr val="000000"/>
                </a:solidFill>
                <a:effectLst/>
                <a:latin typeface="Unica77LLWeb-Regular"/>
              </a:rPr>
              <a:t>Schwarzenegger, 1976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170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D56FF158-CC75-7545-BAEE-CD3DA9149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42" y="232833"/>
            <a:ext cx="6620933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902A8127-3EED-4D4A-AD3A-6D9BD37B5506}"/>
              </a:ext>
            </a:extLst>
          </p:cNvPr>
          <p:cNvSpPr txBox="1"/>
          <p:nvPr/>
        </p:nvSpPr>
        <p:spPr>
          <a:xfrm>
            <a:off x="187942" y="5350933"/>
            <a:ext cx="4498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0" i="0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Robert </a:t>
            </a:r>
            <a:r>
              <a:rPr lang="da-DK" b="0" i="0" err="1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Mapplethorpe</a:t>
            </a:r>
            <a:r>
              <a:rPr lang="da-DK" b="0" i="0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, </a:t>
            </a:r>
            <a:r>
              <a:rPr lang="da-DK" b="0" i="1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Dennis with </a:t>
            </a:r>
            <a:r>
              <a:rPr lang="da-DK" b="0" i="1" err="1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flowers</a:t>
            </a:r>
            <a:r>
              <a:rPr lang="da-DK" b="0" i="1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 |</a:t>
            </a:r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470706A-A2EB-D24F-BEA3-1A13BFDBD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366" y="232833"/>
            <a:ext cx="5048692" cy="620766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87517EB-56F0-E443-84BE-0DD2D215522D}"/>
              </a:ext>
            </a:extLst>
          </p:cNvPr>
          <p:cNvSpPr txBox="1"/>
          <p:nvPr/>
        </p:nvSpPr>
        <p:spPr>
          <a:xfrm>
            <a:off x="10549466" y="64405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b="1" i="1" err="1">
                <a:solidFill>
                  <a:srgbClr val="707070"/>
                </a:solidFill>
                <a:effectLst/>
                <a:latin typeface="ll-unica77"/>
              </a:rPr>
              <a:t>Ajitto</a:t>
            </a:r>
            <a:r>
              <a:rPr lang="da-DK" b="1" i="0">
                <a:solidFill>
                  <a:srgbClr val="707070"/>
                </a:solidFill>
                <a:effectLst/>
                <a:latin typeface="ll-unica77"/>
              </a:rPr>
              <a:t>, 1981</a:t>
            </a:r>
          </a:p>
        </p:txBody>
      </p:sp>
    </p:spTree>
    <p:extLst>
      <p:ext uri="{BB962C8B-B14F-4D97-AF65-F5344CB8AC3E}">
        <p14:creationId xmlns:p14="http://schemas.microsoft.com/office/powerpoint/2010/main" val="34561935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60D77-EC4D-9D9D-5469-11D1FA1A8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ea typeface="Calibri Light"/>
                <a:cs typeface="Calibri Light"/>
              </a:rPr>
              <a:t>Barbara Krüger</a:t>
            </a:r>
            <a:endParaRPr lang="da-DK"/>
          </a:p>
        </p:txBody>
      </p:sp>
      <p:pic>
        <p:nvPicPr>
          <p:cNvPr id="4" name="Pladsholder til indhold 3" descr="Barbara Kruger: No Comment - Art Matter - Guide - Journal - Festival">
            <a:extLst>
              <a:ext uri="{FF2B5EF4-FFF2-40B4-BE49-F238E27FC236}">
                <a16:creationId xmlns:a16="http://schemas.microsoft.com/office/drawing/2014/main" id="{C3350E40-30FF-DD62-9AC9-C96CF8536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41214"/>
            <a:ext cx="10515600" cy="4320159"/>
          </a:xfr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D2991FE-21ED-140B-3BF9-700121108F5D}"/>
              </a:ext>
            </a:extLst>
          </p:cNvPr>
          <p:cNvSpPr txBox="1"/>
          <p:nvPr/>
        </p:nvSpPr>
        <p:spPr>
          <a:xfrm>
            <a:off x="4408098" y="1194758"/>
            <a:ext cx="71714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ighlight>
                  <a:srgbClr val="FFFFFF"/>
                </a:highlight>
                <a:latin typeface="RG Ciron Classic"/>
              </a:rPr>
              <a:t>Barbara Kruger: </a:t>
            </a:r>
            <a:r>
              <a:rPr lang="en-US" i="1">
                <a:highlight>
                  <a:srgbClr val="FFFFFF"/>
                </a:highlight>
                <a:latin typeface="RG Ciron Classic"/>
              </a:rPr>
              <a:t>Untitled (Your body is a battleground)</a:t>
            </a:r>
            <a:r>
              <a:rPr lang="en-US">
                <a:highlight>
                  <a:srgbClr val="FFFFFF"/>
                </a:highlight>
                <a:latin typeface="RG Ciron Classic"/>
              </a:rPr>
              <a:t> 1989/2019 (film stills), Foto: Barbara Kruger og Sprüth Magers</a:t>
            </a:r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898C972-88F2-025E-2E76-957106972B9F}"/>
              </a:ext>
            </a:extLst>
          </p:cNvPr>
          <p:cNvSpPr txBox="1"/>
          <p:nvPr/>
        </p:nvSpPr>
        <p:spPr>
          <a:xfrm>
            <a:off x="4717211" y="25304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00964C"/>
                </a:solidFill>
                <a:highlight>
                  <a:srgbClr val="FFFFFF"/>
                </a:highlight>
                <a:latin typeface="Feature Display Cond"/>
              </a:rPr>
              <a:t>No Comment (</a:t>
            </a:r>
            <a:r>
              <a:rPr lang="en-US" b="1" err="1">
                <a:solidFill>
                  <a:srgbClr val="00964C"/>
                </a:solidFill>
                <a:highlight>
                  <a:srgbClr val="FFFFFF"/>
                </a:highlight>
                <a:latin typeface="Feature Display Cond"/>
              </a:rPr>
              <a:t>på</a:t>
            </a:r>
            <a:r>
              <a:rPr lang="en-US" b="1">
                <a:solidFill>
                  <a:srgbClr val="00964C"/>
                </a:solidFill>
                <a:highlight>
                  <a:srgbClr val="FFFFFF"/>
                </a:highlight>
                <a:latin typeface="Feature Display Cond"/>
              </a:rPr>
              <a:t> </a:t>
            </a:r>
            <a:r>
              <a:rPr lang="en-US" b="1" err="1">
                <a:solidFill>
                  <a:srgbClr val="00964C"/>
                </a:solidFill>
                <a:highlight>
                  <a:srgbClr val="FFFFFF"/>
                </a:highlight>
                <a:latin typeface="Feature Display Cond"/>
              </a:rPr>
              <a:t>ARoS</a:t>
            </a:r>
            <a:r>
              <a:rPr lang="en-US" b="1">
                <a:solidFill>
                  <a:srgbClr val="00964C"/>
                </a:solidFill>
                <a:highlight>
                  <a:srgbClr val="FFFFFF"/>
                </a:highlight>
                <a:latin typeface="Feature Display Cond"/>
              </a:rPr>
              <a:t>)</a:t>
            </a:r>
          </a:p>
          <a:p>
            <a:r>
              <a:rPr lang="en-US" i="1">
                <a:solidFill>
                  <a:srgbClr val="00964C"/>
                </a:solidFill>
                <a:latin typeface="Feature Display Cond"/>
              </a:rPr>
              <a:t>29 </a:t>
            </a:r>
            <a:r>
              <a:rPr lang="en-US" i="1" err="1">
                <a:solidFill>
                  <a:srgbClr val="00964C"/>
                </a:solidFill>
                <a:latin typeface="Feature Display Cond"/>
              </a:rPr>
              <a:t>nov</a:t>
            </a:r>
            <a:r>
              <a:rPr lang="en-US" i="1">
                <a:solidFill>
                  <a:srgbClr val="00964C"/>
                </a:solidFill>
                <a:latin typeface="Feature Display Cond"/>
              </a:rPr>
              <a:t> 2024 - 21 </a:t>
            </a:r>
            <a:r>
              <a:rPr lang="en-US" i="1" err="1">
                <a:solidFill>
                  <a:srgbClr val="00964C"/>
                </a:solidFill>
                <a:latin typeface="Feature Display Cond"/>
              </a:rPr>
              <a:t>apr</a:t>
            </a:r>
            <a:r>
              <a:rPr lang="en-US" i="1">
                <a:solidFill>
                  <a:srgbClr val="00964C"/>
                </a:solidFill>
                <a:latin typeface="Feature Display Cond"/>
              </a:rPr>
              <a:t> 2025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570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D9B81-3B41-6F35-59AC-71C9451D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ea typeface="Calibri Light"/>
                <a:cs typeface="Calibri Light"/>
              </a:rPr>
              <a:t>Maja Malou Lyse</a:t>
            </a:r>
            <a:endParaRPr lang="da-DK"/>
          </a:p>
        </p:txBody>
      </p:sp>
      <p:pic>
        <p:nvPicPr>
          <p:cNvPr id="4" name="Pladsholder til indhold 3" descr="Et billede, der indeholder tøj, Ansigt, tekst, person&#10;&#10;Indhold genereret af kunstig intelligens kan være forkert.">
            <a:extLst>
              <a:ext uri="{FF2B5EF4-FFF2-40B4-BE49-F238E27FC236}">
                <a16:creationId xmlns:a16="http://schemas.microsoft.com/office/drawing/2014/main" id="{EC5D42D9-1065-C35C-56B0-FD2A28E00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93930" y="-180017"/>
            <a:ext cx="6696292" cy="3344923"/>
          </a:xfr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50C6720-6627-BDCF-1F74-E258A9BAAE95}"/>
              </a:ext>
            </a:extLst>
          </p:cNvPr>
          <p:cNvSpPr txBox="1"/>
          <p:nvPr/>
        </p:nvSpPr>
        <p:spPr>
          <a:xfrm>
            <a:off x="5493589" y="3164457"/>
            <a:ext cx="67185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https://www.zetland.dk/historie/sOXAJQJ6-moNA4vnW-c797d</a:t>
            </a:r>
          </a:p>
        </p:txBody>
      </p:sp>
      <p:pic>
        <p:nvPicPr>
          <p:cNvPr id="7" name="Billede 6" descr="Et billede, der indeholder tekst, underbukser, Undertøj, badetøj&#10;&#10;Indhold genereret af kunstig intelligens kan være forkert.">
            <a:extLst>
              <a:ext uri="{FF2B5EF4-FFF2-40B4-BE49-F238E27FC236}">
                <a16:creationId xmlns:a16="http://schemas.microsoft.com/office/drawing/2014/main" id="{1F55AE4F-46E4-FAD1-FC99-B4ABC316F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12" y="1716593"/>
            <a:ext cx="3633750" cy="486507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BE2ECE8-F07A-1824-F2E7-60A1DA590736}"/>
              </a:ext>
            </a:extLst>
          </p:cNvPr>
          <p:cNvSpPr txBox="1"/>
          <p:nvPr/>
        </p:nvSpPr>
        <p:spPr>
          <a:xfrm>
            <a:off x="4063042" y="5658929"/>
            <a:ext cx="607874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736F6B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</a:rPr>
              <a:t>Med Playboy-logoet sætter Maja Malou Lyse i sit værk "Wise Ass" seksuelle tendenser og koder i perspektiv. Pressefoto: Maja Malou Lyse</a:t>
            </a:r>
            <a:endParaRPr lang="en-US"/>
          </a:p>
        </p:txBody>
      </p:sp>
      <p:pic>
        <p:nvPicPr>
          <p:cNvPr id="9" name="Billede 8" descr="Et billede, der indeholder legetøj&#10;&#10;Indhold genereret af kunstig intelligens kan være forkert.">
            <a:extLst>
              <a:ext uri="{FF2B5EF4-FFF2-40B4-BE49-F238E27FC236}">
                <a16:creationId xmlns:a16="http://schemas.microsoft.com/office/drawing/2014/main" id="{0BE0D766-0964-43BB-EBAE-8E0003ACE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004" y="3539953"/>
            <a:ext cx="2556293" cy="1762170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6C3FA082-AAA7-B883-ACF7-679447C11558}"/>
              </a:ext>
            </a:extLst>
          </p:cNvPr>
          <p:cNvSpPr txBox="1"/>
          <p:nvPr/>
        </p:nvSpPr>
        <p:spPr>
          <a:xfrm>
            <a:off x="6773174" y="3962400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  <a:highlight>
                  <a:srgbClr val="0A0A0A"/>
                </a:highlight>
                <a:latin typeface="Untitled Sans"/>
              </a:rPr>
              <a:t>Maja Malou Lyse, </a:t>
            </a:r>
            <a:r>
              <a:rPr lang="en-US" i="1">
                <a:solidFill>
                  <a:srgbClr val="FFFFFF"/>
                </a:solidFill>
                <a:highlight>
                  <a:srgbClr val="0A0A0A"/>
                </a:highlight>
                <a:latin typeface="Untitled Sans"/>
              </a:rPr>
              <a:t>The Pleasure Gap Sucks and so do I,</a:t>
            </a:r>
            <a:r>
              <a:rPr lang="en-US">
                <a:solidFill>
                  <a:srgbClr val="FFFFFF"/>
                </a:solidFill>
                <a:highlight>
                  <a:srgbClr val="0A0A0A"/>
                </a:highlight>
                <a:latin typeface="Untitled Sans"/>
              </a:rPr>
              <a:t> 2020, still.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068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39057-D460-2752-66A3-7F0DE4F2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" y="-224347"/>
            <a:ext cx="10515600" cy="1325563"/>
          </a:xfrm>
        </p:spPr>
        <p:txBody>
          <a:bodyPr/>
          <a:lstStyle/>
          <a:p>
            <a:r>
              <a:rPr lang="da-DK">
                <a:ea typeface="Calibri Light"/>
                <a:cs typeface="Calibri Light"/>
              </a:rPr>
              <a:t>Ida Kvetny, 2024</a:t>
            </a:r>
            <a:endParaRPr lang="da-DK"/>
          </a:p>
        </p:txBody>
      </p:sp>
      <p:pic>
        <p:nvPicPr>
          <p:cNvPr id="7" name="Pladsholder til indhold 6" descr="Et billede, der indeholder sky, udendørs, Majorelle-blå, blå/nedtrykt&#10;&#10;Indhold genereret af kunstig intelligens kan være forkert.">
            <a:extLst>
              <a:ext uri="{FF2B5EF4-FFF2-40B4-BE49-F238E27FC236}">
                <a16:creationId xmlns:a16="http://schemas.microsoft.com/office/drawing/2014/main" id="{1E2913C3-3D77-54E1-E07A-34591DB28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14475" y="37055"/>
            <a:ext cx="6164563" cy="3392755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E82661D8-6E33-820C-32EA-C941E48B0579}"/>
              </a:ext>
            </a:extLst>
          </p:cNvPr>
          <p:cNvSpPr txBox="1"/>
          <p:nvPr/>
        </p:nvSpPr>
        <p:spPr>
          <a:xfrm>
            <a:off x="2034068" y="654322"/>
            <a:ext cx="269345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RG Ciron Classic"/>
            </a:endParaRPr>
          </a:p>
          <a:p>
            <a:r>
              <a:rPr lang="en-US">
                <a:latin typeface="RG Ciron Classic"/>
              </a:rPr>
              <a:t>Ida Kvetny: Digital skulptur fremkaldt foran Randers Kunstmuseum</a:t>
            </a:r>
          </a:p>
        </p:txBody>
      </p:sp>
      <p:pic>
        <p:nvPicPr>
          <p:cNvPr id="10" name="Billede 9" descr="Sådan kan en af Ida Kvetnys digitale skulpture fremtræde på din telefon – midt i Randers by.">
            <a:extLst>
              <a:ext uri="{FF2B5EF4-FFF2-40B4-BE49-F238E27FC236}">
                <a16:creationId xmlns:a16="http://schemas.microsoft.com/office/drawing/2014/main" id="{7F675629-A228-0F34-D333-82C82F1CA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1" y="2966191"/>
            <a:ext cx="5978105" cy="3361786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FE59CD74-729E-6456-1DE9-A83001BF913B}"/>
              </a:ext>
            </a:extLst>
          </p:cNvPr>
          <p:cNvSpPr txBox="1"/>
          <p:nvPr/>
        </p:nvSpPr>
        <p:spPr>
          <a:xfrm>
            <a:off x="5975230" y="6068683"/>
            <a:ext cx="64956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ighlight>
                  <a:srgbClr val="FFFFFF"/>
                </a:highlight>
                <a:latin typeface="RG Ciron Classic"/>
              </a:rPr>
              <a:t>Sådan kan en af Ida Kvetnys digitale skulpture fremtræde på din telefon – midt i Randers by.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028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957F7-F167-F724-F449-7D31597BD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76"/>
            <a:ext cx="10515600" cy="1325563"/>
          </a:xfrm>
        </p:spPr>
        <p:txBody>
          <a:bodyPr/>
          <a:lstStyle/>
          <a:p>
            <a:r>
              <a:rPr lang="da-DK">
                <a:ea typeface="Calibri Light"/>
                <a:cs typeface="Calibri Light"/>
              </a:rPr>
              <a:t>Maria Torp</a:t>
            </a:r>
            <a:endParaRPr lang="da-DK"/>
          </a:p>
        </p:txBody>
      </p:sp>
      <p:pic>
        <p:nvPicPr>
          <p:cNvPr id="4" name="Billede 3" descr="Et billede, der indeholder tekst, Ansigt, skærmbillede, smil&#10;&#10;Indhold genereret af kunstig intelligens kan være forkert.">
            <a:extLst>
              <a:ext uri="{FF2B5EF4-FFF2-40B4-BE49-F238E27FC236}">
                <a16:creationId xmlns:a16="http://schemas.microsoft.com/office/drawing/2014/main" id="{6E1AF6BA-B053-FEA3-DA24-124E7194D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098" y="-577"/>
            <a:ext cx="6120468" cy="3239137"/>
          </a:xfrm>
          <a:prstGeom prst="rect">
            <a:avLst/>
          </a:prstGeom>
        </p:spPr>
      </p:pic>
      <p:pic>
        <p:nvPicPr>
          <p:cNvPr id="5" name="Billede 4" descr="Et billede, der indeholder Ansigt, person, smil, tøj&#10;&#10;Indhold genereret af kunstig intelligens kan være forkert.">
            <a:extLst>
              <a:ext uri="{FF2B5EF4-FFF2-40B4-BE49-F238E27FC236}">
                <a16:creationId xmlns:a16="http://schemas.microsoft.com/office/drawing/2014/main" id="{5A0F0CC7-E864-863C-528A-014F06015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" y="1283608"/>
            <a:ext cx="10559876" cy="557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1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1405</Words>
  <Application>Microsoft Macintosh PowerPoint</Application>
  <PresentationFormat>Widescreen</PresentationFormat>
  <Paragraphs>166</Paragraphs>
  <Slides>66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66</vt:i4>
      </vt:variant>
    </vt:vector>
  </HeadingPairs>
  <TitlesOfParts>
    <vt:vector size="95" baseType="lpstr">
      <vt:lpstr>ＭＳ Ｐゴシック</vt:lpstr>
      <vt:lpstr>Aptos</vt:lpstr>
      <vt:lpstr>Aptos Display</vt:lpstr>
      <vt:lpstr>Arial</vt:lpstr>
      <vt:lpstr>Calibri</vt:lpstr>
      <vt:lpstr>Calibri Light</vt:lpstr>
      <vt:lpstr>Feature Display Cond</vt:lpstr>
      <vt:lpstr>Flama Book</vt:lpstr>
      <vt:lpstr>Graphik</vt:lpstr>
      <vt:lpstr>GT America Standard</vt:lpstr>
      <vt:lpstr>Helvetica Neue</vt:lpstr>
      <vt:lpstr>Hill</vt:lpstr>
      <vt:lpstr>inherit</vt:lpstr>
      <vt:lpstr>l</vt:lpstr>
      <vt:lpstr>Lato</vt:lpstr>
      <vt:lpstr>ll-unica77</vt:lpstr>
      <vt:lpstr>Merriweather</vt:lpstr>
      <vt:lpstr>NeueHaasGroteskText Pro</vt:lpstr>
      <vt:lpstr>nyt-imperial</vt:lpstr>
      <vt:lpstr>Open Sans</vt:lpstr>
      <vt:lpstr>RG Ciron Classic</vt:lpstr>
      <vt:lpstr>Roboto Condensed</vt:lpstr>
      <vt:lpstr>SKGTSectra</vt:lpstr>
      <vt:lpstr>spiller</vt:lpstr>
      <vt:lpstr>system-ui</vt:lpstr>
      <vt:lpstr>Unica77LLWeb-Regular</vt:lpstr>
      <vt:lpstr>Untitled Sans</vt:lpstr>
      <vt:lpstr>var(--font-family-system)</vt:lpstr>
      <vt:lpstr>Office-tema</vt:lpstr>
      <vt:lpstr>INSPIRATIONS PP</vt:lpstr>
      <vt:lpstr>Bertel Thorvaldsen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Michael Kvium Køkkenscene og Mother 1986</vt:lpstr>
      <vt:lpstr>PowerPoint-præsentation</vt:lpstr>
      <vt:lpstr>Per Morten Abrahamsen</vt:lpstr>
      <vt:lpstr>PowerPoint-præsentation</vt:lpstr>
      <vt:lpstr>PowerPoint-præsentation</vt:lpstr>
      <vt:lpstr>PowerPoint-præsentation</vt:lpstr>
      <vt:lpstr>Jo Spence</vt:lpstr>
      <vt:lpstr>Cindy Sherman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Gustave Corbet: The origin of the world, 1866 og Orlan: The origin of war, 1989</vt:lpstr>
      <vt:lpstr>Street artist Banksy i Ukraine 2022</vt:lpstr>
      <vt:lpstr>Svend Wiig Hansen: Moder Jord, 1960</vt:lpstr>
      <vt:lpstr>PowerPoint-præsentation</vt:lpstr>
      <vt:lpstr>Sarah Lucas</vt:lpstr>
      <vt:lpstr>PowerPoint-præsentation</vt:lpstr>
      <vt:lpstr>PowerPoint-præsentation</vt:lpstr>
      <vt:lpstr>Arghavan Khosravi: Ukendt titel, 2022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Gudrun Hasle 2020 </vt:lpstr>
      <vt:lpstr>PowerPoint-præsentation</vt:lpstr>
      <vt:lpstr>PowerPoint-præsentation</vt:lpstr>
      <vt:lpstr>PowerPoint-præsentation</vt:lpstr>
      <vt:lpstr>Duane Hanson</vt:lpstr>
      <vt:lpstr>Wang Yuanzheng: No.1 og No.2 (series: Them) 2012</vt:lpstr>
      <vt:lpstr>PowerPoint-præsentation</vt:lpstr>
      <vt:lpstr>HuskMitNavn: Dad.2016</vt:lpstr>
      <vt:lpstr>PowerPoint-præsentation</vt:lpstr>
      <vt:lpstr>PowerPoint-præsentation</vt:lpstr>
      <vt:lpstr>Marina Abramovic fx Rhythm 0, 1974</vt:lpstr>
      <vt:lpstr>PowerPoint-præsentation</vt:lpstr>
      <vt:lpstr>PowerPoint-præsentation</vt:lpstr>
      <vt:lpstr>PowerPoint-præsentation</vt:lpstr>
      <vt:lpstr>PowerPoint-præsentation</vt:lpstr>
      <vt:lpstr>Anne Hoenig</vt:lpstr>
      <vt:lpstr>Kelly Reemtsen</vt:lpstr>
      <vt:lpstr>Annika von Hausswolff:  </vt:lpstr>
      <vt:lpstr>Artemisia Gentileschi:  Judith Beheading Holofernes, 1612-21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Barbara Krüger</vt:lpstr>
      <vt:lpstr>Maja Malou Lyse</vt:lpstr>
      <vt:lpstr>Ida Kvetny, 2024</vt:lpstr>
      <vt:lpstr>Maria Torp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Holm Sørensen (RH | EG)</dc:creator>
  <cp:lastModifiedBy>Rikke Holm Sørensen (RH | EG)</cp:lastModifiedBy>
  <cp:revision>1</cp:revision>
  <dcterms:created xsi:type="dcterms:W3CDTF">2025-03-21T10:47:18Z</dcterms:created>
  <dcterms:modified xsi:type="dcterms:W3CDTF">2025-03-21T10:47:52Z</dcterms:modified>
</cp:coreProperties>
</file>