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2" r:id="rId4"/>
    <p:sldId id="263" r:id="rId5"/>
    <p:sldId id="260" r:id="rId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5" autoAdjust="0"/>
    <p:restoredTop sz="94660"/>
  </p:normalViewPr>
  <p:slideViewPr>
    <p:cSldViewPr>
      <p:cViewPr varScale="1">
        <p:scale>
          <a:sx n="68" d="100"/>
          <a:sy n="68" d="100"/>
        </p:scale>
        <p:origin x="1188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28" name="Pladsholder til dato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13-09-2023</a:t>
            </a:fld>
            <a:endParaRPr lang="da-DK"/>
          </a:p>
        </p:txBody>
      </p:sp>
      <p:sp>
        <p:nvSpPr>
          <p:cNvPr id="17" name="Pladsholder til sidefod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29" name="Pladsholder til diasnumm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9" name="Undertitel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/>
              <a:t>Klik for at redigere undertiteltypografien i masteren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13-09-2023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13-09-2023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13-09-2023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13-09-2023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13-09-2023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13-09-2023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13-09-2023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13-09-2023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13-09-2023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da-DK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 på ikonet for at tilføje et billede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13-09-2023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dsholder til titel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13" name="Pladsholder til teks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/>
              <a:t>Klik for at redigere typografi i masteren</a:t>
            </a:r>
          </a:p>
          <a:p>
            <a:pPr lvl="1" eaLnBrk="1" latinLnBrk="0" hangingPunct="1"/>
            <a:r>
              <a:rPr kumimoji="0" lang="da-DK"/>
              <a:t>Andet niveau</a:t>
            </a:r>
          </a:p>
          <a:p>
            <a:pPr lvl="2" eaLnBrk="1" latinLnBrk="0" hangingPunct="1"/>
            <a:r>
              <a:rPr kumimoji="0" lang="da-DK"/>
              <a:t>Tredje niveau</a:t>
            </a:r>
          </a:p>
          <a:p>
            <a:pPr lvl="3" eaLnBrk="1" latinLnBrk="0" hangingPunct="1"/>
            <a:r>
              <a:rPr kumimoji="0" lang="da-DK"/>
              <a:t>Fjerde niveau</a:t>
            </a:r>
          </a:p>
          <a:p>
            <a:pPr lvl="4" eaLnBrk="1" latinLnBrk="0" hangingPunct="1"/>
            <a:r>
              <a:rPr kumimoji="0" lang="da-DK"/>
              <a:t>Femte niveau</a:t>
            </a:r>
            <a:endParaRPr kumimoji="0" lang="en-US"/>
          </a:p>
        </p:txBody>
      </p:sp>
      <p:sp>
        <p:nvSpPr>
          <p:cNvPr id="14" name="Pladsholder til dato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7830C8F-5F39-432C-B281-F62C937DE7E8}" type="datetimeFigureOut">
              <a:rPr lang="da-DK" smtClean="0"/>
              <a:pPr/>
              <a:t>13-09-2023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23" name="Pladsholder til diasnumm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El </a:t>
            </a:r>
            <a:r>
              <a:rPr lang="da-DK" dirty="0" err="1"/>
              <a:t>pasado</a:t>
            </a:r>
            <a:r>
              <a:rPr lang="da-DK" dirty="0"/>
              <a:t> (datiden)</a:t>
            </a:r>
            <a:br>
              <a:rPr lang="da-DK" dirty="0"/>
            </a:br>
            <a:r>
              <a:rPr lang="da-DK" dirty="0"/>
              <a:t>en </a:t>
            </a:r>
            <a:r>
              <a:rPr lang="da-DK" dirty="0" err="1"/>
              <a:t>español</a:t>
            </a:r>
            <a:br>
              <a:rPr lang="da-DK" dirty="0"/>
            </a:b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403648" y="3645024"/>
            <a:ext cx="6400800" cy="673366"/>
          </a:xfrm>
        </p:spPr>
        <p:txBody>
          <a:bodyPr/>
          <a:lstStyle/>
          <a:p>
            <a:r>
              <a:rPr lang="da-DK" dirty="0"/>
              <a:t>1 </a:t>
            </a:r>
            <a:r>
              <a:rPr lang="da-DK" dirty="0" err="1"/>
              <a:t>tiempo</a:t>
            </a:r>
            <a:r>
              <a:rPr lang="da-DK" dirty="0"/>
              <a:t> verbal</a:t>
            </a:r>
          </a:p>
        </p:txBody>
      </p:sp>
      <p:sp>
        <p:nvSpPr>
          <p:cNvPr id="4" name="Undertitel 2"/>
          <p:cNvSpPr txBox="1">
            <a:spLocks/>
          </p:cNvSpPr>
          <p:nvPr/>
        </p:nvSpPr>
        <p:spPr>
          <a:xfrm>
            <a:off x="1547664" y="4509120"/>
            <a:ext cx="6400800" cy="67336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da-DK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</a:t>
            </a:r>
            <a:r>
              <a:rPr kumimoji="0" lang="da-DK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formas</a:t>
            </a:r>
            <a:endParaRPr kumimoji="0" lang="da-DK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3240360" cy="1008112"/>
          </a:xfrm>
        </p:spPr>
        <p:txBody>
          <a:bodyPr>
            <a:normAutofit fontScale="90000"/>
          </a:bodyPr>
          <a:lstStyle/>
          <a:p>
            <a:pPr algn="l"/>
            <a:br>
              <a:rPr lang="da-DK" dirty="0"/>
            </a:br>
            <a:r>
              <a:rPr lang="da-DK" dirty="0"/>
              <a:t>			</a:t>
            </a:r>
            <a:br>
              <a:rPr lang="da-DK" dirty="0"/>
            </a:br>
            <a:r>
              <a:rPr lang="da-DK" dirty="0"/>
              <a:t>El </a:t>
            </a:r>
            <a:r>
              <a:rPr lang="da-DK" dirty="0" err="1"/>
              <a:t>aspecto</a:t>
            </a:r>
            <a:br>
              <a:rPr lang="da-DK" dirty="0"/>
            </a:br>
            <a:r>
              <a:rPr lang="da-DK" dirty="0"/>
              <a:t>(aspektet)</a:t>
            </a: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0" y="1600200"/>
            <a:ext cx="4211960" cy="2764904"/>
          </a:xfrm>
        </p:spPr>
        <p:txBody>
          <a:bodyPr/>
          <a:lstStyle/>
          <a:p>
            <a:endParaRPr lang="da-DK" i="1" dirty="0"/>
          </a:p>
          <a:p>
            <a:endParaRPr lang="da-DK" dirty="0"/>
          </a:p>
          <a:p>
            <a:pPr lvl="1">
              <a:buNone/>
            </a:pPr>
            <a:r>
              <a:rPr lang="da-DK" dirty="0"/>
              <a:t>1.”Afgrænset handling” 	</a:t>
            </a:r>
          </a:p>
          <a:p>
            <a:pPr lvl="1">
              <a:buNone/>
            </a:pPr>
            <a:r>
              <a:rPr lang="da-DK" dirty="0"/>
              <a:t>2. ”Grænseløs handling” 	</a:t>
            </a:r>
          </a:p>
        </p:txBody>
      </p:sp>
      <p:sp>
        <p:nvSpPr>
          <p:cNvPr id="4" name="Højrepil 3"/>
          <p:cNvSpPr/>
          <p:nvPr/>
        </p:nvSpPr>
        <p:spPr>
          <a:xfrm>
            <a:off x="4243401" y="113667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Højrepil 4"/>
          <p:cNvSpPr/>
          <p:nvPr/>
        </p:nvSpPr>
        <p:spPr>
          <a:xfrm>
            <a:off x="4211960" y="263691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Højrepil 5"/>
          <p:cNvSpPr/>
          <p:nvPr/>
        </p:nvSpPr>
        <p:spPr>
          <a:xfrm>
            <a:off x="4211960" y="34290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Tekstboks 8"/>
          <p:cNvSpPr txBox="1"/>
          <p:nvPr/>
        </p:nvSpPr>
        <p:spPr>
          <a:xfrm>
            <a:off x="5580112" y="382627"/>
            <a:ext cx="410445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 </a:t>
            </a:r>
            <a:r>
              <a:rPr lang="da-DK" sz="3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formas</a:t>
            </a:r>
            <a:r>
              <a:rPr lang="da-DK" sz="3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de </a:t>
            </a:r>
            <a:r>
              <a:rPr lang="da-DK" sz="3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pasado</a:t>
            </a:r>
            <a:br>
              <a:rPr lang="da-DK" dirty="0"/>
            </a:br>
            <a:endParaRPr lang="da-DK" dirty="0"/>
          </a:p>
        </p:txBody>
      </p:sp>
      <p:sp>
        <p:nvSpPr>
          <p:cNvPr id="10" name="Tekstboks 9"/>
          <p:cNvSpPr txBox="1"/>
          <p:nvPr/>
        </p:nvSpPr>
        <p:spPr>
          <a:xfrm>
            <a:off x="5190368" y="2630943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None/>
            </a:pPr>
            <a:r>
              <a:rPr lang="da-DK" sz="2400" dirty="0"/>
              <a:t>Præteritum</a:t>
            </a:r>
          </a:p>
        </p:txBody>
      </p:sp>
      <p:sp>
        <p:nvSpPr>
          <p:cNvPr id="11" name="Tekstboks 10"/>
          <p:cNvSpPr txBox="1"/>
          <p:nvPr/>
        </p:nvSpPr>
        <p:spPr>
          <a:xfrm>
            <a:off x="5191315" y="3092608"/>
            <a:ext cx="253466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buNone/>
            </a:pPr>
            <a:endParaRPr lang="da-DK" sz="2400" dirty="0"/>
          </a:p>
          <a:p>
            <a:pPr lvl="1">
              <a:buNone/>
            </a:pPr>
            <a:r>
              <a:rPr lang="da-DK" sz="2400" dirty="0"/>
              <a:t>Imperfektum </a:t>
            </a:r>
          </a:p>
          <a:p>
            <a:pPr lvl="1">
              <a:buNone/>
            </a:pPr>
            <a:endParaRPr lang="da-DK" dirty="0"/>
          </a:p>
          <a:p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Imperfektum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da-DK" dirty="0" err="1"/>
              <a:t>-ar</a:t>
            </a:r>
            <a:r>
              <a:rPr lang="da-DK" dirty="0"/>
              <a:t>  verber</a:t>
            </a:r>
          </a:p>
          <a:p>
            <a:pPr algn="ctr"/>
            <a:r>
              <a:rPr lang="da-DK" dirty="0"/>
              <a:t>(</a:t>
            </a:r>
            <a:r>
              <a:rPr lang="da-DK" cap="none" dirty="0" err="1"/>
              <a:t>Trabajar</a:t>
            </a:r>
            <a:r>
              <a:rPr lang="da-DK" cap="none" dirty="0"/>
              <a:t>) 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644008" y="1916833"/>
            <a:ext cx="4041775" cy="72008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da-DK" dirty="0" err="1"/>
              <a:t>-er</a:t>
            </a:r>
            <a:r>
              <a:rPr lang="da-DK" dirty="0"/>
              <a:t>, ir verber</a:t>
            </a:r>
          </a:p>
          <a:p>
            <a:pPr algn="ctr"/>
            <a:r>
              <a:rPr lang="da-DK" dirty="0"/>
              <a:t>(</a:t>
            </a:r>
            <a:r>
              <a:rPr lang="da-DK" cap="none" dirty="0" err="1"/>
              <a:t>Comer</a:t>
            </a:r>
            <a:r>
              <a:rPr lang="da-DK" cap="none" dirty="0"/>
              <a:t>, </a:t>
            </a:r>
            <a:r>
              <a:rPr lang="da-DK" cap="none" dirty="0" err="1"/>
              <a:t>Vivir</a:t>
            </a:r>
            <a:r>
              <a:rPr lang="da-DK" cap="none" dirty="0"/>
              <a:t>) </a:t>
            </a:r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</p:txBody>
      </p:sp>
      <p:graphicFrame>
        <p:nvGraphicFramePr>
          <p:cNvPr id="7" name="Pladsholder til indhold 6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181643534"/>
              </p:ext>
            </p:extLst>
          </p:nvPr>
        </p:nvGraphicFramePr>
        <p:xfrm>
          <a:off x="1331640" y="2708920"/>
          <a:ext cx="2520280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algn="l"/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aba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abas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aba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ábamos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abais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aban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Pladsholder til indhold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783558946"/>
              </p:ext>
            </p:extLst>
          </p:nvPr>
        </p:nvGraphicFramePr>
        <p:xfrm>
          <a:off x="4499992" y="2708920"/>
          <a:ext cx="4041774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15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dirty="0"/>
                        <a:t>Viv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Viv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Viv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Viv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Viv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Viv</a:t>
                      </a:r>
                    </a:p>
                    <a:p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ía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ías</a:t>
                      </a:r>
                      <a:endParaRPr lang="da-DK" sz="2400" dirty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ía</a:t>
                      </a:r>
                      <a:endParaRPr lang="da-DK" sz="2400" dirty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íamos</a:t>
                      </a:r>
                      <a:r>
                        <a:rPr lang="da-DK" sz="2400" dirty="0">
                          <a:solidFill>
                            <a:srgbClr val="0070C0"/>
                          </a:solidFill>
                        </a:rPr>
                        <a:t> </a:t>
                      </a:r>
                    </a:p>
                    <a:p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íais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ían</a:t>
                      </a:r>
                      <a:endParaRPr lang="da-DK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2663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Brug af imperfektum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9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da-DK" dirty="0">
                <a:solidFill>
                  <a:srgbClr val="002060"/>
                </a:solidFill>
              </a:rPr>
              <a:t>”Grænseløs handling”/baggrund- kulissen for præteritum.</a:t>
            </a:r>
            <a:r>
              <a:rPr lang="da-DK" dirty="0"/>
              <a:t> </a:t>
            </a:r>
          </a:p>
          <a:p>
            <a:pPr>
              <a:buNone/>
            </a:pPr>
            <a:r>
              <a:rPr lang="da-DK" dirty="0"/>
              <a:t>Man interesserer sig  ikke for hvornår noget begyndte eller hørte op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da-DK" dirty="0"/>
              <a:t>Beskrivelse: Dvs. at fortælle andre, hvordan noget var – eller ikke var.</a:t>
            </a:r>
          </a:p>
          <a:p>
            <a:pPr lvl="2"/>
            <a:r>
              <a:rPr lang="da-DK" dirty="0"/>
              <a:t>Ting: </a:t>
            </a:r>
            <a:r>
              <a:rPr lang="da-DK" i="1" dirty="0">
                <a:solidFill>
                  <a:srgbClr val="002060"/>
                </a:solidFill>
              </a:rPr>
              <a:t>Las </a:t>
            </a:r>
            <a:r>
              <a:rPr lang="da-DK" i="1" dirty="0" err="1">
                <a:solidFill>
                  <a:srgbClr val="002060"/>
                </a:solidFill>
              </a:rPr>
              <a:t>sillas</a:t>
            </a:r>
            <a:r>
              <a:rPr lang="da-DK" i="1" dirty="0">
                <a:solidFill>
                  <a:srgbClr val="002060"/>
                </a:solidFill>
              </a:rPr>
              <a:t> </a:t>
            </a:r>
            <a:r>
              <a:rPr lang="da-DK" b="1" i="1" dirty="0" err="1">
                <a:solidFill>
                  <a:srgbClr val="002060"/>
                </a:solidFill>
              </a:rPr>
              <a:t>eran</a:t>
            </a:r>
            <a:r>
              <a:rPr lang="da-DK" i="1" dirty="0">
                <a:solidFill>
                  <a:srgbClr val="002060"/>
                </a:solidFill>
              </a:rPr>
              <a:t> </a:t>
            </a:r>
            <a:r>
              <a:rPr lang="da-DK" i="1" dirty="0" err="1">
                <a:solidFill>
                  <a:srgbClr val="002060"/>
                </a:solidFill>
              </a:rPr>
              <a:t>negras</a:t>
            </a:r>
            <a:r>
              <a:rPr lang="da-DK" i="1" dirty="0">
                <a:solidFill>
                  <a:srgbClr val="002060"/>
                </a:solidFill>
              </a:rPr>
              <a:t>. (</a:t>
            </a:r>
            <a:r>
              <a:rPr lang="da-DK" dirty="0">
                <a:solidFill>
                  <a:srgbClr val="002060"/>
                </a:solidFill>
              </a:rPr>
              <a:t>Stolene </a:t>
            </a:r>
            <a:r>
              <a:rPr lang="da-DK" b="1" dirty="0">
                <a:solidFill>
                  <a:srgbClr val="002060"/>
                </a:solidFill>
              </a:rPr>
              <a:t>var</a:t>
            </a:r>
            <a:r>
              <a:rPr lang="da-DK" dirty="0">
                <a:solidFill>
                  <a:srgbClr val="002060"/>
                </a:solidFill>
              </a:rPr>
              <a:t> sorte)</a:t>
            </a:r>
          </a:p>
          <a:p>
            <a:pPr lvl="2"/>
            <a:r>
              <a:rPr lang="da-DK" dirty="0"/>
              <a:t>Vejret: </a:t>
            </a:r>
            <a:r>
              <a:rPr lang="da-DK" b="1" i="1" dirty="0" err="1">
                <a:solidFill>
                  <a:srgbClr val="002060"/>
                </a:solidFill>
              </a:rPr>
              <a:t>Hacía</a:t>
            </a:r>
            <a:r>
              <a:rPr lang="da-DK" i="1" dirty="0">
                <a:solidFill>
                  <a:srgbClr val="002060"/>
                </a:solidFill>
              </a:rPr>
              <a:t> </a:t>
            </a:r>
            <a:r>
              <a:rPr lang="da-DK" i="1" dirty="0" err="1">
                <a:solidFill>
                  <a:srgbClr val="002060"/>
                </a:solidFill>
              </a:rPr>
              <a:t>calor</a:t>
            </a:r>
            <a:r>
              <a:rPr lang="da-DK" i="1" dirty="0">
                <a:solidFill>
                  <a:srgbClr val="002060"/>
                </a:solidFill>
              </a:rPr>
              <a:t>. (</a:t>
            </a:r>
            <a:r>
              <a:rPr lang="da-DK" dirty="0">
                <a:solidFill>
                  <a:srgbClr val="002060"/>
                </a:solidFill>
              </a:rPr>
              <a:t>Det </a:t>
            </a:r>
            <a:r>
              <a:rPr lang="da-DK" b="1" dirty="0">
                <a:solidFill>
                  <a:srgbClr val="002060"/>
                </a:solidFill>
              </a:rPr>
              <a:t>var</a:t>
            </a:r>
            <a:r>
              <a:rPr lang="da-DK" dirty="0">
                <a:solidFill>
                  <a:srgbClr val="002060"/>
                </a:solidFill>
              </a:rPr>
              <a:t> varmt)</a:t>
            </a:r>
          </a:p>
          <a:p>
            <a:pPr lvl="2"/>
            <a:r>
              <a:rPr lang="da-DK" dirty="0"/>
              <a:t>Steder og bygninger: </a:t>
            </a:r>
            <a:r>
              <a:rPr lang="nb-NO" b="1" i="1" dirty="0">
                <a:solidFill>
                  <a:srgbClr val="002060"/>
                </a:solidFill>
              </a:rPr>
              <a:t>Había</a:t>
            </a:r>
            <a:r>
              <a:rPr lang="nb-NO" i="1" dirty="0">
                <a:solidFill>
                  <a:srgbClr val="002060"/>
                </a:solidFill>
              </a:rPr>
              <a:t> mucha gente en la iglesia. (</a:t>
            </a:r>
            <a:r>
              <a:rPr lang="nb-NO" dirty="0">
                <a:solidFill>
                  <a:srgbClr val="002060"/>
                </a:solidFill>
              </a:rPr>
              <a:t>Der var mange mennesker i kirke</a:t>
            </a:r>
            <a:r>
              <a:rPr lang="da-DK" dirty="0">
                <a:solidFill>
                  <a:srgbClr val="002060"/>
                </a:solidFill>
              </a:rPr>
              <a:t>n)</a:t>
            </a:r>
            <a:endParaRPr lang="da-DK" dirty="0"/>
          </a:p>
          <a:p>
            <a:pPr lvl="2"/>
            <a:r>
              <a:rPr lang="da-DK" dirty="0"/>
              <a:t>Tilstanden: </a:t>
            </a:r>
            <a:r>
              <a:rPr lang="es-ES" i="1" dirty="0">
                <a:solidFill>
                  <a:srgbClr val="002060"/>
                </a:solidFill>
              </a:rPr>
              <a:t>Juan </a:t>
            </a:r>
            <a:r>
              <a:rPr lang="es-ES" b="1" i="1" dirty="0">
                <a:solidFill>
                  <a:srgbClr val="002060"/>
                </a:solidFill>
              </a:rPr>
              <a:t>estaba</a:t>
            </a:r>
            <a:r>
              <a:rPr lang="es-ES" i="1" dirty="0">
                <a:solidFill>
                  <a:srgbClr val="002060"/>
                </a:solidFill>
              </a:rPr>
              <a:t> furioso. (</a:t>
            </a:r>
            <a:r>
              <a:rPr lang="es-ES" dirty="0">
                <a:solidFill>
                  <a:srgbClr val="002060"/>
                </a:solidFill>
              </a:rPr>
              <a:t>Juan </a:t>
            </a:r>
            <a:r>
              <a:rPr lang="es-ES" b="1" dirty="0" err="1">
                <a:solidFill>
                  <a:srgbClr val="002060"/>
                </a:solidFill>
              </a:rPr>
              <a:t>var</a:t>
            </a:r>
            <a:r>
              <a:rPr lang="es-ES" dirty="0">
                <a:solidFill>
                  <a:srgbClr val="002060"/>
                </a:solidFill>
              </a:rPr>
              <a:t> </a:t>
            </a:r>
            <a:r>
              <a:rPr lang="es-ES" dirty="0" err="1">
                <a:solidFill>
                  <a:srgbClr val="002060"/>
                </a:solidFill>
              </a:rPr>
              <a:t>rasende</a:t>
            </a:r>
            <a:r>
              <a:rPr lang="es-ES" dirty="0">
                <a:solidFill>
                  <a:srgbClr val="002060"/>
                </a:solidFill>
              </a:rPr>
              <a:t>)</a:t>
            </a:r>
          </a:p>
          <a:p>
            <a:pPr lvl="2"/>
            <a:r>
              <a:rPr lang="da-DK" dirty="0"/>
              <a:t>Omstændigheder: </a:t>
            </a:r>
            <a:r>
              <a:rPr lang="da-DK" dirty="0">
                <a:solidFill>
                  <a:srgbClr val="002060"/>
                </a:solidFill>
              </a:rPr>
              <a:t>Los tres </a:t>
            </a:r>
            <a:r>
              <a:rPr lang="da-DK" dirty="0" err="1">
                <a:solidFill>
                  <a:srgbClr val="002060"/>
                </a:solidFill>
              </a:rPr>
              <a:t>osos</a:t>
            </a:r>
            <a:r>
              <a:rPr lang="da-DK" dirty="0">
                <a:solidFill>
                  <a:srgbClr val="002060"/>
                </a:solidFill>
              </a:rPr>
              <a:t> </a:t>
            </a:r>
            <a:r>
              <a:rPr lang="da-DK" dirty="0" err="1">
                <a:solidFill>
                  <a:srgbClr val="002060"/>
                </a:solidFill>
              </a:rPr>
              <a:t>vivían</a:t>
            </a:r>
            <a:r>
              <a:rPr lang="da-DK" dirty="0">
                <a:solidFill>
                  <a:srgbClr val="002060"/>
                </a:solidFill>
              </a:rPr>
              <a:t> en </a:t>
            </a:r>
            <a:r>
              <a:rPr lang="da-DK" dirty="0" err="1">
                <a:solidFill>
                  <a:srgbClr val="002060"/>
                </a:solidFill>
              </a:rPr>
              <a:t>una</a:t>
            </a:r>
            <a:r>
              <a:rPr lang="da-DK" dirty="0">
                <a:solidFill>
                  <a:srgbClr val="002060"/>
                </a:solidFill>
              </a:rPr>
              <a:t> </a:t>
            </a:r>
            <a:r>
              <a:rPr lang="da-DK" dirty="0" err="1">
                <a:solidFill>
                  <a:srgbClr val="002060"/>
                </a:solidFill>
              </a:rPr>
              <a:t>casa</a:t>
            </a:r>
            <a:r>
              <a:rPr lang="da-DK" dirty="0">
                <a:solidFill>
                  <a:srgbClr val="002060"/>
                </a:solidFill>
              </a:rPr>
              <a:t> en el </a:t>
            </a:r>
            <a:r>
              <a:rPr lang="da-DK" dirty="0" err="1">
                <a:solidFill>
                  <a:srgbClr val="002060"/>
                </a:solidFill>
              </a:rPr>
              <a:t>bosque</a:t>
            </a:r>
            <a:r>
              <a:rPr lang="da-DK" dirty="0">
                <a:solidFill>
                  <a:srgbClr val="002060"/>
                </a:solidFill>
              </a:rPr>
              <a:t> (</a:t>
            </a:r>
            <a:r>
              <a:rPr lang="da-DK" i="1" dirty="0">
                <a:solidFill>
                  <a:srgbClr val="002060"/>
                </a:solidFill>
              </a:rPr>
              <a:t>De tre bjørne </a:t>
            </a:r>
            <a:r>
              <a:rPr lang="da-DK" b="1" i="1" dirty="0">
                <a:solidFill>
                  <a:srgbClr val="002060"/>
                </a:solidFill>
              </a:rPr>
              <a:t>boede</a:t>
            </a:r>
            <a:r>
              <a:rPr lang="da-DK" i="1" dirty="0">
                <a:solidFill>
                  <a:srgbClr val="002060"/>
                </a:solidFill>
              </a:rPr>
              <a:t> i et hus i skoven)</a:t>
            </a:r>
            <a:endParaRPr lang="da-DK" i="1" u="sng" dirty="0">
              <a:solidFill>
                <a:srgbClr val="002060"/>
              </a:solidFill>
            </a:endParaRPr>
          </a:p>
          <a:p>
            <a:pPr marL="982980" lvl="1" indent="-342900">
              <a:buFont typeface="Wingdings" panose="05000000000000000000" pitchFamily="2" charset="2"/>
              <a:buChar char="q"/>
            </a:pPr>
            <a:r>
              <a:rPr lang="da-DK" dirty="0"/>
              <a:t>Vane: Dvs. at fortælle om, hvad nogen plejede at gøre – hvad de gjorde et ubestemt antal gange i fortiden.  Der kan tit være et tidsudtryk, som viser, at der er tale om gentagelse.</a:t>
            </a:r>
          </a:p>
          <a:p>
            <a:pPr marL="1248156" lvl="2" indent="-342900">
              <a:buFont typeface="Wingdings" panose="05000000000000000000" pitchFamily="2" charset="2"/>
              <a:buChar char="§"/>
            </a:pPr>
            <a:r>
              <a:rPr lang="da-DK" sz="2100" dirty="0">
                <a:solidFill>
                  <a:srgbClr val="002060"/>
                </a:solidFill>
              </a:rPr>
              <a:t>Los tres </a:t>
            </a:r>
            <a:r>
              <a:rPr lang="da-DK" sz="2100" dirty="0" err="1">
                <a:solidFill>
                  <a:srgbClr val="002060"/>
                </a:solidFill>
              </a:rPr>
              <a:t>osos</a:t>
            </a:r>
            <a:r>
              <a:rPr lang="da-DK" sz="2100" dirty="0">
                <a:solidFill>
                  <a:srgbClr val="002060"/>
                </a:solidFill>
              </a:rPr>
              <a:t> </a:t>
            </a:r>
            <a:r>
              <a:rPr lang="da-DK" sz="2100" dirty="0" err="1">
                <a:solidFill>
                  <a:srgbClr val="002060"/>
                </a:solidFill>
              </a:rPr>
              <a:t>paseaban</a:t>
            </a:r>
            <a:r>
              <a:rPr lang="da-DK" sz="2100" dirty="0">
                <a:solidFill>
                  <a:srgbClr val="002060"/>
                </a:solidFill>
              </a:rPr>
              <a:t> </a:t>
            </a:r>
            <a:r>
              <a:rPr lang="da-DK" sz="2100" dirty="0" err="1">
                <a:solidFill>
                  <a:srgbClr val="002060"/>
                </a:solidFill>
              </a:rPr>
              <a:t>por</a:t>
            </a:r>
            <a:r>
              <a:rPr lang="da-DK" sz="2100" dirty="0">
                <a:solidFill>
                  <a:srgbClr val="002060"/>
                </a:solidFill>
              </a:rPr>
              <a:t> el </a:t>
            </a:r>
            <a:r>
              <a:rPr lang="da-DK" sz="2100" dirty="0" err="1">
                <a:solidFill>
                  <a:srgbClr val="002060"/>
                </a:solidFill>
              </a:rPr>
              <a:t>bosque</a:t>
            </a:r>
            <a:r>
              <a:rPr lang="da-DK" sz="2100" dirty="0">
                <a:solidFill>
                  <a:srgbClr val="002060"/>
                </a:solidFill>
              </a:rPr>
              <a:t> </a:t>
            </a:r>
            <a:r>
              <a:rPr lang="da-DK" sz="2100" u="sng" dirty="0" err="1">
                <a:solidFill>
                  <a:srgbClr val="002060"/>
                </a:solidFill>
              </a:rPr>
              <a:t>todos</a:t>
            </a:r>
            <a:r>
              <a:rPr lang="da-DK" sz="2100" u="sng" dirty="0">
                <a:solidFill>
                  <a:srgbClr val="002060"/>
                </a:solidFill>
              </a:rPr>
              <a:t> los </a:t>
            </a:r>
            <a:r>
              <a:rPr lang="da-DK" sz="2100" u="sng" dirty="0" err="1">
                <a:solidFill>
                  <a:srgbClr val="002060"/>
                </a:solidFill>
              </a:rPr>
              <a:t>días</a:t>
            </a:r>
            <a:r>
              <a:rPr lang="da-DK" sz="2100" dirty="0">
                <a:solidFill>
                  <a:srgbClr val="002060"/>
                </a:solidFill>
              </a:rPr>
              <a:t> (De tre bjørne </a:t>
            </a:r>
            <a:r>
              <a:rPr lang="da-DK" sz="2100" b="1" dirty="0">
                <a:solidFill>
                  <a:srgbClr val="002060"/>
                </a:solidFill>
              </a:rPr>
              <a:t>gik</a:t>
            </a:r>
            <a:r>
              <a:rPr lang="da-DK" sz="2100" dirty="0">
                <a:solidFill>
                  <a:srgbClr val="002060"/>
                </a:solidFill>
              </a:rPr>
              <a:t> en tur i skoven </a:t>
            </a:r>
            <a:r>
              <a:rPr lang="da-DK" sz="2100" u="sng" dirty="0">
                <a:solidFill>
                  <a:srgbClr val="002060"/>
                </a:solidFill>
              </a:rPr>
              <a:t>hver dag)</a:t>
            </a:r>
            <a:r>
              <a:rPr lang="da-DK" sz="2100" dirty="0">
                <a:solidFill>
                  <a:srgbClr val="002060"/>
                </a:solidFill>
              </a:rPr>
              <a:t> </a:t>
            </a:r>
            <a:endParaRPr lang="da-DK" dirty="0">
              <a:solidFill>
                <a:srgbClr val="002060"/>
              </a:solidFill>
            </a:endParaRPr>
          </a:p>
          <a:p>
            <a:endParaRPr lang="da-DK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18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Præteritum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da-DK" dirty="0" err="1"/>
              <a:t>-ar</a:t>
            </a:r>
            <a:r>
              <a:rPr lang="da-DK" dirty="0"/>
              <a:t>  verber</a:t>
            </a:r>
          </a:p>
          <a:p>
            <a:pPr algn="ctr"/>
            <a:r>
              <a:rPr lang="da-DK" dirty="0"/>
              <a:t>(</a:t>
            </a:r>
            <a:r>
              <a:rPr lang="da-DK" cap="none" dirty="0" err="1"/>
              <a:t>Trabajar</a:t>
            </a:r>
            <a:r>
              <a:rPr lang="da-DK" cap="none" dirty="0"/>
              <a:t>) 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644008" y="1916833"/>
            <a:ext cx="4041775" cy="72008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da-DK" dirty="0" err="1"/>
              <a:t>-er</a:t>
            </a:r>
            <a:r>
              <a:rPr lang="da-DK" dirty="0"/>
              <a:t>, ir verber</a:t>
            </a:r>
          </a:p>
          <a:p>
            <a:pPr algn="ctr"/>
            <a:r>
              <a:rPr lang="da-DK" dirty="0"/>
              <a:t>(</a:t>
            </a:r>
            <a:r>
              <a:rPr lang="da-DK" cap="none" dirty="0" err="1"/>
              <a:t>Comer</a:t>
            </a:r>
            <a:r>
              <a:rPr lang="da-DK" cap="none" dirty="0"/>
              <a:t>, </a:t>
            </a:r>
            <a:r>
              <a:rPr lang="da-DK" cap="none" dirty="0" err="1"/>
              <a:t>Vivir</a:t>
            </a:r>
            <a:r>
              <a:rPr lang="da-DK" cap="none" dirty="0"/>
              <a:t>) </a:t>
            </a:r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</p:txBody>
      </p:sp>
      <p:graphicFrame>
        <p:nvGraphicFramePr>
          <p:cNvPr id="7" name="Pladsholder til indhold 6"/>
          <p:cNvGraphicFramePr>
            <a:graphicFrameLocks noGrp="1"/>
          </p:cNvGraphicFramePr>
          <p:nvPr>
            <p:ph sz="quarter" idx="2"/>
          </p:nvPr>
        </p:nvGraphicFramePr>
        <p:xfrm>
          <a:off x="1331640" y="2708920"/>
          <a:ext cx="2376264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algn="l"/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2400" dirty="0">
                          <a:solidFill>
                            <a:srgbClr val="002060"/>
                          </a:solidFill>
                        </a:rPr>
                        <a:t>é</a:t>
                      </a: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a</a:t>
                      </a:r>
                      <a:r>
                        <a:rPr lang="da-DK" sz="2400" dirty="0" err="1">
                          <a:solidFill>
                            <a:srgbClr val="0070C0"/>
                          </a:solidFill>
                        </a:rPr>
                        <a:t>ste</a:t>
                      </a:r>
                      <a:endParaRPr lang="da-DK" sz="2400" dirty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r>
                        <a:rPr lang="da-DK" sz="2400" dirty="0">
                          <a:solidFill>
                            <a:srgbClr val="0070C0"/>
                          </a:solidFill>
                        </a:rPr>
                        <a:t>ó</a:t>
                      </a: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a</a:t>
                      </a:r>
                      <a:r>
                        <a:rPr lang="da-DK" sz="2400" dirty="0" err="1">
                          <a:solidFill>
                            <a:srgbClr val="0070C0"/>
                          </a:solidFill>
                        </a:rPr>
                        <a:t>mos</a:t>
                      </a:r>
                      <a:endParaRPr lang="da-DK" sz="2400" dirty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a</a:t>
                      </a:r>
                      <a:r>
                        <a:rPr lang="da-DK" sz="2400" dirty="0" err="1">
                          <a:solidFill>
                            <a:srgbClr val="0070C0"/>
                          </a:solidFill>
                        </a:rPr>
                        <a:t>steis</a:t>
                      </a:r>
                      <a:endParaRPr lang="da-DK" sz="2400" dirty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a</a:t>
                      </a:r>
                      <a:r>
                        <a:rPr lang="da-DK" sz="2400" dirty="0" err="1">
                          <a:solidFill>
                            <a:srgbClr val="0070C0"/>
                          </a:solidFill>
                        </a:rPr>
                        <a:t>ron</a:t>
                      </a:r>
                      <a:endParaRPr lang="da-DK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Pladsholder til indhold 8"/>
          <p:cNvGraphicFramePr>
            <a:graphicFrameLocks noGrp="1"/>
          </p:cNvGraphicFramePr>
          <p:nvPr>
            <p:ph sz="quarter" idx="4"/>
          </p:nvPr>
        </p:nvGraphicFramePr>
        <p:xfrm>
          <a:off x="4499992" y="2708920"/>
          <a:ext cx="4041774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15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dirty="0"/>
                        <a:t>Viv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Viv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Viv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Viv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Viv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Viv</a:t>
                      </a:r>
                    </a:p>
                    <a:p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dirty="0">
                          <a:solidFill>
                            <a:srgbClr val="002060"/>
                          </a:solidFill>
                        </a:rPr>
                        <a:t>í</a:t>
                      </a:r>
                    </a:p>
                    <a:p>
                      <a:r>
                        <a:rPr lang="da-DK" sz="24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da-DK" sz="2400" dirty="0">
                          <a:solidFill>
                            <a:srgbClr val="0070C0"/>
                          </a:solidFill>
                        </a:rPr>
                        <a:t>ste</a:t>
                      </a:r>
                    </a:p>
                    <a:p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da-DK" sz="2400" dirty="0" err="1">
                          <a:solidFill>
                            <a:srgbClr val="0070C0"/>
                          </a:solidFill>
                        </a:rPr>
                        <a:t>ó</a:t>
                      </a:r>
                      <a:endParaRPr lang="da-DK" sz="2400" dirty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da-DK" sz="2400" dirty="0" err="1">
                          <a:solidFill>
                            <a:srgbClr val="0070C0"/>
                          </a:solidFill>
                        </a:rPr>
                        <a:t>mos</a:t>
                      </a:r>
                      <a:endParaRPr lang="da-DK" sz="2400" dirty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da-DK" sz="2400" dirty="0" err="1">
                          <a:solidFill>
                            <a:srgbClr val="0070C0"/>
                          </a:solidFill>
                        </a:rPr>
                        <a:t>steis</a:t>
                      </a:r>
                      <a:endParaRPr lang="da-DK" sz="2400" dirty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da-DK" sz="2400" dirty="0" err="1">
                          <a:solidFill>
                            <a:srgbClr val="0070C0"/>
                          </a:solidFill>
                        </a:rPr>
                        <a:t>eron</a:t>
                      </a:r>
                      <a:endParaRPr lang="da-DK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1384</TotalTime>
  <Words>319</Words>
  <Application>Microsoft Office PowerPoint</Application>
  <PresentationFormat>Skærmshow (4:3)</PresentationFormat>
  <Paragraphs>93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11" baseType="lpstr">
      <vt:lpstr>Book Antiqua</vt:lpstr>
      <vt:lpstr>Lucida Sans</vt:lpstr>
      <vt:lpstr>Wingdings</vt:lpstr>
      <vt:lpstr>Wingdings 2</vt:lpstr>
      <vt:lpstr>Wingdings 3</vt:lpstr>
      <vt:lpstr>Apex</vt:lpstr>
      <vt:lpstr>El pasado (datiden) en español </vt:lpstr>
      <vt:lpstr>     El aspecto (aspektet)  </vt:lpstr>
      <vt:lpstr>Imperfektum</vt:lpstr>
      <vt:lpstr>Brug af imperfektum</vt:lpstr>
      <vt:lpstr>Præteritum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pasado en español (datiden)</dc:title>
  <dc:creator>taa</dc:creator>
  <cp:lastModifiedBy>Teresa Alvarez Alonso (Te | EG)</cp:lastModifiedBy>
  <cp:revision>22</cp:revision>
  <dcterms:created xsi:type="dcterms:W3CDTF">2011-04-06T07:46:42Z</dcterms:created>
  <dcterms:modified xsi:type="dcterms:W3CDTF">2023-09-13T06:29:40Z</dcterms:modified>
</cp:coreProperties>
</file>