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8" r:id="rId4"/>
    <p:sldId id="262" r:id="rId5"/>
    <p:sldId id="263" r:id="rId6"/>
    <p:sldId id="266" r:id="rId7"/>
    <p:sldId id="264" r:id="rId8"/>
    <p:sldId id="267" r:id="rId9"/>
    <p:sldId id="257" r:id="rId10"/>
    <p:sldId id="258" r:id="rId11"/>
    <p:sldId id="259"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p:normalViewPr>
  <p:slideViewPr>
    <p:cSldViewPr snapToGrid="0">
      <p:cViewPr varScale="1">
        <p:scale>
          <a:sx n="68" d="100"/>
          <a:sy n="68" d="100"/>
        </p:scale>
        <p:origin x="4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27645038-2E3A-441A-99BC-FADE1CE5141F}" type="datetimeFigureOut">
              <a:rPr lang="da-DK" smtClean="0"/>
              <a:t>02-02-2022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3467706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7645038-2E3A-441A-99BC-FADE1CE5141F}" type="datetimeFigureOut">
              <a:rPr lang="da-DK" smtClean="0"/>
              <a:t>02-02-2022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1436718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7645038-2E3A-441A-99BC-FADE1CE5141F}" type="datetimeFigureOut">
              <a:rPr lang="da-DK" smtClean="0"/>
              <a:t>02-02-2022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318703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7645038-2E3A-441A-99BC-FADE1CE5141F}" type="datetimeFigureOut">
              <a:rPr lang="da-DK" smtClean="0"/>
              <a:t>02-02-2022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49229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27645038-2E3A-441A-99BC-FADE1CE5141F}" type="datetimeFigureOut">
              <a:rPr lang="da-DK" smtClean="0"/>
              <a:t>02-02-2022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1511536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27645038-2E3A-441A-99BC-FADE1CE5141F}" type="datetimeFigureOut">
              <a:rPr lang="da-DK" smtClean="0"/>
              <a:t>02-02-2022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908534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27645038-2E3A-441A-99BC-FADE1CE5141F}" type="datetimeFigureOut">
              <a:rPr lang="da-DK" smtClean="0"/>
              <a:t>02-02-2022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2561069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27645038-2E3A-441A-99BC-FADE1CE5141F}" type="datetimeFigureOut">
              <a:rPr lang="da-DK" smtClean="0"/>
              <a:t>02-02-2022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651832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27645038-2E3A-441A-99BC-FADE1CE5141F}" type="datetimeFigureOut">
              <a:rPr lang="da-DK" smtClean="0"/>
              <a:t>02-02-2022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2923067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27645038-2E3A-441A-99BC-FADE1CE5141F}" type="datetimeFigureOut">
              <a:rPr lang="da-DK" smtClean="0"/>
              <a:t>02-02-2022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1361318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27645038-2E3A-441A-99BC-FADE1CE5141F}" type="datetimeFigureOut">
              <a:rPr lang="da-DK" smtClean="0"/>
              <a:t>02-02-2022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44BBD306-A70B-4470-B244-BC4FAB1CAA97}" type="slidenum">
              <a:rPr lang="da-DK" smtClean="0"/>
              <a:t>‹nr.›</a:t>
            </a:fld>
            <a:endParaRPr lang="da-DK"/>
          </a:p>
        </p:txBody>
      </p:sp>
    </p:spTree>
    <p:extLst>
      <p:ext uri="{BB962C8B-B14F-4D97-AF65-F5344CB8AC3E}">
        <p14:creationId xmlns:p14="http://schemas.microsoft.com/office/powerpoint/2010/main" val="141467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45038-2E3A-441A-99BC-FADE1CE5141F}" type="datetimeFigureOut">
              <a:rPr lang="da-DK" smtClean="0"/>
              <a:t>02-02-2022</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BD306-A70B-4470-B244-BC4FAB1CAA97}" type="slidenum">
              <a:rPr lang="da-DK" smtClean="0"/>
              <a:t>‹nr.›</a:t>
            </a:fld>
            <a:endParaRPr lang="da-DK"/>
          </a:p>
        </p:txBody>
      </p:sp>
    </p:spTree>
    <p:extLst>
      <p:ext uri="{BB962C8B-B14F-4D97-AF65-F5344CB8AC3E}">
        <p14:creationId xmlns:p14="http://schemas.microsoft.com/office/powerpoint/2010/main" val="34854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kristendom.dk/p%C3%A5ske/video-hvad-er-p%C3%A5ske" TargetMode="External"/><Relationship Id="rId2" Type="http://schemas.openxmlformats.org/officeDocument/2006/relationships/hyperlink" Target="https://www.kristendom.dk/indf%C3%B8ring/den-kristne-p%C3%A5ske-dag-dag" TargetMode="External"/><Relationship Id="rId1" Type="http://schemas.openxmlformats.org/officeDocument/2006/relationships/slideLayout" Target="../slideLayouts/slideLayout2.xml"/><Relationship Id="rId4" Type="http://schemas.openxmlformats.org/officeDocument/2006/relationships/hyperlink" Target="https://www.youtube.com/watch?v=i6NDp8INqUw"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kristeligt-dagblad.dk/kirke-tro/jder-og-skylden-jesu-dd" TargetMode="External"/><Relationship Id="rId2" Type="http://schemas.openxmlformats.org/officeDocument/2006/relationships/hyperlink" Target="https://www.kristendom.dk/kristendom.dk/paaskedag-en-sammenligning-mellem-evangeliernes-fortaellinger-om-jesu-opstandelse" TargetMode="External"/><Relationship Id="rId1" Type="http://schemas.openxmlformats.org/officeDocument/2006/relationships/slideLayout" Target="../slideLayouts/slideLayout2.xml"/><Relationship Id="rId4" Type="http://schemas.openxmlformats.org/officeDocument/2006/relationships/hyperlink" Target="https://www.bibelselskabet.dk/pontius-pilatu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grundbogentilreligionc.systime.dk/index.php?id=29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a-DK" dirty="0">
                <a:latin typeface="+mn-lt"/>
              </a:rPr>
              <a:t>Kristendommen og forholdet til jødedom</a:t>
            </a:r>
            <a:br>
              <a:rPr lang="da-DK" dirty="0"/>
            </a:br>
            <a:endParaRPr lang="da-DK" dirty="0"/>
          </a:p>
        </p:txBody>
      </p:sp>
      <p:sp>
        <p:nvSpPr>
          <p:cNvPr id="3" name="Undertitel 2"/>
          <p:cNvSpPr>
            <a:spLocks noGrp="1"/>
          </p:cNvSpPr>
          <p:nvPr>
            <p:ph type="subTitle" idx="1"/>
          </p:nvPr>
        </p:nvSpPr>
        <p:spPr>
          <a:xfrm>
            <a:off x="1524000" y="2848304"/>
            <a:ext cx="9144000" cy="2817206"/>
          </a:xfrm>
        </p:spPr>
        <p:txBody>
          <a:bodyPr>
            <a:normAutofit/>
          </a:bodyPr>
          <a:lstStyle/>
          <a:p>
            <a:pPr marL="457200" indent="-457200" algn="l">
              <a:buAutoNum type="arabicPeriod"/>
            </a:pPr>
            <a:r>
              <a:rPr lang="da-DK" dirty="0"/>
              <a:t>DEN KRISTNE GRUNDMYTE INTRODUCERES INDLEDENDE</a:t>
            </a:r>
          </a:p>
          <a:p>
            <a:pPr marL="457200" indent="-457200" algn="l">
              <a:buAutoNum type="arabicPeriod"/>
            </a:pPr>
            <a:r>
              <a:rPr lang="da-DK" dirty="0"/>
              <a:t>Påsken</a:t>
            </a:r>
          </a:p>
          <a:p>
            <a:pPr marL="457200" indent="-457200" algn="l">
              <a:buAutoNum type="arabicPeriod"/>
            </a:pPr>
            <a:r>
              <a:rPr lang="da-DK" dirty="0"/>
              <a:t>Pagten </a:t>
            </a:r>
          </a:p>
          <a:p>
            <a:pPr marL="457200" indent="-457200" algn="l">
              <a:buAutoNum type="arabicPeriod"/>
            </a:pPr>
            <a:r>
              <a:rPr lang="da-DK" dirty="0"/>
              <a:t>Messias</a:t>
            </a:r>
          </a:p>
          <a:p>
            <a:pPr algn="l"/>
            <a:endParaRPr lang="da-DK" dirty="0"/>
          </a:p>
        </p:txBody>
      </p:sp>
    </p:spTree>
    <p:extLst>
      <p:ext uri="{BB962C8B-B14F-4D97-AF65-F5344CB8AC3E}">
        <p14:creationId xmlns:p14="http://schemas.microsoft.com/office/powerpoint/2010/main" val="38061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64585"/>
          </a:xfrm>
        </p:spPr>
        <p:txBody>
          <a:bodyPr>
            <a:normAutofit fontScale="90000"/>
          </a:bodyPr>
          <a:lstStyle/>
          <a:p>
            <a:r>
              <a:rPr lang="da-DK" sz="4000" b="1" dirty="0">
                <a:solidFill>
                  <a:srgbClr val="00B050"/>
                </a:solidFill>
              </a:rPr>
              <a:t>3. Emne: Messias-forestillingerne i jødedommen </a:t>
            </a:r>
            <a:br>
              <a:rPr lang="da-DK" dirty="0"/>
            </a:br>
            <a:endParaRPr lang="da-DK" dirty="0"/>
          </a:p>
        </p:txBody>
      </p:sp>
      <p:sp>
        <p:nvSpPr>
          <p:cNvPr id="3" name="Pladsholder til indhold 2"/>
          <p:cNvSpPr>
            <a:spLocks noGrp="1"/>
          </p:cNvSpPr>
          <p:nvPr>
            <p:ph idx="1"/>
          </p:nvPr>
        </p:nvSpPr>
        <p:spPr>
          <a:xfrm>
            <a:off x="838200" y="1316736"/>
            <a:ext cx="10515600" cy="4860227"/>
          </a:xfrm>
        </p:spPr>
        <p:txBody>
          <a:bodyPr>
            <a:normAutofit fontScale="92500" lnSpcReduction="20000"/>
          </a:bodyPr>
          <a:lstStyle/>
          <a:p>
            <a:r>
              <a:rPr lang="da-DK" dirty="0"/>
              <a:t>Brug grundbogen s. 46. og læs Esajas kap 11, se herunder</a:t>
            </a:r>
          </a:p>
          <a:p>
            <a:endParaRPr lang="da-DK" dirty="0"/>
          </a:p>
          <a:p>
            <a:endParaRPr lang="da-DK" dirty="0"/>
          </a:p>
          <a:p>
            <a:r>
              <a:rPr lang="da-DK" dirty="0"/>
              <a:t>a) Brug analyseskemaet til at lave en religionsfaglig gennemgang af teksterne med fokus på, at temaet er "messias-forestillingerne". Skriv stikord ned. </a:t>
            </a:r>
          </a:p>
          <a:p>
            <a:r>
              <a:rPr lang="da-DK" dirty="0"/>
              <a:t>b) Find alle de tillægsord der bruges om messias og den messianske tidsalder, og konkluder på, hvad dette fortæller os om den jødiske forestilling om messias og den messianske tidsalder.</a:t>
            </a:r>
          </a:p>
          <a:p>
            <a:r>
              <a:rPr lang="da-DK" dirty="0"/>
              <a:t>c) Perspektiver til tekst 15: " Jøderne venter stadig på Messias" fra religion.dk (side 46 i grundbogen).</a:t>
            </a:r>
          </a:p>
          <a:p>
            <a:r>
              <a:rPr lang="da-DK" dirty="0"/>
              <a:t>note: en rabbiner er lidt som en præst, en der kender til skrifterne og kan vejlede i religionen.  </a:t>
            </a:r>
          </a:p>
        </p:txBody>
      </p:sp>
    </p:spTree>
    <p:extLst>
      <p:ext uri="{BB962C8B-B14F-4D97-AF65-F5344CB8AC3E}">
        <p14:creationId xmlns:p14="http://schemas.microsoft.com/office/powerpoint/2010/main" val="713421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391620"/>
          </a:xfrm>
        </p:spPr>
        <p:txBody>
          <a:bodyPr>
            <a:normAutofit fontScale="90000"/>
          </a:bodyPr>
          <a:lstStyle/>
          <a:p>
            <a:r>
              <a:rPr lang="da-DK" dirty="0"/>
              <a:t>Esajas kap 11:Davidssønnens fredsrige</a:t>
            </a:r>
            <a:br>
              <a:rPr lang="da-DK" dirty="0"/>
            </a:br>
            <a:endParaRPr lang="da-DK" dirty="0"/>
          </a:p>
        </p:txBody>
      </p:sp>
      <p:sp>
        <p:nvSpPr>
          <p:cNvPr id="3" name="Pladsholder til indhold 2"/>
          <p:cNvSpPr>
            <a:spLocks noGrp="1"/>
          </p:cNvSpPr>
          <p:nvPr>
            <p:ph idx="1"/>
          </p:nvPr>
        </p:nvSpPr>
        <p:spPr>
          <a:xfrm>
            <a:off x="302173" y="1208691"/>
            <a:ext cx="4290848" cy="5307722"/>
          </a:xfrm>
        </p:spPr>
        <p:txBody>
          <a:bodyPr>
            <a:normAutofit fontScale="25000" lnSpcReduction="20000"/>
          </a:bodyPr>
          <a:lstStyle/>
          <a:p>
            <a:pPr marL="0" indent="0">
              <a:lnSpc>
                <a:spcPct val="120000"/>
              </a:lnSpc>
              <a:buNone/>
            </a:pPr>
            <a:r>
              <a:rPr lang="da-DK" sz="4300" dirty="0">
                <a:latin typeface="Arial" panose="020B0604020202020204" pitchFamily="34" charset="0"/>
                <a:cs typeface="Arial" panose="020B0604020202020204" pitchFamily="34" charset="0"/>
              </a:rPr>
              <a:t>  </a:t>
            </a: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v1</a:t>
            </a:r>
            <a:r>
              <a:rPr lang="da-DK" sz="4800" dirty="0">
                <a:latin typeface="Arial" panose="020B0604020202020204" pitchFamily="34" charset="0"/>
                <a:cs typeface="Arial" panose="020B0604020202020204" pitchFamily="34" charset="0"/>
              </a:rPr>
              <a:t>  Men der skyder en kvist fra </a:t>
            </a:r>
            <a:r>
              <a:rPr lang="da-DK" sz="4800" dirty="0" err="1">
                <a:latin typeface="Arial" panose="020B0604020202020204" pitchFamily="34" charset="0"/>
                <a:cs typeface="Arial" panose="020B0604020202020204" pitchFamily="34" charset="0"/>
              </a:rPr>
              <a:t>Isajs</a:t>
            </a:r>
            <a:r>
              <a:rPr lang="da-DK" sz="4800" dirty="0">
                <a:latin typeface="Arial" panose="020B0604020202020204" pitchFamily="34" charset="0"/>
                <a:cs typeface="Arial" panose="020B0604020202020204" pitchFamily="34" charset="0"/>
              </a:rPr>
              <a:t> stub,</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et skud gror frem fra hans rod.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v2</a:t>
            </a:r>
            <a:r>
              <a:rPr lang="da-DK" sz="4800" dirty="0">
                <a:latin typeface="Arial" panose="020B0604020202020204" pitchFamily="34" charset="0"/>
                <a:cs typeface="Arial" panose="020B0604020202020204" pitchFamily="34" charset="0"/>
              </a:rPr>
              <a:t>  Over ham hviler Herrens ånd,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visdoms og indsigts ånd,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råds og styrkes ånd,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kundskabs og gudsfrygts ånd;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v3</a:t>
            </a:r>
            <a:r>
              <a:rPr lang="da-DK" sz="4800" dirty="0">
                <a:latin typeface="Arial" panose="020B0604020202020204" pitchFamily="34" charset="0"/>
                <a:cs typeface="Arial" panose="020B0604020202020204" pitchFamily="34" charset="0"/>
              </a:rPr>
              <a:t>  han lever og ånder i frygt for Herren.</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Han dømmer ikke efter, hvad hans øjne ser,</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fælder ikke dom efter, hvad hans ører hører;</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v4</a:t>
            </a:r>
            <a:r>
              <a:rPr lang="da-DK" sz="4800" dirty="0">
                <a:latin typeface="Arial" panose="020B0604020202020204" pitchFamily="34" charset="0"/>
                <a:cs typeface="Arial" panose="020B0604020202020204" pitchFamily="34" charset="0"/>
              </a:rPr>
              <a:t>  han dømmer de svage med retfærdighed,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fælder retfærdig dom over landets hjælpeløse.</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Han slår voldsmanden med sin munds stok,</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og med læbernes ånde dræber han den uretfærdige;</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v5</a:t>
            </a:r>
            <a:r>
              <a:rPr lang="da-DK" sz="4800" dirty="0">
                <a:latin typeface="Arial" panose="020B0604020202020204" pitchFamily="34" charset="0"/>
                <a:cs typeface="Arial" panose="020B0604020202020204" pitchFamily="34" charset="0"/>
              </a:rPr>
              <a:t>  retfærdighed er bæltet om hans lænder,</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trofasthed bæltet om hans hofter.</a:t>
            </a:r>
          </a:p>
          <a:p>
            <a:pPr marL="0" indent="0">
              <a:lnSpc>
                <a:spcPct val="120000"/>
              </a:lnSpc>
              <a:buNone/>
            </a:pPr>
            <a:endParaRPr lang="da-DK" sz="4800" dirty="0">
              <a:latin typeface="Arial" panose="020B0604020202020204" pitchFamily="34" charset="0"/>
              <a:cs typeface="Arial" panose="020B0604020202020204" pitchFamily="34" charset="0"/>
            </a:endParaRPr>
          </a:p>
          <a:p>
            <a:pPr marL="0" indent="0">
              <a:lnSpc>
                <a:spcPct val="120000"/>
              </a:lnSpc>
              <a:buNone/>
            </a:pP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v6</a:t>
            </a:r>
            <a:r>
              <a:rPr lang="da-DK" sz="4800" dirty="0">
                <a:latin typeface="Arial" panose="020B0604020202020204" pitchFamily="34" charset="0"/>
                <a:cs typeface="Arial" panose="020B0604020202020204" pitchFamily="34" charset="0"/>
              </a:rPr>
              <a:t>  Ulven skal bo sammen med lammet,</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panteren ligge sammen med kiddet;</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kalv og </a:t>
            </a:r>
            <a:r>
              <a:rPr lang="da-DK" sz="4800" dirty="0" err="1">
                <a:latin typeface="Arial" panose="020B0604020202020204" pitchFamily="34" charset="0"/>
                <a:cs typeface="Arial" panose="020B0604020202020204" pitchFamily="34" charset="0"/>
              </a:rPr>
              <a:t>ungløve</a:t>
            </a:r>
            <a:r>
              <a:rPr lang="da-DK" sz="4800" dirty="0">
                <a:latin typeface="Arial" panose="020B0604020202020204" pitchFamily="34" charset="0"/>
                <a:cs typeface="Arial" panose="020B0604020202020204" pitchFamily="34" charset="0"/>
              </a:rPr>
              <a:t> græsser sammen,</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en lille dreng vogter dem.</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v7</a:t>
            </a:r>
            <a:r>
              <a:rPr lang="da-DK" sz="4800" dirty="0">
                <a:latin typeface="Arial" panose="020B0604020202020204" pitchFamily="34" charset="0"/>
                <a:cs typeface="Arial" panose="020B0604020202020204" pitchFamily="34" charset="0"/>
              </a:rPr>
              <a:t>  Koen og bjørnen bliver venner,</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deres unger ligger sammen,</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og løven æder strå som oksen.</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r>
              <a:rPr lang="da-DK" sz="4800" b="1" dirty="0">
                <a:latin typeface="Arial" panose="020B0604020202020204" pitchFamily="34" charset="0"/>
                <a:cs typeface="Arial" panose="020B0604020202020204" pitchFamily="34" charset="0"/>
              </a:rPr>
              <a:t>v8</a:t>
            </a:r>
            <a:r>
              <a:rPr lang="da-DK" sz="4800" dirty="0">
                <a:latin typeface="Arial" panose="020B0604020202020204" pitchFamily="34" charset="0"/>
                <a:cs typeface="Arial" panose="020B0604020202020204" pitchFamily="34" charset="0"/>
              </a:rPr>
              <a:t>  Spædbarnet leger ved slangens hule,</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det lille barn stikker sin hånd</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ind i hugormens hul.</a:t>
            </a:r>
            <a:br>
              <a:rPr lang="da-DK" sz="4800" dirty="0">
                <a:latin typeface="Arial" panose="020B0604020202020204" pitchFamily="34" charset="0"/>
                <a:cs typeface="Arial" panose="020B0604020202020204" pitchFamily="34" charset="0"/>
              </a:rPr>
            </a:br>
            <a:r>
              <a:rPr lang="da-DK" sz="4800" dirty="0">
                <a:latin typeface="Arial" panose="020B0604020202020204" pitchFamily="34" charset="0"/>
                <a:cs typeface="Arial" panose="020B0604020202020204" pitchFamily="34" charset="0"/>
              </a:rPr>
              <a:t>     </a:t>
            </a:r>
            <a:endParaRPr lang="da-DK" sz="4800" dirty="0"/>
          </a:p>
        </p:txBody>
      </p:sp>
      <p:sp>
        <p:nvSpPr>
          <p:cNvPr id="4" name="Tekstfelt 3"/>
          <p:cNvSpPr txBox="1"/>
          <p:nvPr/>
        </p:nvSpPr>
        <p:spPr>
          <a:xfrm>
            <a:off x="4719145" y="1208691"/>
            <a:ext cx="3457903" cy="4278094"/>
          </a:xfrm>
          <a:prstGeom prst="rect">
            <a:avLst/>
          </a:prstGeom>
          <a:noFill/>
        </p:spPr>
        <p:txBody>
          <a:bodyPr wrap="square" rtlCol="0">
            <a:spAutoFit/>
          </a:bodyPr>
          <a:lstStyle/>
          <a:p>
            <a:r>
              <a:rPr lang="da-DK" dirty="0"/>
              <a:t> </a:t>
            </a: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v9</a:t>
            </a:r>
            <a:r>
              <a:rPr lang="da-DK" sz="1200" dirty="0">
                <a:latin typeface="Arial" panose="020B0604020202020204" pitchFamily="34" charset="0"/>
                <a:cs typeface="Arial" panose="020B0604020202020204" pitchFamily="34" charset="0"/>
              </a:rPr>
              <a:t>  Ingen volder ondt eller ødelæggelse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på hele mit hellige bjerg;</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for landet er fyldt med kundskab om Herren,</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som vandet dækker havets bund.</a:t>
            </a:r>
          </a:p>
          <a:p>
            <a:endParaRPr lang="da-DK" sz="1200" dirty="0"/>
          </a:p>
          <a:p>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v10</a:t>
            </a:r>
            <a:r>
              <a:rPr lang="da-DK" sz="1200" dirty="0">
                <a:latin typeface="Arial" panose="020B0604020202020204" pitchFamily="34" charset="0"/>
                <a:cs typeface="Arial" panose="020B0604020202020204" pitchFamily="34" charset="0"/>
              </a:rPr>
              <a:t>  På den dag</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skal </a:t>
            </a:r>
            <a:r>
              <a:rPr lang="da-DK" sz="1200" dirty="0" err="1">
                <a:latin typeface="Arial" panose="020B0604020202020204" pitchFamily="34" charset="0"/>
                <a:cs typeface="Arial" panose="020B0604020202020204" pitchFamily="34" charset="0"/>
              </a:rPr>
              <a:t>Isajs</a:t>
            </a:r>
            <a:r>
              <a:rPr lang="da-DK" sz="1200" dirty="0">
                <a:latin typeface="Arial" panose="020B0604020202020204" pitchFamily="34" charset="0"/>
                <a:cs typeface="Arial" panose="020B0604020202020204" pitchFamily="34" charset="0"/>
              </a:rPr>
              <a:t> rodskud stå som et banner for folkeslagene;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til ham skal folkene søge,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og hans bolig skal være herlighed.</a:t>
            </a:r>
          </a:p>
          <a:p>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v11</a:t>
            </a:r>
            <a:r>
              <a:rPr lang="da-DK" sz="1200" dirty="0">
                <a:latin typeface="Arial" panose="020B0604020202020204" pitchFamily="34" charset="0"/>
                <a:cs typeface="Arial" panose="020B0604020202020204" pitchFamily="34" charset="0"/>
              </a:rPr>
              <a:t>  På den dag</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løfter Herren atter sin hånd</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for at genvinde den rest af sit folk,</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der er tilbage i Assyrien og Egypten,</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dirty="0" err="1">
                <a:latin typeface="Arial" panose="020B0604020202020204" pitchFamily="34" charset="0"/>
                <a:cs typeface="Arial" panose="020B0604020202020204" pitchFamily="34" charset="0"/>
              </a:rPr>
              <a:t>Patros</a:t>
            </a:r>
            <a:r>
              <a:rPr lang="da-DK" sz="1200" dirty="0">
                <a:latin typeface="Arial" panose="020B0604020202020204" pitchFamily="34" charset="0"/>
                <a:cs typeface="Arial" panose="020B0604020202020204" pitchFamily="34" charset="0"/>
              </a:rPr>
              <a:t>, Nubien og </a:t>
            </a:r>
            <a:r>
              <a:rPr lang="da-DK" sz="1200" dirty="0" err="1">
                <a:latin typeface="Arial" panose="020B0604020202020204" pitchFamily="34" charset="0"/>
                <a:cs typeface="Arial" panose="020B0604020202020204" pitchFamily="34" charset="0"/>
              </a:rPr>
              <a:t>Elam</a:t>
            </a:r>
            <a:r>
              <a:rPr lang="da-DK" sz="1200" dirty="0">
                <a:latin typeface="Arial" panose="020B0604020202020204" pitchFamily="34" charset="0"/>
                <a:cs typeface="Arial" panose="020B0604020202020204" pitchFamily="34" charset="0"/>
              </a:rPr>
              <a:t>,</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dirty="0" err="1">
                <a:latin typeface="Arial" panose="020B0604020202020204" pitchFamily="34" charset="0"/>
                <a:cs typeface="Arial" panose="020B0604020202020204" pitchFamily="34" charset="0"/>
              </a:rPr>
              <a:t>Sinear</a:t>
            </a:r>
            <a:r>
              <a:rPr lang="da-DK" sz="1200" dirty="0">
                <a:latin typeface="Arial" panose="020B0604020202020204" pitchFamily="34" charset="0"/>
                <a:cs typeface="Arial" panose="020B0604020202020204" pitchFamily="34" charset="0"/>
              </a:rPr>
              <a:t>, </a:t>
            </a:r>
            <a:r>
              <a:rPr lang="da-DK" sz="1200" dirty="0" err="1">
                <a:latin typeface="Arial" panose="020B0604020202020204" pitchFamily="34" charset="0"/>
                <a:cs typeface="Arial" panose="020B0604020202020204" pitchFamily="34" charset="0"/>
              </a:rPr>
              <a:t>Hamat</a:t>
            </a:r>
            <a:r>
              <a:rPr lang="da-DK" sz="1200" dirty="0">
                <a:latin typeface="Arial" panose="020B0604020202020204" pitchFamily="34" charset="0"/>
                <a:cs typeface="Arial" panose="020B0604020202020204" pitchFamily="34" charset="0"/>
              </a:rPr>
              <a:t> og havets fjerne øer.</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v12</a:t>
            </a:r>
            <a:r>
              <a:rPr lang="da-DK" sz="1200" dirty="0">
                <a:latin typeface="Arial" panose="020B0604020202020204" pitchFamily="34" charset="0"/>
                <a:cs typeface="Arial" panose="020B0604020202020204" pitchFamily="34" charset="0"/>
              </a:rPr>
              <a:t>  Han rejser et banner for folkene,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han samler Israels fordrevne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og bringer Judas spredte tilbage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fra de fire verdenshjørner.</a:t>
            </a:r>
            <a:br>
              <a:rPr lang="da-DK" sz="1400" dirty="0">
                <a:latin typeface="Arial" panose="020B0604020202020204" pitchFamily="34" charset="0"/>
                <a:cs typeface="Arial" panose="020B0604020202020204" pitchFamily="34" charset="0"/>
              </a:rPr>
            </a:br>
            <a:r>
              <a:rPr lang="da-DK" sz="1400" dirty="0">
                <a:latin typeface="Arial" panose="020B0604020202020204" pitchFamily="34" charset="0"/>
                <a:cs typeface="Arial" panose="020B0604020202020204" pitchFamily="34" charset="0"/>
              </a:rPr>
              <a:t>      </a:t>
            </a:r>
            <a:endParaRPr lang="da-DK" sz="1400" dirty="0"/>
          </a:p>
        </p:txBody>
      </p:sp>
      <p:sp>
        <p:nvSpPr>
          <p:cNvPr id="5" name="Tekstfelt 4"/>
          <p:cNvSpPr txBox="1"/>
          <p:nvPr/>
        </p:nvSpPr>
        <p:spPr>
          <a:xfrm>
            <a:off x="8650014" y="1051035"/>
            <a:ext cx="3022033" cy="4339650"/>
          </a:xfrm>
          <a:prstGeom prst="rect">
            <a:avLst/>
          </a:prstGeom>
          <a:noFill/>
        </p:spPr>
        <p:txBody>
          <a:bodyPr wrap="square" rtlCol="0">
            <a:spAutoFit/>
          </a:bodyPr>
          <a:lstStyle/>
          <a:p>
            <a:r>
              <a:rPr lang="da-DK" sz="1200" dirty="0"/>
              <a:t> </a:t>
            </a: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v13</a:t>
            </a:r>
            <a:r>
              <a:rPr lang="da-DK" sz="1200" dirty="0">
                <a:latin typeface="Arial" panose="020B0604020202020204" pitchFamily="34" charset="0"/>
                <a:cs typeface="Arial" panose="020B0604020202020204" pitchFamily="34" charset="0"/>
              </a:rPr>
              <a:t>  Da forsvinder Efraims skinsyge,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og Judas fjendskab udryddes;</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Efraim er ikke skinsyg på </a:t>
            </a:r>
            <a:r>
              <a:rPr lang="da-DK" sz="1200" dirty="0" err="1">
                <a:latin typeface="Arial" panose="020B0604020202020204" pitchFamily="34" charset="0"/>
                <a:cs typeface="Arial" panose="020B0604020202020204" pitchFamily="34" charset="0"/>
              </a:rPr>
              <a:t>Juda</a:t>
            </a:r>
            <a:r>
              <a:rPr lang="da-DK" sz="1200" dirty="0">
                <a:latin typeface="Arial" panose="020B0604020202020204" pitchFamily="34" charset="0"/>
                <a:cs typeface="Arial" panose="020B0604020202020204" pitchFamily="34" charset="0"/>
              </a:rPr>
              <a:t>,</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og </a:t>
            </a:r>
            <a:r>
              <a:rPr lang="da-DK" sz="1200" dirty="0" err="1">
                <a:latin typeface="Arial" panose="020B0604020202020204" pitchFamily="34" charset="0"/>
                <a:cs typeface="Arial" panose="020B0604020202020204" pitchFamily="34" charset="0"/>
              </a:rPr>
              <a:t>Juda</a:t>
            </a:r>
            <a:r>
              <a:rPr lang="da-DK" sz="1200" dirty="0">
                <a:latin typeface="Arial" panose="020B0604020202020204" pitchFamily="34" charset="0"/>
                <a:cs typeface="Arial" panose="020B0604020202020204" pitchFamily="34" charset="0"/>
              </a:rPr>
              <a:t> er ikke fjendtlig mod Efraim.</a:t>
            </a:r>
            <a:br>
              <a:rPr lang="da-DK" sz="1200" dirty="0"/>
            </a:br>
            <a:r>
              <a:rPr lang="da-DK" sz="1200" dirty="0"/>
              <a:t>      </a:t>
            </a:r>
            <a:r>
              <a:rPr lang="da-DK" sz="1200" b="1" dirty="0">
                <a:latin typeface="Arial" panose="020B0604020202020204" pitchFamily="34" charset="0"/>
                <a:cs typeface="Arial" panose="020B0604020202020204" pitchFamily="34" charset="0"/>
              </a:rPr>
              <a:t>v14</a:t>
            </a:r>
            <a:r>
              <a:rPr lang="da-DK" sz="1200" dirty="0">
                <a:latin typeface="Arial" panose="020B0604020202020204" pitchFamily="34" charset="0"/>
                <a:cs typeface="Arial" panose="020B0604020202020204" pitchFamily="34" charset="0"/>
              </a:rPr>
              <a:t>  I vest slår de ned på filistrenes skulder,</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sammen plyndrer de Østens folk;</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dirty="0" err="1">
                <a:latin typeface="Arial" panose="020B0604020202020204" pitchFamily="34" charset="0"/>
                <a:cs typeface="Arial" panose="020B0604020202020204" pitchFamily="34" charset="0"/>
              </a:rPr>
              <a:t>Edom</a:t>
            </a:r>
            <a:r>
              <a:rPr lang="da-DK" sz="1200" dirty="0">
                <a:latin typeface="Arial" panose="020B0604020202020204" pitchFamily="34" charset="0"/>
                <a:cs typeface="Arial" panose="020B0604020202020204" pitchFamily="34" charset="0"/>
              </a:rPr>
              <a:t> og </a:t>
            </a:r>
            <a:r>
              <a:rPr lang="da-DK" sz="1200" dirty="0" err="1">
                <a:latin typeface="Arial" panose="020B0604020202020204" pitchFamily="34" charset="0"/>
                <a:cs typeface="Arial" panose="020B0604020202020204" pitchFamily="34" charset="0"/>
              </a:rPr>
              <a:t>Moab</a:t>
            </a:r>
            <a:r>
              <a:rPr lang="da-DK" sz="1200" dirty="0">
                <a:latin typeface="Arial" panose="020B0604020202020204" pitchFamily="34" charset="0"/>
                <a:cs typeface="Arial" panose="020B0604020202020204" pitchFamily="34" charset="0"/>
              </a:rPr>
              <a:t> lægger de hånd på,</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dirty="0" err="1">
                <a:latin typeface="Arial" panose="020B0604020202020204" pitchFamily="34" charset="0"/>
                <a:cs typeface="Arial" panose="020B0604020202020204" pitchFamily="34" charset="0"/>
              </a:rPr>
              <a:t>ammonitterne</a:t>
            </a:r>
            <a:r>
              <a:rPr lang="da-DK" sz="1200" dirty="0">
                <a:latin typeface="Arial" panose="020B0604020202020204" pitchFamily="34" charset="0"/>
                <a:cs typeface="Arial" panose="020B0604020202020204" pitchFamily="34" charset="0"/>
              </a:rPr>
              <a:t> bliver deres undersåtter.</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v15</a:t>
            </a:r>
            <a:r>
              <a:rPr lang="da-DK" sz="1200" dirty="0">
                <a:latin typeface="Arial" panose="020B0604020202020204" pitchFamily="34" charset="0"/>
                <a:cs typeface="Arial" panose="020B0604020202020204" pitchFamily="34" charset="0"/>
              </a:rPr>
              <a:t>  Herren lægger band på Egypterhavets vig,</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han svinger sin hånd mod floden;</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med sin kraftige storm</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slår han den til syv bække,</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så man kan gå tørskoet over.</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a:t>
            </a:r>
            <a:r>
              <a:rPr lang="da-DK" sz="1200" b="1" dirty="0">
                <a:latin typeface="Arial" panose="020B0604020202020204" pitchFamily="34" charset="0"/>
                <a:cs typeface="Arial" panose="020B0604020202020204" pitchFamily="34" charset="0"/>
              </a:rPr>
              <a:t>v16</a:t>
            </a:r>
            <a:r>
              <a:rPr lang="da-DK" sz="1200" dirty="0">
                <a:latin typeface="Arial" panose="020B0604020202020204" pitchFamily="34" charset="0"/>
                <a:cs typeface="Arial" panose="020B0604020202020204" pitchFamily="34" charset="0"/>
              </a:rPr>
              <a:t>  Der bliver en banet vej for den rest af hans folk,</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der er tilbage i Assyrien,</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ligesom der var for Israel,</a:t>
            </a:r>
            <a:br>
              <a:rPr lang="da-DK" sz="1200" dirty="0">
                <a:latin typeface="Arial" panose="020B0604020202020204" pitchFamily="34" charset="0"/>
                <a:cs typeface="Arial" panose="020B0604020202020204" pitchFamily="34" charset="0"/>
              </a:rPr>
            </a:br>
            <a:r>
              <a:rPr lang="da-DK" sz="1200" dirty="0">
                <a:latin typeface="Arial" panose="020B0604020202020204" pitchFamily="34" charset="0"/>
                <a:cs typeface="Arial" panose="020B0604020202020204" pitchFamily="34" charset="0"/>
              </a:rPr>
              <a:t>      den dag de drog op fra Egypten.</a:t>
            </a:r>
          </a:p>
          <a:p>
            <a:endParaRPr lang="da-DK" sz="1200" dirty="0"/>
          </a:p>
          <a:p>
            <a:endParaRPr lang="da-DK" sz="1200" dirty="0"/>
          </a:p>
        </p:txBody>
      </p:sp>
    </p:spTree>
    <p:extLst>
      <p:ext uri="{BB962C8B-B14F-4D97-AF65-F5344CB8AC3E}">
        <p14:creationId xmlns:p14="http://schemas.microsoft.com/office/powerpoint/2010/main" val="1576302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809297"/>
            <a:ext cx="10515600" cy="588579"/>
          </a:xfrm>
        </p:spPr>
        <p:txBody>
          <a:bodyPr>
            <a:normAutofit fontScale="90000"/>
          </a:bodyPr>
          <a:lstStyle/>
          <a:p>
            <a:r>
              <a:rPr lang="da-DK" b="1" dirty="0">
                <a:solidFill>
                  <a:srgbClr val="00B050"/>
                </a:solidFill>
              </a:rPr>
              <a:t>1. Emne: Påsken</a:t>
            </a:r>
            <a:br>
              <a:rPr lang="da-DK" sz="2800" dirty="0"/>
            </a:br>
            <a:r>
              <a:rPr lang="da-DK" sz="2800" b="1" dirty="0">
                <a:solidFill>
                  <a:srgbClr val="00B050"/>
                </a:solidFill>
              </a:rPr>
              <a:t> </a:t>
            </a:r>
            <a:r>
              <a:rPr lang="da-DK" sz="2200" b="1" dirty="0">
                <a:solidFill>
                  <a:srgbClr val="00B050"/>
                </a:solidFill>
              </a:rPr>
              <a:t>Opgave 1: Læs artiklerne og se det lille klip om påsken. Lav en todelt planche som både viser den kristne påskes myter og forløb samt ritualer OG den jødiske påske med både myterne bag og ritualerne. Analyser bagefter salmen.</a:t>
            </a:r>
            <a:br>
              <a:rPr lang="da-DK" sz="2200" dirty="0"/>
            </a:br>
            <a:endParaRPr lang="da-DK" sz="2800" dirty="0"/>
          </a:p>
        </p:txBody>
      </p:sp>
      <p:sp>
        <p:nvSpPr>
          <p:cNvPr id="3" name="Pladsholder til indhold 2"/>
          <p:cNvSpPr>
            <a:spLocks noGrp="1"/>
          </p:cNvSpPr>
          <p:nvPr>
            <p:ph idx="1"/>
          </p:nvPr>
        </p:nvSpPr>
        <p:spPr>
          <a:xfrm>
            <a:off x="838200" y="1954924"/>
            <a:ext cx="10515600" cy="4222038"/>
          </a:xfrm>
        </p:spPr>
        <p:txBody>
          <a:bodyPr>
            <a:normAutofit/>
          </a:bodyPr>
          <a:lstStyle/>
          <a:p>
            <a:r>
              <a:rPr lang="da-DK" dirty="0"/>
              <a:t>Artikel om den jødiske påske/</a:t>
            </a:r>
            <a:r>
              <a:rPr lang="da-DK" dirty="0" err="1"/>
              <a:t>pesach</a:t>
            </a:r>
            <a:r>
              <a:rPr lang="da-DK" dirty="0"/>
              <a:t>: </a:t>
            </a:r>
          </a:p>
          <a:p>
            <a:r>
              <a:rPr lang="da-DK" dirty="0">
                <a:solidFill>
                  <a:srgbClr val="002060"/>
                </a:solidFill>
                <a:hlinkClick r:id="rId2">
                  <a:extLst>
                    <a:ext uri="{A12FA001-AC4F-418D-AE19-62706E023703}">
                      <ahyp:hlinkClr xmlns:ahyp="http://schemas.microsoft.com/office/drawing/2018/hyperlinkcolor" val="tx"/>
                    </a:ext>
                  </a:extLst>
                </a:hlinkClick>
              </a:rPr>
              <a:t>https://joediskinfo.dk/artikler/alt-hvad-du-boer-vide-om-pesach</a:t>
            </a:r>
          </a:p>
          <a:p>
            <a:r>
              <a:rPr lang="da-DK" dirty="0"/>
              <a:t>Artikel om den kristne påske/video:</a:t>
            </a:r>
            <a:endParaRPr lang="da-DK" dirty="0">
              <a:hlinkClick r:id="rId2">
                <a:extLst>
                  <a:ext uri="{A12FA001-AC4F-418D-AE19-62706E023703}">
                    <ahyp:hlinkClr xmlns:ahyp="http://schemas.microsoft.com/office/drawing/2018/hyperlinkcolor" val="tx"/>
                  </a:ext>
                </a:extLst>
              </a:hlinkClick>
            </a:endParaRPr>
          </a:p>
          <a:p>
            <a:r>
              <a:rPr lang="da-DK" dirty="0">
                <a:hlinkClick r:id="rId2">
                  <a:extLst>
                    <a:ext uri="{A12FA001-AC4F-418D-AE19-62706E023703}">
                      <ahyp:hlinkClr xmlns:ahyp="http://schemas.microsoft.com/office/drawing/2018/hyperlinkcolor" val="tx"/>
                    </a:ext>
                  </a:extLst>
                </a:hlinkClick>
              </a:rPr>
              <a:t>https://www.kristendom.dk/indf%C3%B8ring/den-kristne-p%C3%A5ske-dag-dag</a:t>
            </a:r>
            <a:endParaRPr lang="da-DK" dirty="0"/>
          </a:p>
          <a:p>
            <a:r>
              <a:rPr lang="da-DK" dirty="0"/>
              <a:t> </a:t>
            </a:r>
            <a:r>
              <a:rPr lang="da-DK" dirty="0">
                <a:hlinkClick r:id="rId3"/>
              </a:rPr>
              <a:t>https://www.kristendom.dk/p%C3%A5ske/video-hvad-er-p%C3%A5ske</a:t>
            </a:r>
            <a:endParaRPr lang="da-DK" dirty="0"/>
          </a:p>
          <a:p>
            <a:r>
              <a:rPr lang="da-DK" dirty="0"/>
              <a:t>Salme: Hil dig frelser og forsoner </a:t>
            </a:r>
            <a:r>
              <a:rPr lang="da-DK" dirty="0">
                <a:hlinkClick r:id="rId4"/>
              </a:rPr>
              <a:t>https://www.youtube.com/watch?v=i6NDp8INqUw</a:t>
            </a:r>
            <a:endParaRPr lang="da-DK" dirty="0"/>
          </a:p>
          <a:p>
            <a:endParaRPr lang="da-DK" dirty="0"/>
          </a:p>
          <a:p>
            <a:endParaRPr lang="da-DK" dirty="0"/>
          </a:p>
          <a:p>
            <a:endParaRPr lang="da-DK" dirty="0"/>
          </a:p>
          <a:p>
            <a:endParaRPr lang="da-DK" dirty="0"/>
          </a:p>
          <a:p>
            <a:endParaRPr lang="da-DK" dirty="0"/>
          </a:p>
        </p:txBody>
      </p:sp>
    </p:spTree>
    <p:extLst>
      <p:ext uri="{BB962C8B-B14F-4D97-AF65-F5344CB8AC3E}">
        <p14:creationId xmlns:p14="http://schemas.microsoft.com/office/powerpoint/2010/main" val="358182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9EB7-7058-4C65-BCA9-421E717A6001}"/>
              </a:ext>
            </a:extLst>
          </p:cNvPr>
          <p:cNvSpPr>
            <a:spLocks noGrp="1"/>
          </p:cNvSpPr>
          <p:nvPr>
            <p:ph type="title"/>
          </p:nvPr>
        </p:nvSpPr>
        <p:spPr/>
        <p:txBody>
          <a:bodyPr>
            <a:normAutofit/>
          </a:bodyPr>
          <a:lstStyle/>
          <a:p>
            <a:r>
              <a:rPr lang="da-DK" sz="2800" b="1" dirty="0">
                <a:solidFill>
                  <a:srgbClr val="00B050"/>
                </a:solidFill>
              </a:rPr>
              <a:t>Opgave 2 påsken: Sammenlign evangeliernes forskellige udlægninger af skylden for Jesu død og af opstandelsen </a:t>
            </a:r>
            <a:br>
              <a:rPr lang="da-DK" sz="2800" dirty="0"/>
            </a:br>
            <a:endParaRPr lang="da-DK" sz="2800" dirty="0"/>
          </a:p>
        </p:txBody>
      </p:sp>
      <p:sp>
        <p:nvSpPr>
          <p:cNvPr id="3" name="Pladsholder til indhold 2">
            <a:extLst>
              <a:ext uri="{FF2B5EF4-FFF2-40B4-BE49-F238E27FC236}">
                <a16:creationId xmlns:a16="http://schemas.microsoft.com/office/drawing/2014/main" id="{FA090E49-59BC-4D29-A2F5-295E9D98B9FF}"/>
              </a:ext>
            </a:extLst>
          </p:cNvPr>
          <p:cNvSpPr>
            <a:spLocks noGrp="1"/>
          </p:cNvSpPr>
          <p:nvPr>
            <p:ph idx="1"/>
          </p:nvPr>
        </p:nvSpPr>
        <p:spPr/>
        <p:txBody>
          <a:bodyPr/>
          <a:lstStyle/>
          <a:p>
            <a:r>
              <a:rPr lang="da-DK" dirty="0">
                <a:hlinkClick r:id="rId2"/>
              </a:rPr>
              <a:t>https://www.kristendom.dk/kristendom.dk/paaskedag-en-sammenligning-mellem-evangeliernes-fortaellinger-om-jesu-opstandelse</a:t>
            </a:r>
            <a:endParaRPr lang="da-DK" dirty="0"/>
          </a:p>
          <a:p>
            <a:r>
              <a:rPr lang="da-DK" dirty="0"/>
              <a:t>Artikel om evangeliernes udlægning af påsken</a:t>
            </a:r>
          </a:p>
          <a:p>
            <a:r>
              <a:rPr lang="da-DK" dirty="0">
                <a:hlinkClick r:id="rId3"/>
              </a:rPr>
              <a:t>https://www.kristeligt-dagblad.dk/kirke-tro/jder-og-skylden-jesu-dd</a:t>
            </a:r>
            <a:endParaRPr lang="da-DK" dirty="0"/>
          </a:p>
          <a:p>
            <a:r>
              <a:rPr lang="da-DK" dirty="0"/>
              <a:t>Brevkassesvar </a:t>
            </a:r>
          </a:p>
          <a:p>
            <a:r>
              <a:rPr lang="da-DK" dirty="0">
                <a:hlinkClick r:id="rId4"/>
              </a:rPr>
              <a:t>https://www.bibelselskabet.dk/pontius-pilatus</a:t>
            </a:r>
            <a:endParaRPr lang="da-DK" dirty="0"/>
          </a:p>
          <a:p>
            <a:r>
              <a:rPr lang="da-DK" dirty="0"/>
              <a:t>Om skyldsspørgsmålet i evangelierne </a:t>
            </a:r>
          </a:p>
          <a:p>
            <a:endParaRPr lang="da-DK" dirty="0"/>
          </a:p>
        </p:txBody>
      </p:sp>
    </p:spTree>
    <p:extLst>
      <p:ext uri="{BB962C8B-B14F-4D97-AF65-F5344CB8AC3E}">
        <p14:creationId xmlns:p14="http://schemas.microsoft.com/office/powerpoint/2010/main" val="4033299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182624"/>
            <a:ext cx="10515600" cy="508064"/>
          </a:xfrm>
        </p:spPr>
        <p:txBody>
          <a:bodyPr>
            <a:noAutofit/>
          </a:bodyPr>
          <a:lstStyle/>
          <a:p>
            <a:r>
              <a:rPr lang="da-DK" sz="2800" b="1" dirty="0">
                <a:solidFill>
                  <a:srgbClr val="00B050"/>
                </a:solidFill>
              </a:rPr>
              <a:t> </a:t>
            </a:r>
            <a:br>
              <a:rPr lang="da-DK" sz="1600" dirty="0"/>
            </a:br>
            <a:r>
              <a:rPr lang="da-DK" sz="1600" dirty="0"/>
              <a:t> </a:t>
            </a:r>
            <a:br>
              <a:rPr lang="da-DK" sz="1600" dirty="0"/>
            </a:br>
            <a:br>
              <a:rPr lang="da-DK" sz="1600" dirty="0"/>
            </a:br>
            <a:endParaRPr lang="da-DK" sz="1600" dirty="0"/>
          </a:p>
        </p:txBody>
      </p:sp>
      <p:sp>
        <p:nvSpPr>
          <p:cNvPr id="3" name="Pladsholder til indhold 2"/>
          <p:cNvSpPr>
            <a:spLocks noGrp="1"/>
          </p:cNvSpPr>
          <p:nvPr>
            <p:ph idx="1"/>
          </p:nvPr>
        </p:nvSpPr>
        <p:spPr>
          <a:xfrm>
            <a:off x="838200" y="1481959"/>
            <a:ext cx="10515600" cy="4126361"/>
          </a:xfrm>
        </p:spPr>
        <p:txBody>
          <a:bodyPr>
            <a:normAutofit fontScale="77500" lnSpcReduction="20000"/>
          </a:bodyPr>
          <a:lstStyle/>
          <a:p>
            <a:pPr marL="0" indent="0">
              <a:buNone/>
            </a:pPr>
            <a:r>
              <a:rPr lang="da-DK" dirty="0">
                <a:solidFill>
                  <a:srgbClr val="00B050"/>
                </a:solidFill>
              </a:rPr>
              <a:t>Påske#3: </a:t>
            </a:r>
          </a:p>
          <a:p>
            <a:pPr marL="0" indent="0">
              <a:buNone/>
            </a:pPr>
            <a:r>
              <a:rPr lang="da-DK" dirty="0"/>
              <a:t>Nadveren</a:t>
            </a:r>
            <a:r>
              <a:rPr lang="da-DK" dirty="0">
                <a:sym typeface="Wingdings" panose="05000000000000000000" pitchFamily="2" charset="2"/>
              </a:rPr>
              <a:t> Påsken </a:t>
            </a:r>
            <a:r>
              <a:rPr lang="da-DK" dirty="0" err="1">
                <a:sym typeface="Wingdings" panose="05000000000000000000" pitchFamily="2" charset="2"/>
              </a:rPr>
              <a:t>réaktualisres</a:t>
            </a:r>
            <a:r>
              <a:rPr lang="da-DK" dirty="0">
                <a:sym typeface="Wingdings" panose="05000000000000000000" pitchFamily="2" charset="2"/>
              </a:rPr>
              <a:t> </a:t>
            </a:r>
            <a:r>
              <a:rPr lang="da-DK" dirty="0"/>
              <a:t> </a:t>
            </a:r>
          </a:p>
          <a:p>
            <a:endParaRPr lang="da-DK" dirty="0"/>
          </a:p>
          <a:p>
            <a:pPr marL="0" indent="0">
              <a:buNone/>
            </a:pPr>
            <a:r>
              <a:rPr lang="da-DK" dirty="0"/>
              <a:t>EAT`N MEET JESUS</a:t>
            </a:r>
            <a:br>
              <a:rPr lang="da-DK" dirty="0"/>
            </a:br>
            <a:r>
              <a:rPr lang="da-DK" dirty="0"/>
              <a:t>- Billederne: Påskefejring forskellige steder </a:t>
            </a:r>
          </a:p>
          <a:p>
            <a:r>
              <a:rPr lang="da-DK" dirty="0"/>
              <a:t>- Tekster plus øvelse1 i plenum om nadveren </a:t>
            </a:r>
          </a:p>
          <a:p>
            <a:r>
              <a:rPr lang="da-DK" dirty="0"/>
              <a:t>S. 49-51</a:t>
            </a:r>
          </a:p>
          <a:p>
            <a:endParaRPr lang="da-DK" dirty="0"/>
          </a:p>
          <a:p>
            <a:endParaRPr lang="da-DK" dirty="0"/>
          </a:p>
          <a:p>
            <a:pPr marL="0" indent="0">
              <a:buNone/>
            </a:pPr>
            <a:r>
              <a:rPr lang="da-DK" dirty="0"/>
              <a:t>Den kristne grundmyte! </a:t>
            </a:r>
          </a:p>
          <a:p>
            <a:pPr marL="0" indent="0">
              <a:buNone/>
            </a:pPr>
            <a:br>
              <a:rPr lang="da-DK" dirty="0"/>
            </a:br>
            <a:endParaRPr lang="da-DK" dirty="0"/>
          </a:p>
        </p:txBody>
      </p:sp>
    </p:spTree>
    <p:extLst>
      <p:ext uri="{BB962C8B-B14F-4D97-AF65-F5344CB8AC3E}">
        <p14:creationId xmlns:p14="http://schemas.microsoft.com/office/powerpoint/2010/main" val="94446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Podemanns</a:t>
            </a:r>
            <a:r>
              <a:rPr lang="da-DK" dirty="0"/>
              <a:t> ritual-teori</a:t>
            </a:r>
          </a:p>
        </p:txBody>
      </p:sp>
      <p:sp>
        <p:nvSpPr>
          <p:cNvPr id="3" name="Pladsholder til indhold 2"/>
          <p:cNvSpPr>
            <a:spLocks noGrp="1"/>
          </p:cNvSpPr>
          <p:nvPr>
            <p:ph idx="1"/>
          </p:nvPr>
        </p:nvSpPr>
        <p:spPr/>
        <p:txBody>
          <a:bodyPr>
            <a:normAutofit fontScale="92500" lnSpcReduction="10000"/>
          </a:bodyPr>
          <a:lstStyle/>
          <a:p>
            <a:r>
              <a:rPr lang="da-DK" b="1" dirty="0"/>
              <a:t>1. DET RITUELLE PLAN:</a:t>
            </a:r>
            <a:endParaRPr lang="da-DK" dirty="0"/>
          </a:p>
          <a:p>
            <a:r>
              <a:rPr lang="da-DK" b="1" dirty="0"/>
              <a:t>Det, man konkret gør i ritualet. Selve ritualhandlingen og den situation, hvori ritualet udføres</a:t>
            </a:r>
            <a:endParaRPr lang="da-DK" dirty="0"/>
          </a:p>
          <a:p>
            <a:r>
              <a:rPr lang="da-DK" dirty="0"/>
              <a:t> </a:t>
            </a:r>
          </a:p>
          <a:p>
            <a:r>
              <a:rPr lang="da-DK" b="1" dirty="0"/>
              <a:t>2</a:t>
            </a:r>
            <a:r>
              <a:rPr lang="da-DK" dirty="0"/>
              <a:t>. </a:t>
            </a:r>
            <a:r>
              <a:rPr lang="da-DK" b="1" dirty="0"/>
              <a:t>DET MYTISKE PLAN :</a:t>
            </a:r>
            <a:endParaRPr lang="da-DK" dirty="0"/>
          </a:p>
          <a:p>
            <a:r>
              <a:rPr lang="da-DK" b="1" dirty="0"/>
              <a:t>Det, man henviser til og legitimerer ritualet med. De mytiske forbilleder, som ritualhandlingen identificeres med. </a:t>
            </a:r>
            <a:endParaRPr lang="da-DK" dirty="0"/>
          </a:p>
          <a:p>
            <a:r>
              <a:rPr lang="da-DK" dirty="0"/>
              <a:t> </a:t>
            </a:r>
          </a:p>
          <a:p>
            <a:r>
              <a:rPr lang="da-DK" b="1" dirty="0"/>
              <a:t>3. VIRKNINGENS PLAN: </a:t>
            </a:r>
            <a:endParaRPr lang="da-DK" dirty="0"/>
          </a:p>
          <a:p>
            <a:r>
              <a:rPr lang="da-DK" b="1" dirty="0"/>
              <a:t>Formålet med ritualet. Ritualets </a:t>
            </a:r>
            <a:r>
              <a:rPr lang="da-DK" b="1" dirty="0" err="1"/>
              <a:t>effikacitet</a:t>
            </a:r>
            <a:r>
              <a:rPr lang="da-DK" b="1" dirty="0"/>
              <a:t>. </a:t>
            </a:r>
            <a:endParaRPr lang="da-DK" dirty="0"/>
          </a:p>
          <a:p>
            <a:endParaRPr lang="da-DK" dirty="0"/>
          </a:p>
        </p:txBody>
      </p:sp>
    </p:spTree>
    <p:extLst>
      <p:ext uri="{BB962C8B-B14F-4D97-AF65-F5344CB8AC3E}">
        <p14:creationId xmlns:p14="http://schemas.microsoft.com/office/powerpoint/2010/main" val="205328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NADVEREN SOM RITUAL </a:t>
            </a:r>
            <a:br>
              <a:rPr lang="da-DK" dirty="0"/>
            </a:br>
            <a:endParaRPr lang="da-DK" dirty="0"/>
          </a:p>
        </p:txBody>
      </p:sp>
      <p:sp>
        <p:nvSpPr>
          <p:cNvPr id="3" name="Pladsholder til indhold 2"/>
          <p:cNvSpPr>
            <a:spLocks noGrp="1"/>
          </p:cNvSpPr>
          <p:nvPr>
            <p:ph idx="1"/>
          </p:nvPr>
        </p:nvSpPr>
        <p:spPr/>
        <p:txBody>
          <a:bodyPr/>
          <a:lstStyle/>
          <a:p>
            <a:r>
              <a:rPr lang="da-DK" dirty="0"/>
              <a:t>Øvelse i små grupper 2-3 (øv. 9 s 64 </a:t>
            </a:r>
            <a:r>
              <a:rPr lang="da-DK" dirty="0" err="1"/>
              <a:t>a-d</a:t>
            </a:r>
            <a:r>
              <a:rPr lang="da-DK" dirty="0"/>
              <a:t> får 25 min til det) </a:t>
            </a:r>
          </a:p>
          <a:p>
            <a:r>
              <a:rPr lang="da-DK" dirty="0"/>
              <a:t>- Plenum: Besvarelser og om </a:t>
            </a:r>
            <a:r>
              <a:rPr lang="da-DK" dirty="0" err="1"/>
              <a:t>Podemanns</a:t>
            </a:r>
            <a:r>
              <a:rPr lang="da-DK" dirty="0"/>
              <a:t> Ritual-Myte model, som derefter bruges til en opsamlende analyse af nadverritualet.  </a:t>
            </a:r>
          </a:p>
          <a:p>
            <a:endParaRPr lang="da-DK" dirty="0"/>
          </a:p>
          <a:p>
            <a:r>
              <a:rPr lang="da-DK" dirty="0">
                <a:hlinkClick r:id="rId2"/>
              </a:rPr>
              <a:t>https://grundbogentilreligionc.systime.dk/index.php?id=291</a:t>
            </a:r>
            <a:endParaRPr lang="da-DK" dirty="0"/>
          </a:p>
          <a:p>
            <a:endParaRPr lang="da-DK" dirty="0"/>
          </a:p>
          <a:p>
            <a:endParaRPr lang="da-DK" dirty="0"/>
          </a:p>
        </p:txBody>
      </p:sp>
    </p:spTree>
    <p:extLst>
      <p:ext uri="{BB962C8B-B14F-4D97-AF65-F5344CB8AC3E}">
        <p14:creationId xmlns:p14="http://schemas.microsoft.com/office/powerpoint/2010/main" val="87858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Stikord til analysen</a:t>
            </a:r>
          </a:p>
        </p:txBody>
      </p:sp>
      <p:sp>
        <p:nvSpPr>
          <p:cNvPr id="3" name="Pladsholder til indhold 2"/>
          <p:cNvSpPr>
            <a:spLocks noGrp="1"/>
          </p:cNvSpPr>
          <p:nvPr>
            <p:ph idx="1"/>
          </p:nvPr>
        </p:nvSpPr>
        <p:spPr/>
        <p:txBody>
          <a:bodyPr>
            <a:normAutofit fontScale="92500" lnSpcReduction="10000"/>
          </a:bodyPr>
          <a:lstStyle/>
          <a:p>
            <a:r>
              <a:rPr lang="da-DK" dirty="0"/>
              <a:t>1. Nadverbøn, fadervor, indstiftelsesordene som se i tekst 8 i bogen, uddeling af Jesu legeme og blod. Foregår under højmessen, i kirken, som 4. punkt lige inden det 5. som er de afsluttende ritualer. </a:t>
            </a:r>
          </a:p>
          <a:p>
            <a:r>
              <a:rPr lang="da-DK" dirty="0"/>
              <a:t>2. Myten om indstiftelsesordene. Da Jesus havde det sidste måltid med disciplene. </a:t>
            </a:r>
          </a:p>
          <a:p>
            <a:r>
              <a:rPr lang="da-DK" dirty="0"/>
              <a:t>3. Del i nåden  - </a:t>
            </a:r>
            <a:r>
              <a:rPr lang="da-DK" dirty="0" err="1"/>
              <a:t>tildelses</a:t>
            </a:r>
            <a:r>
              <a:rPr lang="da-DK" dirty="0"/>
              <a:t> gennem nadveren, se </a:t>
            </a:r>
            <a:r>
              <a:rPr lang="da-DK" dirty="0" err="1"/>
              <a:t>faktaboks</a:t>
            </a:r>
            <a:r>
              <a:rPr lang="da-DK" dirty="0"/>
              <a:t> s 64. Den nye pagt bekræftes. </a:t>
            </a:r>
          </a:p>
          <a:p>
            <a:pPr marL="0" indent="0">
              <a:buNone/>
            </a:pPr>
            <a:endParaRPr lang="da-DK" dirty="0"/>
          </a:p>
          <a:p>
            <a:r>
              <a:rPr lang="da-DK" dirty="0"/>
              <a:t>Inddrag Grundmyten, og nådegaven. </a:t>
            </a:r>
          </a:p>
          <a:p>
            <a:r>
              <a:rPr lang="da-DK" dirty="0"/>
              <a:t>Jesus som et </a:t>
            </a:r>
            <a:r>
              <a:rPr lang="da-DK" dirty="0" err="1"/>
              <a:t>son-offer</a:t>
            </a:r>
            <a:endParaRPr lang="da-DK" dirty="0"/>
          </a:p>
          <a:p>
            <a:r>
              <a:rPr lang="da-DK" dirty="0"/>
              <a:t>Evt. Q igen  hvis der er tid </a:t>
            </a:r>
          </a:p>
          <a:p>
            <a:endParaRPr lang="da-DK" dirty="0"/>
          </a:p>
        </p:txBody>
      </p:sp>
    </p:spTree>
    <p:extLst>
      <p:ext uri="{BB962C8B-B14F-4D97-AF65-F5344CB8AC3E}">
        <p14:creationId xmlns:p14="http://schemas.microsoft.com/office/powerpoint/2010/main" val="196316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2ACCE1-9038-475C-94F5-69AB9BDBF62A}"/>
              </a:ext>
            </a:extLst>
          </p:cNvPr>
          <p:cNvSpPr>
            <a:spLocks noGrp="1"/>
          </p:cNvSpPr>
          <p:nvPr>
            <p:ph type="title"/>
          </p:nvPr>
        </p:nvSpPr>
        <p:spPr/>
        <p:txBody>
          <a:bodyPr/>
          <a:lstStyle/>
          <a:p>
            <a:r>
              <a:rPr lang="da-DK" b="1" dirty="0">
                <a:solidFill>
                  <a:srgbClr val="00B050"/>
                </a:solidFill>
              </a:rPr>
              <a:t> 2.Emne: Pagten</a:t>
            </a:r>
            <a:endParaRPr lang="da-DK" dirty="0"/>
          </a:p>
        </p:txBody>
      </p:sp>
      <p:sp>
        <p:nvSpPr>
          <p:cNvPr id="3" name="Pladsholder til indhold 2">
            <a:extLst>
              <a:ext uri="{FF2B5EF4-FFF2-40B4-BE49-F238E27FC236}">
                <a16:creationId xmlns:a16="http://schemas.microsoft.com/office/drawing/2014/main" id="{55D49E39-1378-49B9-B4AE-29A440CBFC86}"/>
              </a:ext>
            </a:extLst>
          </p:cNvPr>
          <p:cNvSpPr>
            <a:spLocks noGrp="1"/>
          </p:cNvSpPr>
          <p:nvPr>
            <p:ph idx="1"/>
          </p:nvPr>
        </p:nvSpPr>
        <p:spPr/>
        <p:txBody>
          <a:bodyPr>
            <a:normAutofit/>
          </a:bodyPr>
          <a:lstStyle/>
          <a:p>
            <a:pPr marL="0" indent="0">
              <a:buNone/>
            </a:pPr>
            <a:r>
              <a:rPr lang="da-DK" dirty="0"/>
              <a:t>Opgavearbejde:</a:t>
            </a:r>
            <a:br>
              <a:rPr lang="da-DK" dirty="0"/>
            </a:br>
            <a:r>
              <a:rPr lang="da-DK" dirty="0"/>
              <a:t>Slå op på Galaterbrevet  kap. 5 v. 1-12, brug analyseskemaet og svar desuden på følgende: </a:t>
            </a:r>
            <a:br>
              <a:rPr lang="da-DK" dirty="0"/>
            </a:br>
            <a:r>
              <a:rPr lang="da-DK" dirty="0"/>
              <a:t>a) Hvorfor er Paulus modstander af, at folk i menigheden lader sig omskære? </a:t>
            </a:r>
            <a:br>
              <a:rPr lang="da-DK" dirty="0"/>
            </a:br>
            <a:r>
              <a:rPr lang="da-DK" dirty="0"/>
              <a:t>b) Hvad viser denne tekst om, forholdene i de tidlige kristne menigheder? </a:t>
            </a:r>
            <a:br>
              <a:rPr lang="da-DK" dirty="0"/>
            </a:br>
            <a:r>
              <a:rPr lang="da-DK" dirty="0"/>
              <a:t>c) Hvad betød/betyder omskærelsen i jødedom? Slå her op i grundbogen s. 40-41, og genlæs teksten (tekst 10) Første Mosebog  kap17 v 1-11 om Abraham og pagten med Gud.</a:t>
            </a:r>
          </a:p>
          <a:p>
            <a:endParaRPr lang="da-DK" dirty="0"/>
          </a:p>
        </p:txBody>
      </p:sp>
    </p:spTree>
    <p:extLst>
      <p:ext uri="{BB962C8B-B14F-4D97-AF65-F5344CB8AC3E}">
        <p14:creationId xmlns:p14="http://schemas.microsoft.com/office/powerpoint/2010/main" val="667586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60120" y="365126"/>
            <a:ext cx="10515600" cy="621464"/>
          </a:xfrm>
        </p:spPr>
        <p:txBody>
          <a:bodyPr>
            <a:normAutofit/>
          </a:bodyPr>
          <a:lstStyle/>
          <a:p>
            <a:r>
              <a:rPr lang="da-DK" sz="2400" dirty="0"/>
              <a:t>GALATERBREVET 5 (Tekstanalyse her med overskrifter og opdeling) </a:t>
            </a:r>
          </a:p>
        </p:txBody>
      </p:sp>
      <p:sp>
        <p:nvSpPr>
          <p:cNvPr id="3" name="Pladsholder til indhold 2"/>
          <p:cNvSpPr>
            <a:spLocks noGrp="1"/>
          </p:cNvSpPr>
          <p:nvPr>
            <p:ph idx="1"/>
          </p:nvPr>
        </p:nvSpPr>
        <p:spPr>
          <a:xfrm>
            <a:off x="838200" y="986590"/>
            <a:ext cx="10515600" cy="5702968"/>
          </a:xfrm>
        </p:spPr>
        <p:txBody>
          <a:bodyPr>
            <a:normAutofit fontScale="32500" lnSpcReduction="20000"/>
          </a:bodyPr>
          <a:lstStyle/>
          <a:p>
            <a:r>
              <a:rPr lang="da-DK" sz="4900" dirty="0"/>
              <a:t>Kristus eller omskærelse</a:t>
            </a:r>
          </a:p>
          <a:p>
            <a:r>
              <a:rPr lang="da-DK" sz="4900" b="1" dirty="0"/>
              <a:t>2-3 KRISTUS GAVNER JER IKKE HVIS I LADER JER OMSKÆRE</a:t>
            </a:r>
            <a:endParaRPr lang="da-DK" sz="4900" dirty="0"/>
          </a:p>
          <a:p>
            <a:r>
              <a:rPr lang="da-DK" sz="4900" b="1" dirty="0"/>
              <a:t>v2</a:t>
            </a:r>
            <a:r>
              <a:rPr lang="da-DK" sz="4900" dirty="0"/>
              <a:t>  Se, jeg, Paulus, siger jer, at hvis I lader jer omskære, vil Kristus intet gavne jer. </a:t>
            </a:r>
            <a:r>
              <a:rPr lang="da-DK" sz="4900" b="1" dirty="0"/>
              <a:t>v3</a:t>
            </a:r>
            <a:r>
              <a:rPr lang="da-DK" sz="4900" dirty="0"/>
              <a:t>  Jeg vidner igen, at enhver, som lader sig omskære, er forpligtet til at holde hele loven. (jødernes lov, som kristendommen netop tager afstand fra som værende det vigtigste) </a:t>
            </a:r>
          </a:p>
          <a:p>
            <a:r>
              <a:rPr lang="da-DK" sz="4900" b="1" dirty="0"/>
              <a:t>4-6 TRO, VIRKSOM I KÆRLIGHED, ER DET VIGTIGE, IKKE LOVEN OG IKKE OMSKÆRELSE, SOM ER ET TEGN PÅ PAGTEN MELLEM JØDER OG GUD, OG PÅ OVERHOLDELSE AF LOVEN</a:t>
            </a:r>
            <a:endParaRPr lang="da-DK" sz="4900" dirty="0"/>
          </a:p>
          <a:p>
            <a:r>
              <a:rPr lang="da-DK" sz="4900" b="1" dirty="0"/>
              <a:t>v4</a:t>
            </a:r>
            <a:r>
              <a:rPr lang="da-DK" sz="4900" dirty="0"/>
              <a:t>  I er afskåret fra Kristus, I der søger at blive retfærdige ved loven. I er faldet ud af nåden. </a:t>
            </a:r>
            <a:r>
              <a:rPr lang="da-DK" sz="4900" b="1" dirty="0"/>
              <a:t>v5</a:t>
            </a:r>
            <a:r>
              <a:rPr lang="da-DK" sz="4900" dirty="0"/>
              <a:t>  For af tro forventer vi ved Ånden det håb, som retfærdigheden giver. </a:t>
            </a:r>
            <a:r>
              <a:rPr lang="da-DK" sz="4900" b="1" dirty="0"/>
              <a:t>v6</a:t>
            </a:r>
            <a:r>
              <a:rPr lang="da-DK" sz="4900" dirty="0"/>
              <a:t>  For i Kristus Jesus gør det hverken fra eller til, om man er omskåret eller ej, men det gør tro, virksom i kærlighed.</a:t>
            </a:r>
          </a:p>
          <a:p>
            <a:r>
              <a:rPr lang="da-DK" sz="4900" b="1" dirty="0"/>
              <a:t>7-8 NOGEN HAR LEDT JER PÅ AFVEJE</a:t>
            </a:r>
            <a:endParaRPr lang="da-DK" sz="4900" dirty="0"/>
          </a:p>
          <a:p>
            <a:r>
              <a:rPr lang="da-DK" sz="4900" b="1" dirty="0"/>
              <a:t>v7</a:t>
            </a:r>
            <a:r>
              <a:rPr lang="da-DK" sz="4900" dirty="0"/>
              <a:t>  I var kommet godt i gang. Hvem har hindret jer i at adlyde sandheden? </a:t>
            </a:r>
            <a:r>
              <a:rPr lang="da-DK" sz="4900" b="1" dirty="0"/>
              <a:t>v8</a:t>
            </a:r>
            <a:r>
              <a:rPr lang="da-DK" sz="4900" dirty="0"/>
              <a:t>  Det er ikke ham, der kaldte jer, der har overtalt jer til det.</a:t>
            </a:r>
          </a:p>
          <a:p>
            <a:r>
              <a:rPr lang="da-DK" sz="4900" b="1" dirty="0"/>
              <a:t>9-10 MAN KAN IKKE VÆLGE AT OVERHOLDE LOVEN EN LILLE SMULE, DET ER ENTEN ELLER</a:t>
            </a:r>
            <a:endParaRPr lang="da-DK" sz="4900" dirty="0"/>
          </a:p>
          <a:p>
            <a:r>
              <a:rPr lang="da-DK" sz="4900" b="1" dirty="0"/>
              <a:t>v9</a:t>
            </a:r>
            <a:r>
              <a:rPr lang="da-DK" sz="4900" dirty="0"/>
              <a:t>  Den mindste smule surdej gennemsyrer hele dejen. </a:t>
            </a:r>
            <a:r>
              <a:rPr lang="da-DK" sz="4900" b="1" dirty="0"/>
              <a:t>v10</a:t>
            </a:r>
            <a:r>
              <a:rPr lang="da-DK" sz="4900" dirty="0"/>
              <a:t>  Jeg har den tillid til jer i Herren, at I ikke vil mene andet. Men den, der forvirrer jer, skal få sin dom, hvem han end er.</a:t>
            </a:r>
          </a:p>
          <a:p>
            <a:r>
              <a:rPr lang="da-DK" sz="4900" b="1" dirty="0"/>
              <a:t>11 VÆLGER MAN OMSKÆRELSEN TIL, SÅ ER JESU DØD OG DE KRISTNES FORFØLGELSER FORGÆVES</a:t>
            </a:r>
            <a:endParaRPr lang="da-DK" sz="4900" dirty="0"/>
          </a:p>
          <a:p>
            <a:r>
              <a:rPr lang="da-DK" sz="4900" b="1" dirty="0"/>
              <a:t>v11</a:t>
            </a:r>
            <a:r>
              <a:rPr lang="da-DK" sz="4900" dirty="0"/>
              <a:t>  Brødre, hvis jeg stadig prædiker omskærelse, hvorfor bliver jeg så forfulgt? Så var forargelsen ved korset jo borte.</a:t>
            </a:r>
          </a:p>
          <a:p>
            <a:r>
              <a:rPr lang="da-DK" sz="4900" b="1" dirty="0"/>
              <a:t>12 VREDE MOD DEM DER TALER FOR OMSKÆRELSE OG LEDER MENIGHEDEN PÅ VILDVEJE</a:t>
            </a:r>
            <a:endParaRPr lang="da-DK" sz="4900" dirty="0"/>
          </a:p>
          <a:p>
            <a:r>
              <a:rPr lang="da-DK" sz="4900" b="1" dirty="0"/>
              <a:t>v12</a:t>
            </a:r>
            <a:r>
              <a:rPr lang="da-DK" sz="4900" dirty="0"/>
              <a:t>  Gid de ville lemlæste sig helt, de, der gør jer forstyrrede!</a:t>
            </a:r>
          </a:p>
          <a:p>
            <a:endParaRPr lang="da-DK" dirty="0"/>
          </a:p>
        </p:txBody>
      </p:sp>
    </p:spTree>
    <p:extLst>
      <p:ext uri="{BB962C8B-B14F-4D97-AF65-F5344CB8AC3E}">
        <p14:creationId xmlns:p14="http://schemas.microsoft.com/office/powerpoint/2010/main" val="3724017670"/>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1978</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Arial</vt:lpstr>
      <vt:lpstr>Calibri</vt:lpstr>
      <vt:lpstr>Calibri Light</vt:lpstr>
      <vt:lpstr>Wingdings</vt:lpstr>
      <vt:lpstr>Office-tema</vt:lpstr>
      <vt:lpstr>Kristendommen og forholdet til jødedom </vt:lpstr>
      <vt:lpstr>1. Emne: Påsken  Opgave 1: Læs artiklerne og se det lille klip om påsken. Lav en todelt planche som både viser den kristne påskes myter og forløb samt ritualer OG den jødiske påske med både myterne bag og ritualerne. Analyser bagefter salmen. </vt:lpstr>
      <vt:lpstr>Opgave 2 påsken: Sammenlign evangeliernes forskellige udlægninger af skylden for Jesu død og af opstandelsen  </vt:lpstr>
      <vt:lpstr>     </vt:lpstr>
      <vt:lpstr>Podemanns ritual-teori</vt:lpstr>
      <vt:lpstr>NADVEREN SOM RITUAL  </vt:lpstr>
      <vt:lpstr>Stikord til analysen</vt:lpstr>
      <vt:lpstr> 2.Emne: Pagten</vt:lpstr>
      <vt:lpstr>GALATERBREVET 5 (Tekstanalyse her med overskrifter og opdeling) </vt:lpstr>
      <vt:lpstr>3. Emne: Messias-forestillingerne i jødedommen  </vt:lpstr>
      <vt:lpstr>Esajas kap 11:Davidssønnens fredsrige </vt:lpstr>
    </vt:vector>
  </TitlesOfParts>
  <Company>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Kristendommen og forholdet til jødedom...</dc:title>
  <dc:creator>Stine Moestrup (SP | AKAT)</dc:creator>
  <cp:lastModifiedBy>Stine Moestrup (Mo | EG)</cp:lastModifiedBy>
  <cp:revision>21</cp:revision>
  <dcterms:created xsi:type="dcterms:W3CDTF">2019-10-09T06:51:01Z</dcterms:created>
  <dcterms:modified xsi:type="dcterms:W3CDTF">2022-02-02T21:26:26Z</dcterms:modified>
</cp:coreProperties>
</file>