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4" r:id="rId3"/>
    <p:sldId id="260" r:id="rId4"/>
    <p:sldId id="265" r:id="rId5"/>
    <p:sldId id="267" r:id="rId6"/>
    <p:sldId id="269" r:id="rId7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6" autoAdjust="0"/>
    <p:restoredTop sz="94660"/>
  </p:normalViewPr>
  <p:slideViewPr>
    <p:cSldViewPr>
      <p:cViewPr varScale="1">
        <p:scale>
          <a:sx n="70" d="100"/>
          <a:sy n="70" d="100"/>
        </p:scale>
        <p:origin x="119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7F44BE-FB65-43B2-AF06-02AB527A8839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0702B-A1E2-48D4-9F2E-18793824546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7068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0702B-A1E2-48D4-9F2E-18793824546B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6312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0702B-A1E2-48D4-9F2E-18793824546B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2784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28" name="Pladsholder til dato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08-01-2026</a:t>
            </a:fld>
            <a:endParaRPr lang="da-DK"/>
          </a:p>
        </p:txBody>
      </p:sp>
      <p:sp>
        <p:nvSpPr>
          <p:cNvPr id="17" name="Pladsholder til sidefod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9" name="Pladsholder til diasnumm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Undertitel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/>
              <a:t>Klik for at redigere undertiteltypografien i masteren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08-01-2026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08-01-2026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08-01-2026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08-01-2026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08-01-2026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08-01-2026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08-01-2026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08-01-2026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08-01-2026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da-DK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 på ikonet for at tilføje et billede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08-01-2026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dsholder til ti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13" name="Pladsholder til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/>
              <a:t>Klik for at redigere typografi i masteren</a:t>
            </a:r>
          </a:p>
          <a:p>
            <a:pPr lvl="1" eaLnBrk="1" latinLnBrk="0" hangingPunct="1"/>
            <a:r>
              <a:rPr kumimoji="0" lang="da-DK"/>
              <a:t>Andet niveau</a:t>
            </a:r>
          </a:p>
          <a:p>
            <a:pPr lvl="2" eaLnBrk="1" latinLnBrk="0" hangingPunct="1"/>
            <a:r>
              <a:rPr kumimoji="0" lang="da-DK"/>
              <a:t>Tredje niveau</a:t>
            </a:r>
          </a:p>
          <a:p>
            <a:pPr lvl="3" eaLnBrk="1" latinLnBrk="0" hangingPunct="1"/>
            <a:r>
              <a:rPr kumimoji="0" lang="da-DK"/>
              <a:t>Fjerde niveau</a:t>
            </a:r>
          </a:p>
          <a:p>
            <a:pPr lvl="4" eaLnBrk="1" latinLnBrk="0" hangingPunct="1"/>
            <a:r>
              <a:rPr kumimoji="0" lang="da-DK"/>
              <a:t>Femte niveau</a:t>
            </a:r>
            <a:endParaRPr kumimoji="0" lang="en-US"/>
          </a:p>
        </p:txBody>
      </p:sp>
      <p:sp>
        <p:nvSpPr>
          <p:cNvPr id="14" name="Pladsholder til dato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7830C8F-5F39-432C-B281-F62C937DE7E8}" type="datetimeFigureOut">
              <a:rPr lang="da-DK" smtClean="0"/>
              <a:pPr/>
              <a:t>08-01-2026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23" name="Pladsholder til diasnumm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4/kapitel/47367/sektion/4750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10339" y="260648"/>
            <a:ext cx="8229600" cy="1828800"/>
          </a:xfrm>
        </p:spPr>
        <p:txBody>
          <a:bodyPr>
            <a:normAutofit fontScale="90000"/>
          </a:bodyPr>
          <a:lstStyle/>
          <a:p>
            <a:br>
              <a:rPr lang="da-DK" dirty="0"/>
            </a:br>
            <a:r>
              <a:rPr lang="da-DK" dirty="0" err="1"/>
              <a:t>FUTURum</a:t>
            </a:r>
            <a:br>
              <a:rPr lang="da-DK" dirty="0"/>
            </a:br>
            <a:r>
              <a:rPr lang="da-DK" sz="2700" dirty="0"/>
              <a:t>(</a:t>
            </a:r>
            <a:r>
              <a:rPr lang="da-DK" sz="2700" i="1" dirty="0"/>
              <a:t>fremtid</a:t>
            </a:r>
            <a:r>
              <a:rPr lang="da-DK" sz="2700" dirty="0"/>
              <a:t>)</a:t>
            </a:r>
            <a:br>
              <a:rPr lang="da-DK" dirty="0"/>
            </a:b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24739" y="1916832"/>
            <a:ext cx="6400800" cy="673366"/>
          </a:xfrm>
        </p:spPr>
        <p:txBody>
          <a:bodyPr>
            <a:normAutofit fontScale="92500"/>
          </a:bodyPr>
          <a:lstStyle/>
          <a:p>
            <a:r>
              <a:rPr lang="da-DK" dirty="0"/>
              <a:t>¿</a:t>
            </a:r>
            <a:r>
              <a:rPr lang="da-DK" dirty="0" err="1"/>
              <a:t>Cómo</a:t>
            </a:r>
            <a:r>
              <a:rPr lang="da-DK" dirty="0"/>
              <a:t> </a:t>
            </a:r>
            <a:r>
              <a:rPr lang="da-DK" dirty="0" err="1"/>
              <a:t>expresamos</a:t>
            </a:r>
            <a:r>
              <a:rPr lang="da-DK" dirty="0"/>
              <a:t> el </a:t>
            </a:r>
            <a:r>
              <a:rPr lang="da-DK" dirty="0" err="1"/>
              <a:t>futuro</a:t>
            </a:r>
            <a:r>
              <a:rPr lang="da-DK" dirty="0"/>
              <a:t> en </a:t>
            </a:r>
            <a:r>
              <a:rPr lang="da-DK" dirty="0" err="1"/>
              <a:t>español</a:t>
            </a:r>
            <a:r>
              <a:rPr lang="da-DK" dirty="0"/>
              <a:t>?</a:t>
            </a:r>
          </a:p>
        </p:txBody>
      </p:sp>
      <p:sp>
        <p:nvSpPr>
          <p:cNvPr id="4" name="Undertitel 2"/>
          <p:cNvSpPr txBox="1">
            <a:spLocks/>
          </p:cNvSpPr>
          <p:nvPr/>
        </p:nvSpPr>
        <p:spPr>
          <a:xfrm>
            <a:off x="1940560" y="2656062"/>
            <a:ext cx="1940468" cy="629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da-DK" sz="2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Ir</a:t>
            </a:r>
            <a:r>
              <a:rPr kumimoji="0" lang="da-DK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da-DK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bøjes</a:t>
            </a:r>
            <a:r>
              <a:rPr kumimoji="0" lang="da-DK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da-DK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kstboks 6"/>
          <p:cNvSpPr txBox="1"/>
          <p:nvPr/>
        </p:nvSpPr>
        <p:spPr>
          <a:xfrm>
            <a:off x="4040280" y="263549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800" dirty="0">
                <a:solidFill>
                  <a:srgbClr val="FFC000"/>
                </a:solidFill>
              </a:rPr>
              <a:t>a</a:t>
            </a:r>
          </a:p>
        </p:txBody>
      </p:sp>
      <p:sp>
        <p:nvSpPr>
          <p:cNvPr id="8" name="Tekstboks 7"/>
          <p:cNvSpPr txBox="1"/>
          <p:nvPr/>
        </p:nvSpPr>
        <p:spPr>
          <a:xfrm>
            <a:off x="4888661" y="2656061"/>
            <a:ext cx="14750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800" dirty="0">
                <a:solidFill>
                  <a:srgbClr val="FFC000"/>
                </a:solidFill>
              </a:rPr>
              <a:t>Infinitiv</a:t>
            </a:r>
          </a:p>
        </p:txBody>
      </p:sp>
      <p:sp>
        <p:nvSpPr>
          <p:cNvPr id="9" name="Tekstboks 8"/>
          <p:cNvSpPr txBox="1"/>
          <p:nvPr/>
        </p:nvSpPr>
        <p:spPr>
          <a:xfrm>
            <a:off x="3577301" y="2708978"/>
            <a:ext cx="470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/>
              <a:t>+</a:t>
            </a:r>
          </a:p>
        </p:txBody>
      </p:sp>
      <p:sp>
        <p:nvSpPr>
          <p:cNvPr id="10" name="Tekstboks 9"/>
          <p:cNvSpPr txBox="1"/>
          <p:nvPr/>
        </p:nvSpPr>
        <p:spPr>
          <a:xfrm>
            <a:off x="4485987" y="2656061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800" dirty="0"/>
              <a:t>+</a:t>
            </a:r>
          </a:p>
        </p:txBody>
      </p:sp>
      <p:sp>
        <p:nvSpPr>
          <p:cNvPr id="13" name="Tekstboks 12"/>
          <p:cNvSpPr txBox="1"/>
          <p:nvPr/>
        </p:nvSpPr>
        <p:spPr>
          <a:xfrm>
            <a:off x="539553" y="3529751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800" i="1" dirty="0"/>
              <a:t>I dag </a:t>
            </a:r>
            <a:r>
              <a:rPr lang="da-DK" sz="2800" i="1" dirty="0">
                <a:solidFill>
                  <a:srgbClr val="FFC000"/>
                </a:solidFill>
              </a:rPr>
              <a:t>skal vi tale </a:t>
            </a:r>
            <a:r>
              <a:rPr lang="da-DK" sz="2800" i="1" dirty="0"/>
              <a:t>om fremtiden</a:t>
            </a:r>
          </a:p>
        </p:txBody>
      </p:sp>
      <p:sp>
        <p:nvSpPr>
          <p:cNvPr id="14" name="Tekstboks 13"/>
          <p:cNvSpPr txBox="1"/>
          <p:nvPr/>
        </p:nvSpPr>
        <p:spPr>
          <a:xfrm>
            <a:off x="1788133" y="5013175"/>
            <a:ext cx="57983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a-DK" sz="2800" dirty="0" err="1"/>
              <a:t>Hoy</a:t>
            </a:r>
            <a:r>
              <a:rPr lang="da-DK" sz="2800" dirty="0">
                <a:solidFill>
                  <a:srgbClr val="FFC000"/>
                </a:solidFill>
              </a:rPr>
              <a:t> </a:t>
            </a:r>
            <a:r>
              <a:rPr lang="da-DK" sz="2800" dirty="0" err="1">
                <a:solidFill>
                  <a:srgbClr val="FFC000"/>
                </a:solidFill>
              </a:rPr>
              <a:t>vamos</a:t>
            </a:r>
            <a:r>
              <a:rPr lang="da-DK" sz="2800" dirty="0">
                <a:solidFill>
                  <a:srgbClr val="FFC000"/>
                </a:solidFill>
              </a:rPr>
              <a:t> a </a:t>
            </a:r>
            <a:r>
              <a:rPr lang="da-DK" sz="2800" dirty="0" err="1">
                <a:solidFill>
                  <a:srgbClr val="FFC000"/>
                </a:solidFill>
              </a:rPr>
              <a:t>hablar</a:t>
            </a:r>
            <a:r>
              <a:rPr lang="da-DK" sz="2800" dirty="0">
                <a:solidFill>
                  <a:srgbClr val="FFC000"/>
                </a:solidFill>
              </a:rPr>
              <a:t> </a:t>
            </a:r>
            <a:r>
              <a:rPr lang="da-DK" sz="2800" dirty="0"/>
              <a:t>sobre el </a:t>
            </a:r>
            <a:r>
              <a:rPr lang="da-DK" sz="2800" dirty="0" err="1"/>
              <a:t>futuro</a:t>
            </a:r>
            <a:endParaRPr lang="da-DK" sz="2800" dirty="0"/>
          </a:p>
          <a:p>
            <a:pPr algn="ctr"/>
            <a:endParaRPr lang="da-DK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  <p:bldP spid="9" grpId="0"/>
      <p:bldP spid="10" grpId="0"/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titel 2"/>
          <p:cNvSpPr txBox="1">
            <a:spLocks/>
          </p:cNvSpPr>
          <p:nvPr/>
        </p:nvSpPr>
        <p:spPr>
          <a:xfrm>
            <a:off x="1940560" y="2656062"/>
            <a:ext cx="1940468" cy="629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da-DK" sz="2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Ir</a:t>
            </a:r>
            <a:r>
              <a:rPr kumimoji="0" lang="da-DK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da-DK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bøjes</a:t>
            </a:r>
            <a:r>
              <a:rPr kumimoji="0" lang="da-DK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da-DK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kstboks 6"/>
          <p:cNvSpPr txBox="1"/>
          <p:nvPr/>
        </p:nvSpPr>
        <p:spPr>
          <a:xfrm>
            <a:off x="4040280" y="263549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800" dirty="0">
                <a:solidFill>
                  <a:srgbClr val="FFC000"/>
                </a:solidFill>
              </a:rPr>
              <a:t>a</a:t>
            </a:r>
          </a:p>
        </p:txBody>
      </p:sp>
      <p:sp>
        <p:nvSpPr>
          <p:cNvPr id="8" name="Tekstboks 7"/>
          <p:cNvSpPr txBox="1"/>
          <p:nvPr/>
        </p:nvSpPr>
        <p:spPr>
          <a:xfrm>
            <a:off x="4888661" y="2656061"/>
            <a:ext cx="14750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800" dirty="0">
                <a:solidFill>
                  <a:srgbClr val="FFC000"/>
                </a:solidFill>
              </a:rPr>
              <a:t>Infinitiv</a:t>
            </a:r>
          </a:p>
        </p:txBody>
      </p:sp>
      <p:sp>
        <p:nvSpPr>
          <p:cNvPr id="9" name="Tekstboks 8"/>
          <p:cNvSpPr txBox="1"/>
          <p:nvPr/>
        </p:nvSpPr>
        <p:spPr>
          <a:xfrm>
            <a:off x="3577301" y="2708978"/>
            <a:ext cx="470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/>
              <a:t>+</a:t>
            </a:r>
          </a:p>
        </p:txBody>
      </p:sp>
      <p:sp>
        <p:nvSpPr>
          <p:cNvPr id="10" name="Tekstboks 9"/>
          <p:cNvSpPr txBox="1"/>
          <p:nvPr/>
        </p:nvSpPr>
        <p:spPr>
          <a:xfrm>
            <a:off x="4485987" y="2656061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800" dirty="0"/>
              <a:t>+</a:t>
            </a:r>
          </a:p>
        </p:txBody>
      </p:sp>
      <p:sp>
        <p:nvSpPr>
          <p:cNvPr id="6" name="Tekstboks 5"/>
          <p:cNvSpPr txBox="1"/>
          <p:nvPr/>
        </p:nvSpPr>
        <p:spPr>
          <a:xfrm>
            <a:off x="2910794" y="3713801"/>
            <a:ext cx="3055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NÆR FREMTID</a:t>
            </a:r>
          </a:p>
        </p:txBody>
      </p:sp>
      <p:sp>
        <p:nvSpPr>
          <p:cNvPr id="11" name="Tekstboks 10"/>
          <p:cNvSpPr txBox="1"/>
          <p:nvPr/>
        </p:nvSpPr>
        <p:spPr>
          <a:xfrm>
            <a:off x="2336280" y="4870901"/>
            <a:ext cx="4589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da-DK" dirty="0"/>
              <a:t>Udtrykke noget, der er nært forestående</a:t>
            </a:r>
          </a:p>
        </p:txBody>
      </p:sp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371187" y="260648"/>
            <a:ext cx="8229600" cy="2044824"/>
          </a:xfrm>
        </p:spPr>
        <p:txBody>
          <a:bodyPr>
            <a:normAutofit fontScale="90000"/>
          </a:bodyPr>
          <a:lstStyle/>
          <a:p>
            <a:br>
              <a:rPr lang="da-DK" dirty="0"/>
            </a:br>
            <a:br>
              <a:rPr lang="da-DK" dirty="0"/>
            </a:br>
            <a:r>
              <a:rPr lang="da-DK" dirty="0" err="1"/>
              <a:t>FUTURum</a:t>
            </a:r>
            <a:br>
              <a:rPr lang="da-DK" dirty="0"/>
            </a:br>
            <a:r>
              <a:rPr lang="da-DK" dirty="0"/>
              <a:t>(</a:t>
            </a:r>
            <a:r>
              <a:rPr lang="da-DK" i="1" dirty="0"/>
              <a:t>fremtid</a:t>
            </a:r>
            <a:r>
              <a:rPr lang="da-DK" dirty="0"/>
              <a:t>)</a:t>
            </a:r>
            <a:br>
              <a:rPr lang="da-DK" dirty="0"/>
            </a:br>
            <a:endParaRPr lang="da-DK" dirty="0"/>
          </a:p>
        </p:txBody>
      </p:sp>
      <p:sp>
        <p:nvSpPr>
          <p:cNvPr id="16" name="Tekstboks 15"/>
          <p:cNvSpPr txBox="1"/>
          <p:nvPr/>
        </p:nvSpPr>
        <p:spPr>
          <a:xfrm>
            <a:off x="4123580" y="3100452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800" dirty="0"/>
              <a:t>=</a:t>
            </a:r>
          </a:p>
        </p:txBody>
      </p:sp>
      <p:sp>
        <p:nvSpPr>
          <p:cNvPr id="17" name="Tekstboks 16"/>
          <p:cNvSpPr txBox="1"/>
          <p:nvPr/>
        </p:nvSpPr>
        <p:spPr>
          <a:xfrm>
            <a:off x="1293788" y="4266906"/>
            <a:ext cx="2164375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800" dirty="0"/>
              <a:t>Anvendelse:</a:t>
            </a:r>
          </a:p>
          <a:p>
            <a:endParaRPr lang="da-DK" dirty="0"/>
          </a:p>
        </p:txBody>
      </p:sp>
      <p:sp>
        <p:nvSpPr>
          <p:cNvPr id="18" name="Tekstboks 17"/>
          <p:cNvSpPr txBox="1"/>
          <p:nvPr/>
        </p:nvSpPr>
        <p:spPr>
          <a:xfrm>
            <a:off x="2345679" y="5232605"/>
            <a:ext cx="3118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da-DK" dirty="0"/>
              <a:t>Bruges meget i talesprog </a:t>
            </a:r>
          </a:p>
          <a:p>
            <a:pPr marL="285750" indent="-285750">
              <a:buFont typeface="Arial" pitchFamily="34" charset="0"/>
              <a:buChar char="•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87841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Otra </a:t>
            </a:r>
            <a:r>
              <a:rPr lang="da-DK" dirty="0" err="1"/>
              <a:t>forma</a:t>
            </a:r>
            <a:r>
              <a:rPr lang="da-DK" dirty="0"/>
              <a:t> de </a:t>
            </a:r>
            <a:r>
              <a:rPr lang="da-DK" dirty="0" err="1"/>
              <a:t>expresar</a:t>
            </a:r>
            <a:r>
              <a:rPr lang="da-DK" dirty="0"/>
              <a:t> el </a:t>
            </a:r>
            <a:r>
              <a:rPr lang="da-DK" dirty="0" err="1"/>
              <a:t>futuro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67544" y="2420638"/>
            <a:ext cx="2026568" cy="750887"/>
          </a:xfrm>
        </p:spPr>
        <p:txBody>
          <a:bodyPr>
            <a:normAutofit fontScale="92500" lnSpcReduction="20000"/>
          </a:bodyPr>
          <a:lstStyle/>
          <a:p>
            <a:r>
              <a:rPr lang="da-DK" dirty="0" err="1"/>
              <a:t>-ar</a:t>
            </a:r>
            <a:r>
              <a:rPr lang="da-DK" dirty="0"/>
              <a:t>  verber</a:t>
            </a:r>
          </a:p>
          <a:p>
            <a:r>
              <a:rPr lang="da-DK" dirty="0"/>
              <a:t>(</a:t>
            </a:r>
            <a:r>
              <a:rPr lang="da-DK" cap="none" dirty="0" err="1"/>
              <a:t>Trabajar</a:t>
            </a:r>
            <a:r>
              <a:rPr lang="da-DK" cap="none" dirty="0"/>
              <a:t>) 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3707904" y="2370560"/>
            <a:ext cx="1368152" cy="576064"/>
          </a:xfrm>
        </p:spPr>
        <p:txBody>
          <a:bodyPr>
            <a:normAutofit/>
          </a:bodyPr>
          <a:lstStyle/>
          <a:p>
            <a:pPr algn="ctr"/>
            <a:endParaRPr lang="da-DK" dirty="0"/>
          </a:p>
          <a:p>
            <a:pPr algn="ctr"/>
            <a:endParaRPr lang="da-DK" dirty="0"/>
          </a:p>
        </p:txBody>
      </p:sp>
      <p:graphicFrame>
        <p:nvGraphicFramePr>
          <p:cNvPr id="7" name="Pladsholder til indhold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97674684"/>
              </p:ext>
            </p:extLst>
          </p:nvPr>
        </p:nvGraphicFramePr>
        <p:xfrm>
          <a:off x="179512" y="3356992"/>
          <a:ext cx="1512168" cy="2354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54584">
                <a:tc>
                  <a:txBody>
                    <a:bodyPr/>
                    <a:lstStyle/>
                    <a:p>
                      <a:pPr algn="l"/>
                      <a:r>
                        <a:rPr lang="da-DK" sz="2400" dirty="0" err="1"/>
                        <a:t>Trabajar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Trabajar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Trabajar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Trabajar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Trabajar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Trabajar</a:t>
                      </a:r>
                      <a:endParaRPr lang="da-DK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Pladsholder til tekst 2"/>
          <p:cNvSpPr txBox="1">
            <a:spLocks/>
          </p:cNvSpPr>
          <p:nvPr/>
        </p:nvSpPr>
        <p:spPr>
          <a:xfrm>
            <a:off x="3347864" y="2423378"/>
            <a:ext cx="2026568" cy="750887"/>
          </a:xfrm>
          <a:prstGeom prst="rect">
            <a:avLst/>
          </a:prstGeom>
        </p:spPr>
        <p:txBody>
          <a:bodyPr vert="horz" anchor="ctr">
            <a:normAutofit fontScale="92500" lnSpcReduction="20000"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400" b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dirty="0"/>
              <a:t>-er  verber</a:t>
            </a:r>
          </a:p>
          <a:p>
            <a:r>
              <a:rPr lang="da-DK" dirty="0"/>
              <a:t>(</a:t>
            </a:r>
            <a:r>
              <a:rPr lang="da-DK" cap="none" dirty="0" err="1"/>
              <a:t>Comer</a:t>
            </a:r>
            <a:r>
              <a:rPr lang="da-DK" cap="none" dirty="0"/>
              <a:t>) </a:t>
            </a:r>
            <a:endParaRPr lang="da-DK" dirty="0"/>
          </a:p>
        </p:txBody>
      </p:sp>
      <p:sp>
        <p:nvSpPr>
          <p:cNvPr id="14" name="Pladsholder til tekst 3"/>
          <p:cNvSpPr txBox="1">
            <a:spLocks/>
          </p:cNvSpPr>
          <p:nvPr/>
        </p:nvSpPr>
        <p:spPr>
          <a:xfrm>
            <a:off x="6387716" y="2510790"/>
            <a:ext cx="1368152" cy="576064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400" b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/>
          </a:p>
          <a:p>
            <a:pPr algn="ctr"/>
            <a:endParaRPr lang="da-DK" dirty="0"/>
          </a:p>
        </p:txBody>
      </p:sp>
      <p:sp>
        <p:nvSpPr>
          <p:cNvPr id="16" name="Pladsholder til tekst 2"/>
          <p:cNvSpPr txBox="1">
            <a:spLocks/>
          </p:cNvSpPr>
          <p:nvPr/>
        </p:nvSpPr>
        <p:spPr>
          <a:xfrm>
            <a:off x="6387716" y="2457769"/>
            <a:ext cx="2026568" cy="750887"/>
          </a:xfrm>
          <a:prstGeom prst="rect">
            <a:avLst/>
          </a:prstGeom>
        </p:spPr>
        <p:txBody>
          <a:bodyPr vert="horz" anchor="ctr">
            <a:normAutofit fontScale="92500" lnSpcReduction="20000"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400" b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dirty="0"/>
              <a:t>-Ir  verber</a:t>
            </a:r>
          </a:p>
          <a:p>
            <a:r>
              <a:rPr lang="da-DK" dirty="0"/>
              <a:t>(</a:t>
            </a:r>
            <a:r>
              <a:rPr lang="da-DK" cap="none" dirty="0" err="1"/>
              <a:t>Vivir</a:t>
            </a:r>
            <a:r>
              <a:rPr lang="da-DK" cap="none" dirty="0"/>
              <a:t>) </a:t>
            </a:r>
            <a:endParaRPr lang="da-DK" dirty="0"/>
          </a:p>
        </p:txBody>
      </p:sp>
      <p:sp>
        <p:nvSpPr>
          <p:cNvPr id="17" name="Tekstboks 16"/>
          <p:cNvSpPr txBox="1"/>
          <p:nvPr/>
        </p:nvSpPr>
        <p:spPr>
          <a:xfrm>
            <a:off x="3186694" y="1439198"/>
            <a:ext cx="2811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a-DK" sz="2800" dirty="0"/>
              <a:t>Fremtidsbøjning</a:t>
            </a:r>
          </a:p>
        </p:txBody>
      </p:sp>
      <p:graphicFrame>
        <p:nvGraphicFramePr>
          <p:cNvPr id="18" name="Pladsholder til indhold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218658489"/>
              </p:ext>
            </p:extLst>
          </p:nvPr>
        </p:nvGraphicFramePr>
        <p:xfrm>
          <a:off x="1763688" y="3356992"/>
          <a:ext cx="1008112" cy="2376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76264">
                <a:tc>
                  <a:txBody>
                    <a:bodyPr/>
                    <a:lstStyle/>
                    <a:p>
                      <a:pPr algn="l"/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é</a:t>
                      </a: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ás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á</a:t>
                      </a: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emos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éis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án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Pladsholder til indhold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676163113"/>
              </p:ext>
            </p:extLst>
          </p:nvPr>
        </p:nvGraphicFramePr>
        <p:xfrm>
          <a:off x="3080520" y="3429000"/>
          <a:ext cx="1512168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82576">
                <a:tc>
                  <a:txBody>
                    <a:bodyPr/>
                    <a:lstStyle/>
                    <a:p>
                      <a:pPr algn="l"/>
                      <a:r>
                        <a:rPr lang="da-DK" sz="2400" dirty="0" err="1"/>
                        <a:t>Comer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Comer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Comer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Comer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Comer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Comer</a:t>
                      </a:r>
                      <a:endParaRPr lang="da-DK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6" name="Pladsholder til indhold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557346927"/>
              </p:ext>
            </p:extLst>
          </p:nvPr>
        </p:nvGraphicFramePr>
        <p:xfrm>
          <a:off x="4664696" y="3428999"/>
          <a:ext cx="1008112" cy="23042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04257">
                <a:tc>
                  <a:txBody>
                    <a:bodyPr/>
                    <a:lstStyle/>
                    <a:p>
                      <a:pPr algn="l"/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é</a:t>
                      </a: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ás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á</a:t>
                      </a: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emos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éis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án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9" name="Pladsholder til indhold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277387906"/>
              </p:ext>
            </p:extLst>
          </p:nvPr>
        </p:nvGraphicFramePr>
        <p:xfrm>
          <a:off x="5998682" y="3429000"/>
          <a:ext cx="1512168" cy="2354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54584">
                <a:tc>
                  <a:txBody>
                    <a:bodyPr/>
                    <a:lstStyle/>
                    <a:p>
                      <a:pPr algn="l"/>
                      <a:r>
                        <a:rPr lang="da-DK" sz="2400" dirty="0" err="1"/>
                        <a:t>Vivir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Vivir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Vivir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Vivir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Vivir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Vivir</a:t>
                      </a:r>
                      <a:endParaRPr lang="da-DK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0" name="Pladsholder til indhold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299792351"/>
              </p:ext>
            </p:extLst>
          </p:nvPr>
        </p:nvGraphicFramePr>
        <p:xfrm>
          <a:off x="7582858" y="3429000"/>
          <a:ext cx="1008112" cy="2376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76264">
                <a:tc>
                  <a:txBody>
                    <a:bodyPr/>
                    <a:lstStyle/>
                    <a:p>
                      <a:pPr algn="l"/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é</a:t>
                      </a: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ás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á</a:t>
                      </a: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emos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éis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án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2" grpId="0" uiExpand="1" build="p"/>
      <p:bldP spid="16" grpId="0" uiExpand="1" build="p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da-DK" dirty="0"/>
            </a:br>
            <a:r>
              <a:rPr lang="da-DK" dirty="0"/>
              <a:t>FUTURUM</a:t>
            </a:r>
            <a:br>
              <a:rPr lang="da-DK" dirty="0"/>
            </a:br>
            <a:r>
              <a:rPr lang="da-DK" dirty="0"/>
              <a:t>(</a:t>
            </a:r>
            <a:r>
              <a:rPr lang="da-DK" i="1" dirty="0"/>
              <a:t>fremtid</a:t>
            </a:r>
            <a:r>
              <a:rPr lang="da-DK" dirty="0"/>
              <a:t>)</a:t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2123728" y="1932476"/>
            <a:ext cx="4680520" cy="750887"/>
          </a:xfrm>
        </p:spPr>
        <p:txBody>
          <a:bodyPr>
            <a:normAutofit/>
          </a:bodyPr>
          <a:lstStyle/>
          <a:p>
            <a:pPr algn="ctr"/>
            <a:r>
              <a:rPr lang="da-DK" dirty="0"/>
              <a:t>Uregelmæssige  </a:t>
            </a:r>
            <a:r>
              <a:rPr lang="da-DK" i="1" dirty="0"/>
              <a:t>Futurum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3790256" y="2129070"/>
            <a:ext cx="1368152" cy="576064"/>
          </a:xfrm>
        </p:spPr>
        <p:txBody>
          <a:bodyPr>
            <a:normAutofit/>
          </a:bodyPr>
          <a:lstStyle/>
          <a:p>
            <a:pPr algn="ctr"/>
            <a:endParaRPr lang="da-DK" dirty="0"/>
          </a:p>
          <a:p>
            <a:pPr algn="ctr"/>
            <a:endParaRPr lang="da-DK" dirty="0"/>
          </a:p>
        </p:txBody>
      </p:sp>
      <p:graphicFrame>
        <p:nvGraphicFramePr>
          <p:cNvPr id="7" name="Pladsholder til indhold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936718077"/>
              </p:ext>
            </p:extLst>
          </p:nvPr>
        </p:nvGraphicFramePr>
        <p:xfrm>
          <a:off x="395536" y="2996952"/>
          <a:ext cx="280831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a-DK" sz="2400"/>
                        <a:t>hab</a:t>
                      </a:r>
                      <a:r>
                        <a:rPr lang="da-DK" sz="2400" strike="noStrike"/>
                        <a:t>e</a:t>
                      </a:r>
                      <a:r>
                        <a:rPr lang="da-DK" sz="2400"/>
                        <a:t>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/>
                        <a:t>poder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/>
                        <a:t>querer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/>
                        <a:t>saber </a:t>
                      </a:r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Habr</a:t>
                      </a:r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-é</a:t>
                      </a: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Podr</a:t>
                      </a:r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-é</a:t>
                      </a: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Querr</a:t>
                      </a:r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-é</a:t>
                      </a: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Sabr</a:t>
                      </a:r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-é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Pladsholder til indhold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1495244"/>
              </p:ext>
            </p:extLst>
          </p:nvPr>
        </p:nvGraphicFramePr>
        <p:xfrm>
          <a:off x="6093606" y="3102308"/>
          <a:ext cx="2448272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0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1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2168">
                <a:tc>
                  <a:txBody>
                    <a:bodyPr/>
                    <a:lstStyle/>
                    <a:p>
                      <a:pPr algn="l"/>
                      <a:r>
                        <a:rPr lang="da-DK" sz="2400" dirty="0" err="1"/>
                        <a:t>decir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hacer</a:t>
                      </a:r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Dir-é</a:t>
                      </a:r>
                    </a:p>
                    <a:p>
                      <a:pPr algn="l"/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Har-é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Pladsholder til tekst 3"/>
          <p:cNvSpPr txBox="1">
            <a:spLocks/>
          </p:cNvSpPr>
          <p:nvPr/>
        </p:nvSpPr>
        <p:spPr>
          <a:xfrm>
            <a:off x="6459724" y="2125284"/>
            <a:ext cx="1368152" cy="576064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400" b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/>
          </a:p>
          <a:p>
            <a:pPr algn="ctr"/>
            <a:endParaRPr lang="da-DK" dirty="0"/>
          </a:p>
        </p:txBody>
      </p:sp>
      <p:graphicFrame>
        <p:nvGraphicFramePr>
          <p:cNvPr id="15" name="Pladsholder til indhold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359621"/>
              </p:ext>
            </p:extLst>
          </p:nvPr>
        </p:nvGraphicFramePr>
        <p:xfrm>
          <a:off x="3424591" y="2959445"/>
          <a:ext cx="2448272" cy="1656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8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6185">
                <a:tc>
                  <a:txBody>
                    <a:bodyPr/>
                    <a:lstStyle/>
                    <a:p>
                      <a:pPr algn="l"/>
                      <a:r>
                        <a:rPr lang="da-DK" sz="2400" dirty="0" err="1"/>
                        <a:t>poner</a:t>
                      </a:r>
                      <a:endParaRPr lang="da-DK" sz="2400" dirty="0"/>
                    </a:p>
                    <a:p>
                      <a:pPr algn="l"/>
                      <a:r>
                        <a:rPr lang="da-DK" sz="2400" dirty="0" err="1"/>
                        <a:t>salir</a:t>
                      </a:r>
                      <a:endParaRPr lang="da-DK" sz="2400" dirty="0"/>
                    </a:p>
                    <a:p>
                      <a:pPr algn="l"/>
                      <a:r>
                        <a:rPr lang="da-DK" sz="2400" dirty="0" err="1"/>
                        <a:t>tener</a:t>
                      </a:r>
                      <a:endParaRPr lang="da-DK" sz="2400" dirty="0"/>
                    </a:p>
                    <a:p>
                      <a:pPr algn="l"/>
                      <a:r>
                        <a:rPr lang="da-DK" sz="2400" dirty="0" err="1"/>
                        <a:t>venir</a:t>
                      </a:r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Pon</a:t>
                      </a:r>
                      <a:r>
                        <a:rPr lang="da-DK" sz="2400" dirty="0" err="1">
                          <a:solidFill>
                            <a:srgbClr val="C00000"/>
                          </a:solidFill>
                        </a:rPr>
                        <a:t>d</a:t>
                      </a:r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r</a:t>
                      </a:r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-é</a:t>
                      </a: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Sal</a:t>
                      </a:r>
                      <a:r>
                        <a:rPr lang="da-DK" sz="2400" dirty="0" err="1">
                          <a:solidFill>
                            <a:srgbClr val="C00000"/>
                          </a:solidFill>
                        </a:rPr>
                        <a:t>d</a:t>
                      </a:r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r</a:t>
                      </a:r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-é</a:t>
                      </a: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Ten</a:t>
                      </a:r>
                      <a:r>
                        <a:rPr lang="da-DK" sz="2400" dirty="0" err="1">
                          <a:solidFill>
                            <a:srgbClr val="C00000"/>
                          </a:solidFill>
                        </a:rPr>
                        <a:t>d</a:t>
                      </a:r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r</a:t>
                      </a:r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-é</a:t>
                      </a: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Ven</a:t>
                      </a:r>
                      <a:r>
                        <a:rPr lang="da-DK" sz="2400" dirty="0" err="1">
                          <a:solidFill>
                            <a:srgbClr val="C00000"/>
                          </a:solidFill>
                        </a:rPr>
                        <a:t>d</a:t>
                      </a:r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r</a:t>
                      </a:r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-é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ekstboks 4"/>
          <p:cNvSpPr txBox="1"/>
          <p:nvPr/>
        </p:nvSpPr>
        <p:spPr>
          <a:xfrm>
            <a:off x="971600" y="3050163"/>
            <a:ext cx="317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000" b="1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13" name="Tekstboks 12"/>
          <p:cNvSpPr txBox="1"/>
          <p:nvPr/>
        </p:nvSpPr>
        <p:spPr>
          <a:xfrm>
            <a:off x="971600" y="341522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000" b="1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17" name="Tekstboks 16"/>
          <p:cNvSpPr txBox="1"/>
          <p:nvPr/>
        </p:nvSpPr>
        <p:spPr>
          <a:xfrm>
            <a:off x="1128053" y="3787538"/>
            <a:ext cx="161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18" name="Tekstboks 17"/>
          <p:cNvSpPr txBox="1"/>
          <p:nvPr/>
        </p:nvSpPr>
        <p:spPr>
          <a:xfrm>
            <a:off x="907310" y="4187648"/>
            <a:ext cx="317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000" b="1" dirty="0">
                <a:solidFill>
                  <a:srgbClr val="C0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001204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13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titel 2"/>
          <p:cNvSpPr txBox="1">
            <a:spLocks/>
          </p:cNvSpPr>
          <p:nvPr/>
        </p:nvSpPr>
        <p:spPr>
          <a:xfrm>
            <a:off x="1832766" y="4061541"/>
            <a:ext cx="1940468" cy="629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da-DK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8229600" cy="1368152"/>
          </a:xfrm>
        </p:spPr>
        <p:txBody>
          <a:bodyPr>
            <a:normAutofit fontScale="90000"/>
          </a:bodyPr>
          <a:lstStyle/>
          <a:p>
            <a:br>
              <a:rPr lang="da-DK" dirty="0"/>
            </a:br>
            <a:r>
              <a:rPr lang="da-DK" dirty="0"/>
              <a:t>Total </a:t>
            </a:r>
            <a:r>
              <a:rPr lang="da-DK" dirty="0" err="1"/>
              <a:t>que</a:t>
            </a:r>
            <a:r>
              <a:rPr lang="da-DK" dirty="0"/>
              <a:t>…</a:t>
            </a:r>
            <a:br>
              <a:rPr lang="da-DK" dirty="0"/>
            </a:br>
            <a:endParaRPr lang="da-DK" dirty="0"/>
          </a:p>
        </p:txBody>
      </p:sp>
      <p:sp>
        <p:nvSpPr>
          <p:cNvPr id="2" name="Tekstboks 1"/>
          <p:cNvSpPr txBox="1"/>
          <p:nvPr/>
        </p:nvSpPr>
        <p:spPr>
          <a:xfrm>
            <a:off x="699168" y="2148684"/>
            <a:ext cx="768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a-DK" sz="2800" dirty="0"/>
              <a:t>1.- Med nær fremtid: </a:t>
            </a:r>
            <a:r>
              <a:rPr lang="da-DK" sz="2800" dirty="0">
                <a:solidFill>
                  <a:srgbClr val="FFC000"/>
                </a:solidFill>
              </a:rPr>
              <a:t>Ir</a:t>
            </a:r>
            <a:r>
              <a:rPr lang="da-DK" sz="2800" dirty="0"/>
              <a:t> (</a:t>
            </a:r>
            <a:r>
              <a:rPr lang="da-DK" sz="2800" i="1" dirty="0"/>
              <a:t>bøjes</a:t>
            </a:r>
            <a:r>
              <a:rPr lang="da-DK" sz="2800" dirty="0"/>
              <a:t>) + </a:t>
            </a:r>
            <a:r>
              <a:rPr lang="da-DK" sz="2800" dirty="0">
                <a:solidFill>
                  <a:srgbClr val="FFC000"/>
                </a:solidFill>
              </a:rPr>
              <a:t>a</a:t>
            </a:r>
            <a:r>
              <a:rPr lang="da-DK" sz="2800" dirty="0"/>
              <a:t> + </a:t>
            </a:r>
            <a:r>
              <a:rPr lang="da-DK" sz="2800" dirty="0">
                <a:solidFill>
                  <a:srgbClr val="FFC000"/>
                </a:solidFill>
              </a:rPr>
              <a:t>infinitiv</a:t>
            </a:r>
          </a:p>
        </p:txBody>
      </p:sp>
      <p:sp>
        <p:nvSpPr>
          <p:cNvPr id="16" name="Tekstboks 15"/>
          <p:cNvSpPr txBox="1"/>
          <p:nvPr/>
        </p:nvSpPr>
        <p:spPr>
          <a:xfrm>
            <a:off x="2247558" y="2671905"/>
            <a:ext cx="2296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da-DK" dirty="0">
                <a:solidFill>
                  <a:srgbClr val="C00000"/>
                </a:solidFill>
              </a:rPr>
              <a:t>noget forestående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da-DK" dirty="0">
                <a:solidFill>
                  <a:srgbClr val="C00000"/>
                </a:solidFill>
              </a:rPr>
              <a:t>talesprog </a:t>
            </a:r>
          </a:p>
        </p:txBody>
      </p:sp>
      <p:sp>
        <p:nvSpPr>
          <p:cNvPr id="17" name="Tekstboks 16"/>
          <p:cNvSpPr txBox="1"/>
          <p:nvPr/>
        </p:nvSpPr>
        <p:spPr>
          <a:xfrm>
            <a:off x="699168" y="4006737"/>
            <a:ext cx="6753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a-DK" sz="2800" dirty="0"/>
              <a:t>2.- Med futurum: </a:t>
            </a:r>
            <a:r>
              <a:rPr lang="da-DK" sz="2800" dirty="0">
                <a:solidFill>
                  <a:srgbClr val="FFC000"/>
                </a:solidFill>
              </a:rPr>
              <a:t>Fremtidsbøjning</a:t>
            </a:r>
          </a:p>
        </p:txBody>
      </p:sp>
      <p:sp>
        <p:nvSpPr>
          <p:cNvPr id="18" name="Tekstboks 17"/>
          <p:cNvSpPr txBox="1"/>
          <p:nvPr/>
        </p:nvSpPr>
        <p:spPr>
          <a:xfrm>
            <a:off x="107504" y="1196752"/>
            <a:ext cx="87639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a-DK" sz="2800" dirty="0"/>
              <a:t>En </a:t>
            </a:r>
            <a:r>
              <a:rPr lang="da-DK" sz="2800" dirty="0" err="1"/>
              <a:t>español</a:t>
            </a:r>
            <a:r>
              <a:rPr lang="da-DK" sz="2800" dirty="0"/>
              <a:t> se </a:t>
            </a:r>
            <a:r>
              <a:rPr lang="da-DK" sz="2800" dirty="0" err="1"/>
              <a:t>puede</a:t>
            </a:r>
            <a:r>
              <a:rPr lang="da-DK" sz="2800" dirty="0"/>
              <a:t> </a:t>
            </a:r>
            <a:r>
              <a:rPr lang="da-DK" sz="2800" dirty="0" err="1"/>
              <a:t>expresar</a:t>
            </a:r>
            <a:r>
              <a:rPr lang="da-DK" sz="2800" dirty="0"/>
              <a:t> el </a:t>
            </a:r>
            <a:r>
              <a:rPr lang="da-DK" sz="2800" dirty="0" err="1"/>
              <a:t>futuro</a:t>
            </a:r>
            <a:r>
              <a:rPr lang="da-DK" sz="2800" dirty="0"/>
              <a:t> de dos </a:t>
            </a:r>
            <a:r>
              <a:rPr lang="da-DK" sz="2800" dirty="0" err="1"/>
              <a:t>formas</a:t>
            </a:r>
            <a:r>
              <a:rPr lang="da-DK" sz="2800" dirty="0"/>
              <a:t>:</a:t>
            </a:r>
          </a:p>
        </p:txBody>
      </p:sp>
      <p:sp>
        <p:nvSpPr>
          <p:cNvPr id="21" name="Rektangel 20"/>
          <p:cNvSpPr/>
          <p:nvPr/>
        </p:nvSpPr>
        <p:spPr>
          <a:xfrm>
            <a:off x="1300675" y="3429000"/>
            <a:ext cx="55146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2000" dirty="0" err="1"/>
              <a:t>Ejemplo</a:t>
            </a:r>
            <a:r>
              <a:rPr lang="da-DK" sz="2000" dirty="0"/>
              <a:t>: ”</a:t>
            </a:r>
            <a:r>
              <a:rPr lang="da-DK" sz="2000" dirty="0" err="1"/>
              <a:t>Hoy</a:t>
            </a:r>
            <a:r>
              <a:rPr lang="da-DK" sz="2000" dirty="0">
                <a:solidFill>
                  <a:srgbClr val="FFC000"/>
                </a:solidFill>
              </a:rPr>
              <a:t> </a:t>
            </a:r>
            <a:r>
              <a:rPr lang="da-DK" sz="2000" dirty="0" err="1">
                <a:solidFill>
                  <a:srgbClr val="FFC000"/>
                </a:solidFill>
              </a:rPr>
              <a:t>vamos</a:t>
            </a:r>
            <a:r>
              <a:rPr lang="da-DK" sz="2000" dirty="0">
                <a:solidFill>
                  <a:srgbClr val="FFC000"/>
                </a:solidFill>
              </a:rPr>
              <a:t> a </a:t>
            </a:r>
            <a:r>
              <a:rPr lang="da-DK" sz="2000" dirty="0" err="1">
                <a:solidFill>
                  <a:srgbClr val="FFC000"/>
                </a:solidFill>
              </a:rPr>
              <a:t>hablar</a:t>
            </a:r>
            <a:r>
              <a:rPr lang="da-DK" sz="2000" dirty="0">
                <a:solidFill>
                  <a:srgbClr val="FFC000"/>
                </a:solidFill>
              </a:rPr>
              <a:t> </a:t>
            </a:r>
            <a:r>
              <a:rPr lang="da-DK" sz="2000" dirty="0"/>
              <a:t>sobre el </a:t>
            </a:r>
            <a:r>
              <a:rPr lang="da-DK" sz="2000" dirty="0" err="1"/>
              <a:t>futuro</a:t>
            </a:r>
            <a:r>
              <a:rPr lang="da-DK" sz="2000" dirty="0"/>
              <a:t>”</a:t>
            </a:r>
          </a:p>
        </p:txBody>
      </p:sp>
      <p:sp>
        <p:nvSpPr>
          <p:cNvPr id="23" name="Rektangel 22"/>
          <p:cNvSpPr/>
          <p:nvPr/>
        </p:nvSpPr>
        <p:spPr>
          <a:xfrm>
            <a:off x="925829" y="4704486"/>
            <a:ext cx="6809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2000" dirty="0" err="1"/>
              <a:t>Ejemplo</a:t>
            </a:r>
            <a:r>
              <a:rPr lang="da-DK" sz="2000" dirty="0"/>
              <a:t>: ”El </a:t>
            </a:r>
            <a:r>
              <a:rPr lang="da-DK" sz="2000" dirty="0" err="1"/>
              <a:t>próximo</a:t>
            </a:r>
            <a:r>
              <a:rPr lang="da-DK" sz="2000" dirty="0"/>
              <a:t> mes</a:t>
            </a:r>
            <a:r>
              <a:rPr lang="da-DK" sz="2000" dirty="0">
                <a:solidFill>
                  <a:srgbClr val="FFC000"/>
                </a:solidFill>
              </a:rPr>
              <a:t> ___________:     </a:t>
            </a:r>
            <a:r>
              <a:rPr lang="da-DK" sz="2000" dirty="0"/>
              <a:t>sobre el </a:t>
            </a:r>
            <a:r>
              <a:rPr lang="da-DK" sz="2000" dirty="0" err="1"/>
              <a:t>futuro</a:t>
            </a:r>
            <a:r>
              <a:rPr lang="da-DK" sz="2000" dirty="0"/>
              <a:t>”</a:t>
            </a:r>
          </a:p>
        </p:txBody>
      </p:sp>
      <p:sp>
        <p:nvSpPr>
          <p:cNvPr id="12" name="Tekstboks 11"/>
          <p:cNvSpPr txBox="1"/>
          <p:nvPr/>
        </p:nvSpPr>
        <p:spPr>
          <a:xfrm>
            <a:off x="2334451" y="5071377"/>
            <a:ext cx="52752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C00000"/>
                </a:solidFill>
              </a:rPr>
              <a:t>1. udsagn, der udtrykker noget fremtidigt</a:t>
            </a:r>
          </a:p>
          <a:p>
            <a:r>
              <a:rPr lang="da-DK" dirty="0">
                <a:solidFill>
                  <a:schemeClr val="accent5">
                    <a:lumMod val="50000"/>
                  </a:schemeClr>
                </a:solidFill>
              </a:rPr>
              <a:t>mest brugt i skriftlige sprog</a:t>
            </a:r>
          </a:p>
          <a:p>
            <a:r>
              <a:rPr lang="da-DK" dirty="0">
                <a:solidFill>
                  <a:srgbClr val="C00000"/>
                </a:solidFill>
              </a:rPr>
              <a:t>2. formodning og usikkerhed (§178)</a:t>
            </a:r>
          </a:p>
          <a:p>
            <a:r>
              <a:rPr lang="da-DK" dirty="0" err="1">
                <a:solidFill>
                  <a:srgbClr val="002060"/>
                </a:solidFill>
              </a:rPr>
              <a:t>Por</a:t>
            </a:r>
            <a:r>
              <a:rPr lang="da-DK" dirty="0">
                <a:solidFill>
                  <a:srgbClr val="002060"/>
                </a:solidFill>
              </a:rPr>
              <a:t> </a:t>
            </a:r>
            <a:r>
              <a:rPr lang="da-DK" dirty="0" err="1">
                <a:solidFill>
                  <a:srgbClr val="002060"/>
                </a:solidFill>
              </a:rPr>
              <a:t>ejemplo</a:t>
            </a:r>
            <a:r>
              <a:rPr lang="da-DK" dirty="0">
                <a:solidFill>
                  <a:srgbClr val="002060"/>
                </a:solidFill>
              </a:rPr>
              <a:t>: ¿</a:t>
            </a:r>
            <a:r>
              <a:rPr lang="da-DK" dirty="0"/>
              <a:t> </a:t>
            </a:r>
            <a:r>
              <a:rPr lang="da-DK" dirty="0" err="1">
                <a:solidFill>
                  <a:srgbClr val="002060"/>
                </a:solidFill>
              </a:rPr>
              <a:t>Qué</a:t>
            </a:r>
            <a:r>
              <a:rPr lang="da-DK" dirty="0">
                <a:solidFill>
                  <a:srgbClr val="002060"/>
                </a:solidFill>
              </a:rPr>
              <a:t> </a:t>
            </a:r>
            <a:r>
              <a:rPr lang="da-DK" dirty="0" err="1">
                <a:solidFill>
                  <a:srgbClr val="002060"/>
                </a:solidFill>
              </a:rPr>
              <a:t>hora</a:t>
            </a:r>
            <a:r>
              <a:rPr lang="da-DK" dirty="0">
                <a:solidFill>
                  <a:srgbClr val="002060"/>
                </a:solidFill>
              </a:rPr>
              <a:t> es? </a:t>
            </a:r>
            <a:r>
              <a:rPr lang="da-DK" dirty="0" err="1">
                <a:solidFill>
                  <a:srgbClr val="002060"/>
                </a:solidFill>
              </a:rPr>
              <a:t>Serán</a:t>
            </a:r>
            <a:r>
              <a:rPr lang="da-DK" dirty="0">
                <a:solidFill>
                  <a:srgbClr val="002060"/>
                </a:solidFill>
              </a:rPr>
              <a:t> las 12 = Kl. er vel (omkring) 12</a:t>
            </a:r>
          </a:p>
        </p:txBody>
      </p:sp>
    </p:spTree>
    <p:extLst>
      <p:ext uri="{BB962C8B-B14F-4D97-AF65-F5344CB8AC3E}">
        <p14:creationId xmlns:p14="http://schemas.microsoft.com/office/powerpoint/2010/main" val="323198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2" grpId="0"/>
      <p:bldP spid="16" grpId="0"/>
      <p:bldP spid="17" grpId="0"/>
      <p:bldP spid="18" grpId="0"/>
      <p:bldP spid="21" grpId="0"/>
      <p:bldP spid="23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da-DK" dirty="0"/>
            </a:br>
            <a:r>
              <a:rPr lang="da-DK" dirty="0"/>
              <a:t>FUTURUM</a:t>
            </a:r>
            <a:br>
              <a:rPr lang="da-DK" dirty="0"/>
            </a:br>
            <a:r>
              <a:rPr lang="da-DK" dirty="0"/>
              <a:t>(</a:t>
            </a:r>
            <a:r>
              <a:rPr lang="da-DK" i="1" dirty="0"/>
              <a:t>fremtid</a:t>
            </a:r>
            <a:r>
              <a:rPr lang="da-DK" dirty="0"/>
              <a:t>)</a:t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2123728" y="1932476"/>
            <a:ext cx="5544616" cy="1496524"/>
          </a:xfrm>
        </p:spPr>
        <p:txBody>
          <a:bodyPr>
            <a:normAutofit lnSpcReduction="10000"/>
          </a:bodyPr>
          <a:lstStyle/>
          <a:p>
            <a:pPr algn="ctr"/>
            <a:r>
              <a:rPr lang="da-DK" dirty="0">
                <a:hlinkClick r:id="rId3"/>
              </a:rPr>
              <a:t>Futurum | SPANSKGRAM | Minlæring (minlaering.dk)</a:t>
            </a:r>
            <a:endParaRPr lang="da-DK" dirty="0"/>
          </a:p>
          <a:p>
            <a:pPr algn="ctr"/>
            <a:r>
              <a:rPr lang="da-DK" i="1" dirty="0"/>
              <a:t>Følg linket og lav øvelserne 1-3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3790256" y="2129070"/>
            <a:ext cx="1368152" cy="576064"/>
          </a:xfrm>
        </p:spPr>
        <p:txBody>
          <a:bodyPr>
            <a:normAutofit lnSpcReduction="10000"/>
          </a:bodyPr>
          <a:lstStyle/>
          <a:p>
            <a:pPr algn="ctr"/>
            <a:endParaRPr lang="da-DK" dirty="0"/>
          </a:p>
          <a:p>
            <a:pPr algn="ctr"/>
            <a:endParaRPr lang="da-DK" dirty="0"/>
          </a:p>
        </p:txBody>
      </p:sp>
      <p:sp>
        <p:nvSpPr>
          <p:cNvPr id="14" name="Pladsholder til tekst 3"/>
          <p:cNvSpPr txBox="1">
            <a:spLocks/>
          </p:cNvSpPr>
          <p:nvPr/>
        </p:nvSpPr>
        <p:spPr>
          <a:xfrm>
            <a:off x="6459724" y="2125284"/>
            <a:ext cx="1368152" cy="576064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400" b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a-DK"/>
          </a:p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05226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9282</TotalTime>
  <Words>290</Words>
  <Application>Microsoft Office PowerPoint</Application>
  <PresentationFormat>Skærmshow (4:3)</PresentationFormat>
  <Paragraphs>107</Paragraphs>
  <Slides>6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4" baseType="lpstr">
      <vt:lpstr>Arial</vt:lpstr>
      <vt:lpstr>Book Antiqua</vt:lpstr>
      <vt:lpstr>Calibri</vt:lpstr>
      <vt:lpstr>Lucida Sans</vt:lpstr>
      <vt:lpstr>Wingdings</vt:lpstr>
      <vt:lpstr>Wingdings 2</vt:lpstr>
      <vt:lpstr>Wingdings 3</vt:lpstr>
      <vt:lpstr>Apex</vt:lpstr>
      <vt:lpstr> FUTURum (fremtid) </vt:lpstr>
      <vt:lpstr>  FUTURum (fremtid) </vt:lpstr>
      <vt:lpstr>Otra forma de expresar el futuro</vt:lpstr>
      <vt:lpstr> FUTURUM (fremtid) </vt:lpstr>
      <vt:lpstr> Total que… </vt:lpstr>
      <vt:lpstr> FUTURUM (fremtid)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pasado en español (datiden)</dc:title>
  <dc:creator>taa</dc:creator>
  <cp:lastModifiedBy>Teresa Alvarez Alonso (Te | EG)</cp:lastModifiedBy>
  <cp:revision>45</cp:revision>
  <dcterms:created xsi:type="dcterms:W3CDTF">2011-04-06T07:46:42Z</dcterms:created>
  <dcterms:modified xsi:type="dcterms:W3CDTF">2026-01-08T06:48:52Z</dcterms:modified>
</cp:coreProperties>
</file>