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6" r:id="rId5"/>
    <p:sldId id="260" r:id="rId6"/>
    <p:sldId id="257" r:id="rId7"/>
    <p:sldId id="258" r:id="rId8"/>
    <p:sldId id="259" r:id="rId9"/>
    <p:sldId id="273" r:id="rId10"/>
    <p:sldId id="277" r:id="rId11"/>
    <p:sldId id="261" r:id="rId12"/>
    <p:sldId id="274" r:id="rId13"/>
    <p:sldId id="275" r:id="rId1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0153B1-FD1B-4D13-993A-1F95FF492879}" v="11" dt="2026-05-04T10:33:41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30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ben Aagaard (To | EG)" userId="25871e62-395b-474f-9117-c12e11371029" providerId="ADAL" clId="{E21725E0-251B-45EA-B200-6DDF2241DCF5}"/>
    <pc:docChg chg="custSel modSld">
      <pc:chgData name="Torben Aagaard (To | EG)" userId="25871e62-395b-474f-9117-c12e11371029" providerId="ADAL" clId="{E21725E0-251B-45EA-B200-6DDF2241DCF5}" dt="2026-05-04T10:33:41.883" v="50" actId="20577"/>
      <pc:docMkLst>
        <pc:docMk/>
      </pc:docMkLst>
      <pc:sldChg chg="addSp delSp modSp mod delAnim">
        <pc:chgData name="Torben Aagaard (To | EG)" userId="25871e62-395b-474f-9117-c12e11371029" providerId="ADAL" clId="{E21725E0-251B-45EA-B200-6DDF2241DCF5}" dt="2026-05-04T10:33:41.883" v="50" actId="20577"/>
        <pc:sldMkLst>
          <pc:docMk/>
          <pc:sldMk cId="0" sldId="274"/>
        </pc:sldMkLst>
        <pc:spChg chg="del">
          <ac:chgData name="Torben Aagaard (To | EG)" userId="25871e62-395b-474f-9117-c12e11371029" providerId="ADAL" clId="{E21725E0-251B-45EA-B200-6DDF2241DCF5}" dt="2026-05-04T10:32:06.101" v="2" actId="478"/>
          <ac:spMkLst>
            <pc:docMk/>
            <pc:sldMk cId="0" sldId="274"/>
            <ac:spMk id="2" creationId="{00000000-0000-0000-0000-000000000000}"/>
          </ac:spMkLst>
        </pc:spChg>
        <pc:spChg chg="mod">
          <ac:chgData name="Torben Aagaard (To | EG)" userId="25871e62-395b-474f-9117-c12e11371029" providerId="ADAL" clId="{E21725E0-251B-45EA-B200-6DDF2241DCF5}" dt="2026-05-04T10:33:41.883" v="50" actId="20577"/>
          <ac:spMkLst>
            <pc:docMk/>
            <pc:sldMk cId="0" sldId="274"/>
            <ac:spMk id="3" creationId="{00000000-0000-0000-0000-000000000000}"/>
          </ac:spMkLst>
        </pc:spChg>
        <pc:picChg chg="add mod">
          <ac:chgData name="Torben Aagaard (To | EG)" userId="25871e62-395b-474f-9117-c12e11371029" providerId="ADAL" clId="{E21725E0-251B-45EA-B200-6DDF2241DCF5}" dt="2026-05-04T10:33:32.869" v="42" actId="1037"/>
          <ac:picMkLst>
            <pc:docMk/>
            <pc:sldMk cId="0" sldId="274"/>
            <ac:picMk id="5" creationId="{9DCFF4DD-AD79-4B3D-F199-38C26E4099BB}"/>
          </ac:picMkLst>
        </pc:picChg>
        <pc:picChg chg="del">
          <ac:chgData name="Torben Aagaard (To | EG)" userId="25871e62-395b-474f-9117-c12e11371029" providerId="ADAL" clId="{E21725E0-251B-45EA-B200-6DDF2241DCF5}" dt="2026-05-04T10:32:00.932" v="1" actId="478"/>
          <ac:picMkLst>
            <pc:docMk/>
            <pc:sldMk cId="0" sldId="274"/>
            <ac:picMk id="5124" creationId="{00000000-0000-0000-0000-000000000000}"/>
          </ac:picMkLst>
        </pc:picChg>
      </pc:sldChg>
      <pc:sldChg chg="mod modShow">
        <pc:chgData name="Torben Aagaard (To | EG)" userId="25871e62-395b-474f-9117-c12e11371029" providerId="ADAL" clId="{E21725E0-251B-45EA-B200-6DDF2241DCF5}" dt="2026-05-04T09:28:22.909" v="0" actId="729"/>
        <pc:sldMkLst>
          <pc:docMk/>
          <pc:sldMk cId="0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F51B-2055-4166-8BF8-C01963C55BD1}" type="datetimeFigureOut">
              <a:rPr lang="da-DK" smtClean="0"/>
              <a:t>03-05-2026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79D6-A615-42AE-BF6B-CCCF00042B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342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F51B-2055-4166-8BF8-C01963C55BD1}" type="datetimeFigureOut">
              <a:rPr lang="da-DK" smtClean="0"/>
              <a:t>03-05-2026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79D6-A615-42AE-BF6B-CCCF00042B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485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F51B-2055-4166-8BF8-C01963C55BD1}" type="datetimeFigureOut">
              <a:rPr lang="da-DK" smtClean="0"/>
              <a:t>03-05-2026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79D6-A615-42AE-BF6B-CCCF00042B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862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F51B-2055-4166-8BF8-C01963C55BD1}" type="datetimeFigureOut">
              <a:rPr lang="da-DK" smtClean="0"/>
              <a:t>03-05-2026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79D6-A615-42AE-BF6B-CCCF00042B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7640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F51B-2055-4166-8BF8-C01963C55BD1}" type="datetimeFigureOut">
              <a:rPr lang="da-DK" smtClean="0"/>
              <a:t>03-05-2026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79D6-A615-42AE-BF6B-CCCF00042B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44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F51B-2055-4166-8BF8-C01963C55BD1}" type="datetimeFigureOut">
              <a:rPr lang="da-DK" smtClean="0"/>
              <a:t>03-05-2026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79D6-A615-42AE-BF6B-CCCF00042B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135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F51B-2055-4166-8BF8-C01963C55BD1}" type="datetimeFigureOut">
              <a:rPr lang="da-DK" smtClean="0"/>
              <a:t>03-05-2026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79D6-A615-42AE-BF6B-CCCF00042B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705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F51B-2055-4166-8BF8-C01963C55BD1}" type="datetimeFigureOut">
              <a:rPr lang="da-DK" smtClean="0"/>
              <a:t>03-05-2026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79D6-A615-42AE-BF6B-CCCF00042B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158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F51B-2055-4166-8BF8-C01963C55BD1}" type="datetimeFigureOut">
              <a:rPr lang="da-DK" smtClean="0"/>
              <a:t>03-05-2026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79D6-A615-42AE-BF6B-CCCF00042B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99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F51B-2055-4166-8BF8-C01963C55BD1}" type="datetimeFigureOut">
              <a:rPr lang="da-DK" smtClean="0"/>
              <a:t>03-05-2026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79D6-A615-42AE-BF6B-CCCF00042B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561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7F51B-2055-4166-8BF8-C01963C55BD1}" type="datetimeFigureOut">
              <a:rPr lang="da-DK" smtClean="0"/>
              <a:t>03-05-2026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79D6-A615-42AE-BF6B-CCCF00042B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526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7F51B-2055-4166-8BF8-C01963C55BD1}" type="datetimeFigureOut">
              <a:rPr lang="da-DK" smtClean="0"/>
              <a:t>03-05-2026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979D6-A615-42AE-BF6B-CCCF00042B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43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730874A9-8DF5-4A1F-92A2-7A85E397B8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077" y="-1383779"/>
            <a:ext cx="9433048" cy="962555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2C1A3FC-A826-4728-BF67-D19928D96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 err="1">
                <a:solidFill>
                  <a:srgbClr val="FFC000"/>
                </a:solidFill>
              </a:rPr>
              <a:t>Webb's</a:t>
            </a:r>
            <a:r>
              <a:rPr lang="da-DK" b="1" dirty="0">
                <a:solidFill>
                  <a:srgbClr val="FFC000"/>
                </a:solidFill>
              </a:rPr>
              <a:t> First Deep Field</a:t>
            </a:r>
            <a:endParaRPr lang="da-DK" dirty="0">
              <a:solidFill>
                <a:srgbClr val="FFC000"/>
              </a:solidFill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CC0CC5C-F391-48A1-A3B4-9067AC8FEDF6}"/>
              </a:ext>
            </a:extLst>
          </p:cNvPr>
          <p:cNvSpPr txBox="1"/>
          <p:nvPr/>
        </p:nvSpPr>
        <p:spPr>
          <a:xfrm>
            <a:off x="611560" y="1477104"/>
            <a:ext cx="7920880" cy="4893647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dirty="0"/>
              <a:t>Webb's First Deep Field is the first operational image taken by the James Webb Space Telescope (JWST). </a:t>
            </a:r>
          </a:p>
          <a:p>
            <a:endParaRPr lang="en-US" sz="2400" dirty="0"/>
          </a:p>
          <a:p>
            <a:r>
              <a:rPr lang="en-US" sz="2400" dirty="0"/>
              <a:t>The deep-field photograph, which covers a tiny area of sky visible from the Southern Hemisphere, is centered on SMACS 0723, a galaxy cluster in the constellation of Volans.</a:t>
            </a:r>
          </a:p>
          <a:p>
            <a:endParaRPr lang="en-US" sz="2400" dirty="0"/>
          </a:p>
          <a:p>
            <a:r>
              <a:rPr lang="en-US" sz="2400" dirty="0"/>
              <a:t>Thousands of galaxies are visible in the image, some as old as 13 billion years. It is the highest-resolution image of the early Universe ever taken. </a:t>
            </a:r>
          </a:p>
          <a:p>
            <a:endParaRPr lang="en-US" sz="2400" dirty="0"/>
          </a:p>
          <a:p>
            <a:r>
              <a:rPr lang="en-US" sz="2400" dirty="0"/>
              <a:t>Captured by the telescope's Near-Infrared Camera (</a:t>
            </a:r>
            <a:r>
              <a:rPr lang="en-US" sz="2400" dirty="0" err="1"/>
              <a:t>NIRCam</a:t>
            </a:r>
            <a:r>
              <a:rPr lang="en-US" sz="2400" dirty="0"/>
              <a:t>), the image was revealed to the public by NASA on 11 July 2022. </a:t>
            </a:r>
          </a:p>
        </p:txBody>
      </p:sp>
    </p:spTree>
    <p:extLst>
      <p:ext uri="{BB962C8B-B14F-4D97-AF65-F5344CB8AC3E}">
        <p14:creationId xmlns:p14="http://schemas.microsoft.com/office/powerpoint/2010/main" val="35779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5300">
                <a:latin typeface="Calibri" pitchFamily="34" charset="0"/>
                <a:cs typeface="Times New Roman" pitchFamily="18" charset="0"/>
              </a:rPr>
              <a:t>Bestem </a:t>
            </a:r>
            <a:r>
              <a:rPr lang="da-DK" sz="5300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da-DK" sz="5300" i="1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a-DK" sz="53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5300">
                <a:latin typeface="+mn-lt"/>
                <a:cs typeface="Times New Roman" pitchFamily="18" charset="0"/>
              </a:rPr>
              <a:t>i</a:t>
            </a:r>
            <a:r>
              <a:rPr lang="da-DK" sz="5300" i="1">
                <a:latin typeface="Times New Roman" pitchFamily="18" charset="0"/>
                <a:cs typeface="Times New Roman" pitchFamily="18" charset="0"/>
              </a:rPr>
              <a:t> v = H</a:t>
            </a:r>
            <a:r>
              <a:rPr lang="da-DK" sz="5300" i="1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a-DK" sz="5300" i="1">
                <a:latin typeface="Times New Roman" pitchFamily="18" charset="0"/>
                <a:cs typeface="Times New Roman" pitchFamily="18" charset="0"/>
              </a:rPr>
              <a:t>∙r</a:t>
            </a:r>
            <a:br>
              <a:rPr lang="da-DK" i="1">
                <a:latin typeface="Times New Roman" pitchFamily="18" charset="0"/>
                <a:cs typeface="Times New Roman" pitchFamily="18" charset="0"/>
              </a:rPr>
            </a:br>
            <a:r>
              <a:rPr lang="da-DK" sz="4000">
                <a:latin typeface="+mn-lt"/>
                <a:cs typeface="Times New Roman" pitchFamily="18" charset="0"/>
              </a:rPr>
              <a:t>Vi har brug for at finde to størrelser</a:t>
            </a:r>
            <a:endParaRPr lang="da-DK" sz="4000">
              <a:latin typeface="+mn-lt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33550" y="1600200"/>
            <a:ext cx="5676900" cy="4525963"/>
          </a:xfrm>
          <a:noFill/>
        </p:spPr>
      </p:pic>
      <p:sp>
        <p:nvSpPr>
          <p:cNvPr id="5" name="Ellipse 4"/>
          <p:cNvSpPr/>
          <p:nvPr/>
        </p:nvSpPr>
        <p:spPr>
          <a:xfrm>
            <a:off x="2555875" y="1484313"/>
            <a:ext cx="1439863" cy="57626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6" name="Ellipse 5"/>
          <p:cNvSpPr/>
          <p:nvPr/>
        </p:nvSpPr>
        <p:spPr>
          <a:xfrm>
            <a:off x="3419475" y="5732463"/>
            <a:ext cx="1439863" cy="5762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a-DK"/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FD85CB2D-CD21-4ADD-9FE3-05B1AC404396}"/>
              </a:ext>
            </a:extLst>
          </p:cNvPr>
          <p:cNvSpPr txBox="1"/>
          <p:nvPr/>
        </p:nvSpPr>
        <p:spPr>
          <a:xfrm>
            <a:off x="971600" y="2192480"/>
            <a:ext cx="7488832" cy="2677656"/>
          </a:xfrm>
          <a:prstGeom prst="rect">
            <a:avLst/>
          </a:prstGeom>
          <a:gradFill>
            <a:gsLst>
              <a:gs pos="0">
                <a:schemeClr val="bg1"/>
              </a:gs>
              <a:gs pos="52000">
                <a:srgbClr val="FBCBA3"/>
              </a:gs>
              <a:gs pos="90000">
                <a:schemeClr val="accent6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da-DK" sz="2400" dirty="0"/>
              <a:t>En af udfordringerne med at bestemme en værdi af Hubble-konstanten ved brug af Hubbles observationer, var at man kraftigt havde undervurderet afstandene ud til andre galakser. Metoderne til afstandsbestemmelse var simpelthen ikke gode nok endnu. </a:t>
            </a:r>
          </a:p>
          <a:p>
            <a:r>
              <a:rPr lang="da-DK" sz="2400" dirty="0"/>
              <a:t>I de kommende lektioner skal vi se på hvilke metoder der bruges til at bestemme afstand og hastighed for galakser.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91ADD8B-8E7A-4F70-8646-0CD1A94E27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9"/>
          <a:stretch/>
        </p:blipFill>
        <p:spPr>
          <a:xfrm>
            <a:off x="-36512" y="256342"/>
            <a:ext cx="9144000" cy="66290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62D2534-5AF7-495B-B512-C972E2B08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656"/>
            <a:ext cx="8229600" cy="1143000"/>
          </a:xfrm>
        </p:spPr>
        <p:txBody>
          <a:bodyPr/>
          <a:lstStyle/>
          <a:p>
            <a:r>
              <a:rPr lang="da-DK" b="1" i="1" dirty="0">
                <a:solidFill>
                  <a:srgbClr val="FFC000"/>
                </a:solidFill>
              </a:rPr>
              <a:t>UNIVERSETS UDVIDELSE</a:t>
            </a:r>
          </a:p>
        </p:txBody>
      </p:sp>
    </p:spTree>
    <p:extLst>
      <p:ext uri="{BB962C8B-B14F-4D97-AF65-F5344CB8AC3E}">
        <p14:creationId xmlns:p14="http://schemas.microsoft.com/office/powerpoint/2010/main" val="4123860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Hjemgalakse 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00200"/>
            <a:ext cx="400696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00200"/>
            <a:ext cx="4005725" cy="455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32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Hjemgalakse D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88" y="1600200"/>
            <a:ext cx="41083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2" y="1605904"/>
            <a:ext cx="4067595" cy="452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825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Rummet udvider sig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60864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530" y="4797152"/>
            <a:ext cx="4164902" cy="196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538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>
                <a:latin typeface="Calibri" pitchFamily="34" charset="0"/>
              </a:rPr>
              <a:t>Hubbles lov </a:t>
            </a:r>
            <a:br>
              <a:rPr lang="da-DK" dirty="0">
                <a:latin typeface="Calibri" pitchFamily="34" charset="0"/>
              </a:rPr>
            </a:br>
            <a:r>
              <a:rPr lang="da-DK" dirty="0">
                <a:latin typeface="Calibri" pitchFamily="34" charset="0"/>
              </a:rPr>
              <a:t>(2D-simulation i </a:t>
            </a:r>
            <a:r>
              <a:rPr lang="da-DK" dirty="0" err="1">
                <a:latin typeface="Calibri" pitchFamily="34" charset="0"/>
              </a:rPr>
              <a:t>Geogebra</a:t>
            </a:r>
            <a:r>
              <a:rPr lang="da-DK" dirty="0">
                <a:latin typeface="Calibri" pitchFamily="34" charset="0"/>
              </a:rPr>
              <a:t>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a-DK" sz="5400" i="1">
                <a:latin typeface="Times New Roman" pitchFamily="18" charset="0"/>
                <a:cs typeface="Times New Roman" pitchFamily="18" charset="0"/>
              </a:rPr>
              <a:t>v = H</a:t>
            </a:r>
            <a:r>
              <a:rPr lang="da-DK" sz="5400" i="1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a-DK" sz="5400" i="1">
                <a:latin typeface="Times New Roman" pitchFamily="18" charset="0"/>
                <a:cs typeface="Times New Roman" pitchFamily="18" charset="0"/>
              </a:rPr>
              <a:t>∙r</a:t>
            </a:r>
          </a:p>
          <a:p>
            <a:pPr marL="0" indent="0" algn="ctr">
              <a:buNone/>
            </a:pPr>
            <a:endParaRPr lang="da-DK" sz="540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051" y="2605547"/>
            <a:ext cx="4019897" cy="370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0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AF139B-7011-483E-A221-F95DAC7AA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Hubbles diagram (1929)</a:t>
            </a:r>
            <a:endParaRPr lang="da-DK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5C9C96B-DCFB-4E14-ABF4-B3F475215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A8F6DBD-7151-45D0-86C9-F0B77007A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76338" y="1268760"/>
            <a:ext cx="6591323" cy="50405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1621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dirty="0"/>
              <a:t>Hubbles diagram </a:t>
            </a:r>
            <a:br>
              <a:rPr lang="da-DK" dirty="0"/>
            </a:br>
            <a:r>
              <a:rPr lang="da-DK" sz="3100" dirty="0"/>
              <a:t>(tv: 1929, th: nutidige observationer)</a:t>
            </a:r>
            <a:endParaRPr lang="da-DK" sz="27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716088"/>
            <a:ext cx="4500563" cy="3441700"/>
          </a:xfr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213"/>
            <a:ext cx="43910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boks 7"/>
          <p:cNvSpPr txBox="1">
            <a:spLocks noChangeArrowheads="1"/>
          </p:cNvSpPr>
          <p:nvPr/>
        </p:nvSpPr>
        <p:spPr bwMode="auto">
          <a:xfrm>
            <a:off x="539750" y="5229225"/>
            <a:ext cx="835342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3200">
                <a:latin typeface="Calibri" pitchFamily="34" charset="0"/>
              </a:rPr>
              <a:t>Sammenlign med Hubbles lov: </a:t>
            </a:r>
            <a:r>
              <a:rPr lang="da-DK" sz="3200" i="1">
                <a:latin typeface="Times New Roman" pitchFamily="18" charset="0"/>
                <a:cs typeface="Times New Roman" pitchFamily="18" charset="0"/>
              </a:rPr>
              <a:t>v = H</a:t>
            </a:r>
            <a:r>
              <a:rPr lang="da-DK" sz="3200" i="1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a-DK" sz="3200" i="1">
                <a:latin typeface="Times New Roman" pitchFamily="18" charset="0"/>
                <a:cs typeface="Times New Roman" pitchFamily="18" charset="0"/>
              </a:rPr>
              <a:t>∙r</a:t>
            </a:r>
          </a:p>
          <a:p>
            <a:r>
              <a:rPr lang="da-DK" sz="3200">
                <a:latin typeface="Calibri" pitchFamily="34" charset="0"/>
              </a:rPr>
              <a:t>Find </a:t>
            </a:r>
            <a:r>
              <a:rPr lang="da-DK" sz="3200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da-DK" sz="3200" i="1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a-DK" sz="3200" baseline="-25000">
                <a:latin typeface="Calibri" pitchFamily="34" charset="0"/>
              </a:rPr>
              <a:t> </a:t>
            </a:r>
            <a:r>
              <a:rPr lang="da-DK" sz="3200">
                <a:latin typeface="Calibri" pitchFamily="34" charset="0"/>
              </a:rPr>
              <a:t>(</a:t>
            </a:r>
            <a:r>
              <a:rPr lang="da-DK" sz="3200" err="1">
                <a:latin typeface="Calibri" pitchFamily="34" charset="0"/>
              </a:rPr>
              <a:t>Hubblekonstanten</a:t>
            </a:r>
            <a:r>
              <a:rPr lang="da-DK" sz="3200">
                <a:latin typeface="Calibri" pitchFamily="34" charset="0"/>
              </a:rPr>
              <a:t>) som hældningen af tendenslinjen…</a:t>
            </a:r>
            <a:endParaRPr lang="da-DK" sz="3600" baseline="-25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/>
          <a:lstStyle/>
          <a:p>
            <a:pPr eaLnBrk="1" hangingPunct="1"/>
            <a:r>
              <a:rPr lang="da-DK"/>
              <a:t>Universets alder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981075"/>
            <a:ext cx="7931224" cy="5616277"/>
          </a:xfrm>
        </p:spPr>
        <p:txBody>
          <a:bodyPr>
            <a:normAutofit/>
          </a:bodyPr>
          <a:lstStyle/>
          <a:p>
            <a:pPr eaLnBrk="1" hangingPunct="1"/>
            <a:r>
              <a:rPr lang="da-DK" sz="1800" dirty="0" err="1"/>
              <a:t>Kosmologerne</a:t>
            </a:r>
            <a:r>
              <a:rPr lang="da-DK" sz="1800" dirty="0"/>
              <a:t> er interesserede i at finde den mest præcise værdi af </a:t>
            </a:r>
            <a:r>
              <a:rPr lang="da-DK" sz="18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da-DK" sz="18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a-DK" sz="1800" dirty="0"/>
              <a:t>, for med den kan man beregne et estimat af Universets alder (Hubble-tiden, </a:t>
            </a:r>
            <a:r>
              <a:rPr lang="da-DK" sz="1800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a-DK" sz="18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a-DK" sz="1800" dirty="0"/>
              <a:t>). Med den nuværende værdi af </a:t>
            </a:r>
            <a:r>
              <a:rPr lang="da-DK" sz="18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da-DK" sz="18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a-DK" sz="1800" dirty="0"/>
              <a:t> fås:</a:t>
            </a:r>
          </a:p>
          <a:p>
            <a:pPr eaLnBrk="1" hangingPunct="1"/>
            <a:endParaRPr lang="da-DK" sz="2400" dirty="0"/>
          </a:p>
          <a:p>
            <a:pPr eaLnBrk="1" hangingPunct="1"/>
            <a:endParaRPr lang="da-DK" sz="2400" dirty="0"/>
          </a:p>
          <a:p>
            <a:pPr eaLnBrk="1" hangingPunct="1"/>
            <a:endParaRPr lang="da-DK" sz="2400" dirty="0"/>
          </a:p>
          <a:p>
            <a:pPr eaLnBrk="1" hangingPunct="1"/>
            <a:endParaRPr lang="da-DK" sz="2400" dirty="0"/>
          </a:p>
          <a:p>
            <a:pPr eaLnBrk="1" hangingPunct="1"/>
            <a:endParaRPr lang="da-DK" sz="2400" dirty="0"/>
          </a:p>
          <a:p>
            <a:pPr eaLnBrk="1" hangingPunct="1"/>
            <a:endParaRPr lang="da-DK" sz="2400" dirty="0"/>
          </a:p>
          <a:p>
            <a:pPr eaLnBrk="1" hangingPunct="1"/>
            <a:endParaRPr lang="da-DK" sz="2000" dirty="0"/>
          </a:p>
          <a:p>
            <a:pPr eaLnBrk="1" hangingPunct="1"/>
            <a:r>
              <a:rPr lang="da-DK" sz="1800" dirty="0"/>
              <a:t>Beregn Hubbles værdi for Universets alder på baggrund af grafen fra 1929…</a:t>
            </a:r>
          </a:p>
          <a:p>
            <a:pPr eaLnBrk="1" hangingPunct="1"/>
            <a:r>
              <a:rPr lang="da-DK" sz="1800" dirty="0"/>
              <a:t>Værdien af </a:t>
            </a:r>
            <a:r>
              <a:rPr lang="da-DK" sz="1800" i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da-DK" sz="18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a-DK" sz="1800" dirty="0"/>
              <a:t> bliver i stedet </a:t>
            </a:r>
            <a:r>
              <a:rPr lang="da-DK" sz="1800"/>
              <a:t>for 20,7 </a:t>
            </a:r>
            <a:r>
              <a:rPr lang="da-DK" sz="1800" dirty="0"/>
              <a:t>(km/s)/</a:t>
            </a:r>
            <a:r>
              <a:rPr lang="da-DK" sz="1800" dirty="0" err="1"/>
              <a:t>Mly</a:t>
            </a:r>
            <a:r>
              <a:rPr lang="da-DK" sz="1800" dirty="0"/>
              <a:t> ca. 166 (km/s)/</a:t>
            </a:r>
            <a:r>
              <a:rPr lang="da-DK" sz="1800" dirty="0" err="1"/>
              <a:t>Mly</a:t>
            </a:r>
            <a:r>
              <a:rPr lang="da-DK" sz="1800" dirty="0"/>
              <a:t>. Sættes dette ind i beregningen ovenfor fås i stedet en alder på ca. 1,8 mia. år. Men geologerne havde allerede omkring 1930 gode argumenter for at Jordens alder er mindst 3-4 mia. år…</a:t>
            </a:r>
          </a:p>
          <a:p>
            <a:pPr eaLnBrk="1" hangingPunct="1"/>
            <a:endParaRPr lang="da-DK" sz="24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DCFF4DD-AD79-4B3D-F199-38C26E409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10" y="1917700"/>
            <a:ext cx="7689774" cy="2879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083FA7BC1BE7841AEC4A95980667929" ma:contentTypeVersion="53" ma:contentTypeDescription="Opret et nyt dokument." ma:contentTypeScope="" ma:versionID="330d2f229b13167aaed823bb0b30e33b">
  <xsd:schema xmlns:xsd="http://www.w3.org/2001/XMLSchema" xmlns:xs="http://www.w3.org/2001/XMLSchema" xmlns:p="http://schemas.microsoft.com/office/2006/metadata/properties" xmlns:ns3="552fc791-b9ed-4a2b-82aa-c9ef02e3631a" xmlns:ns4="493dec6a-80d2-4643-a12e-d28ec4ee3587" xmlns:ns5="0906b9c3-818b-47b7-aa00-dad558d5737b" targetNamespace="http://schemas.microsoft.com/office/2006/metadata/properties" ma:root="true" ma:fieldsID="c3e961cdb56230d3cd16e95b5f92b296" ns3:_="" ns4:_="" ns5:_="">
    <xsd:import namespace="552fc791-b9ed-4a2b-82aa-c9ef02e3631a"/>
    <xsd:import namespace="493dec6a-80d2-4643-a12e-d28ec4ee3587"/>
    <xsd:import namespace="0906b9c3-818b-47b7-aa00-dad558d5737b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TeamsChannelId" minOccurs="0"/>
                <xsd:element ref="ns3:IsNotebookLocked" minOccurs="0"/>
                <xsd:element ref="ns3:Math_Settings" minOccurs="0"/>
                <xsd:element ref="ns4:MediaServiceMetadata" minOccurs="0"/>
                <xsd:element ref="ns4:MediaServiceFastMetadata" minOccurs="0"/>
                <xsd:element ref="ns4:NotebookType0" minOccurs="0"/>
                <xsd:element ref="ns4:FolderType0" minOccurs="0"/>
                <xsd:element ref="ns4:CultureName0" minOccurs="0"/>
                <xsd:element ref="ns4:AppVersion0" minOccurs="0"/>
                <xsd:element ref="ns4:TeamsChannelId0" minOccurs="0"/>
                <xsd:element ref="ns4:Math_Settings0" minOccurs="0"/>
                <xsd:element ref="ns4:DefaultSectionNames0" minOccurs="0"/>
                <xsd:element ref="ns4:Student_Groups0" minOccurs="0"/>
                <xsd:element ref="ns4:Distribution_Groups" minOccurs="0"/>
                <xsd:element ref="ns4:LMS_Mappings" minOccurs="0"/>
                <xsd:element ref="ns4:Invited_Teachers0" minOccurs="0"/>
                <xsd:element ref="ns4:Invited_Students0" minOccurs="0"/>
                <xsd:element ref="ns4:Self_Registration_Enabled0" minOccurs="0"/>
                <xsd:element ref="ns4:Has_Teacher_Only_SectionGroup0" minOccurs="0"/>
                <xsd:element ref="ns4:Is_Collaboration_Space_Locked0" minOccurs="0"/>
                <xsd:element ref="ns4:IsNotebookLocked0" minOccurs="0"/>
                <xsd:element ref="ns5:SharedWithUsers" minOccurs="0"/>
                <xsd:element ref="ns5:SharedWithDetails" minOccurs="0"/>
                <xsd:element ref="ns5:SharingHintHash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Teams_Channel_Section_Location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fc791-b9ed-4a2b-82aa-c9ef02e3631a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Type" ma:internalName="NotebookType">
      <xsd:simpleType>
        <xsd:restriction base="dms:Text"/>
      </xsd:simpleType>
    </xsd:element>
    <xsd:element name="FolderType" ma:index="9" nillable="true" ma:displayName="Folder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Section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Name" ma:internalName="CultureName">
      <xsd:simpleType>
        <xsd:restriction base="dms:Text"/>
      </xsd:simpleType>
    </xsd:element>
    <xsd:element name="AppVersion" ma:index="14" nillable="true" ma:displayName="AppVersion" ma:internalName="AppVersion">
      <xsd:simpleType>
        <xsd:restriction base="dms:Text"/>
      </xsd:simpleType>
    </xsd:element>
    <xsd:element name="Teachers" ma:index="1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7" nillable="true" ma:displayName="Student_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8" nillable="true" ma:displayName="Invited_Teachers" ma:internalName="Invited_Teachers">
      <xsd:simpleType>
        <xsd:restriction base="dms:Note">
          <xsd:maxLength value="255"/>
        </xsd:restriction>
      </xsd:simpleType>
    </xsd:element>
    <xsd:element name="Invited_Students" ma:index="19" nillable="true" ma:displayName="Invited_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0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1" nillable="true" ma:displayName="Has_Teacher_Only_SectionGroup" ma:internalName="Has_Teacher_Only_SectionGroup">
      <xsd:simpleType>
        <xsd:restriction base="dms:Boolean"/>
      </xsd:simpleType>
    </xsd:element>
    <xsd:element name="Is_Collaboration_Space_Locked" ma:index="22" nillable="true" ma:displayName="Is_Collaboration_Space_Locked" ma:internalName="Is_Collaboration_Space_Locked">
      <xsd:simpleType>
        <xsd:restriction base="dms:Boolean"/>
      </xsd:simpleType>
    </xsd:element>
    <xsd:element name="TeamsChannelId" ma:index="23" nillable="true" ma:displayName="TeamsChannelId" ma:internalName="TeamsChannelId">
      <xsd:simpleType>
        <xsd:restriction base="dms:Text"/>
      </xsd:simpleType>
    </xsd:element>
    <xsd:element name="IsNotebookLocked" ma:index="24" nillable="true" ma:displayName="IsNotebookLocked" ma:internalName="IsNotebookLocked">
      <xsd:simpleType>
        <xsd:restriction base="dms:Boolean"/>
      </xsd:simpleType>
    </xsd:element>
    <xsd:element name="Math_Settings" ma:index="25" nillable="true" ma:displayName="Math_Settings" ma:internalName="Math_Setting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3dec6a-80d2-4643-a12e-d28ec4ee35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0" ma:index="28" nillable="true" ma:displayName="Notebook Type" ma:internalName="NotebookType0">
      <xsd:simpleType>
        <xsd:restriction base="dms:Text"/>
      </xsd:simpleType>
    </xsd:element>
    <xsd:element name="FolderType0" ma:index="29" nillable="true" ma:displayName="Folder Type" ma:internalName="FolderType0">
      <xsd:simpleType>
        <xsd:restriction base="dms:Text"/>
      </xsd:simpleType>
    </xsd:element>
    <xsd:element name="CultureName0" ma:index="30" nillable="true" ma:displayName="Culture Name" ma:internalName="CultureName0">
      <xsd:simpleType>
        <xsd:restriction base="dms:Text"/>
      </xsd:simpleType>
    </xsd:element>
    <xsd:element name="AppVersion0" ma:index="31" nillable="true" ma:displayName="App Version" ma:internalName="AppVersion0">
      <xsd:simpleType>
        <xsd:restriction base="dms:Text"/>
      </xsd:simpleType>
    </xsd:element>
    <xsd:element name="TeamsChannelId0" ma:index="32" nillable="true" ma:displayName="Teams Channel Id" ma:internalName="TeamsChannelId0">
      <xsd:simpleType>
        <xsd:restriction base="dms:Text"/>
      </xsd:simpleType>
    </xsd:element>
    <xsd:element name="Math_Settings0" ma:index="33" nillable="true" ma:displayName="Math Settings" ma:internalName="Math_Settings0">
      <xsd:simpleType>
        <xsd:restriction base="dms:Text"/>
      </xsd:simpleType>
    </xsd:element>
    <xsd:element name="DefaultSectionNames0" ma:index="34" nillable="true" ma:displayName="Default Section Names" ma:internalName="DefaultSectionNames0">
      <xsd:simpleType>
        <xsd:restriction base="dms:Note">
          <xsd:maxLength value="255"/>
        </xsd:restriction>
      </xsd:simpleType>
    </xsd:element>
    <xsd:element name="Student_Groups0" ma:index="35" nillable="true" ma:displayName="Student Groups" ma:internalName="Student_Groups0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6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7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0" ma:index="38" nillable="true" ma:displayName="Invited Teachers" ma:internalName="Invited_Teachers0">
      <xsd:simpleType>
        <xsd:restriction base="dms:Note">
          <xsd:maxLength value="255"/>
        </xsd:restriction>
      </xsd:simpleType>
    </xsd:element>
    <xsd:element name="Invited_Students0" ma:index="39" nillable="true" ma:displayName="Invited Students" ma:internalName="Invited_Students0">
      <xsd:simpleType>
        <xsd:restriction base="dms:Note">
          <xsd:maxLength value="255"/>
        </xsd:restriction>
      </xsd:simpleType>
    </xsd:element>
    <xsd:element name="Self_Registration_Enabled0" ma:index="40" nillable="true" ma:displayName="Self Registration Enabled" ma:internalName="Self_Registration_Enabled0">
      <xsd:simpleType>
        <xsd:restriction base="dms:Boolean"/>
      </xsd:simpleType>
    </xsd:element>
    <xsd:element name="Has_Teacher_Only_SectionGroup0" ma:index="41" nillable="true" ma:displayName="Has Teacher Only SectionGroup" ma:internalName="Has_Teacher_Only_SectionGroup0">
      <xsd:simpleType>
        <xsd:restriction base="dms:Boolean"/>
      </xsd:simpleType>
    </xsd:element>
    <xsd:element name="Is_Collaboration_Space_Locked0" ma:index="42" nillable="true" ma:displayName="Is Collaboration Space Locked" ma:internalName="Is_Collaboration_Space_Locked0">
      <xsd:simpleType>
        <xsd:restriction base="dms:Boolean"/>
      </xsd:simpleType>
    </xsd:element>
    <xsd:element name="IsNotebookLocked0" ma:index="43" nillable="true" ma:displayName="Is Notebook Locked" ma:internalName="IsNotebookLocked0">
      <xsd:simpleType>
        <xsd:restriction base="dms:Boolean"/>
      </xsd:simpleType>
    </xsd:element>
    <xsd:element name="MediaServiceDateTaken" ma:index="4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48" nillable="true" ma:displayName="Tags" ma:internalName="MediaServiceAutoTags" ma:readOnly="true">
      <xsd:simpleType>
        <xsd:restriction base="dms:Text"/>
      </xsd:simpleType>
    </xsd:element>
    <xsd:element name="MediaServiceGenerationTime" ma:index="4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5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5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5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5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54" nillable="true" ma:displayName="Location" ma:internalName="MediaServiceLocation" ma:readOnly="true">
      <xsd:simpleType>
        <xsd:restriction base="dms:Text"/>
      </xsd:simpleType>
    </xsd:element>
    <xsd:element name="MediaLengthInSeconds" ma:index="55" nillable="true" ma:displayName="Length (seconds)" ma:internalName="MediaLengthInSeconds" ma:readOnly="true">
      <xsd:simpleType>
        <xsd:restriction base="dms:Unknown"/>
      </xsd:simpleType>
    </xsd:element>
    <xsd:element name="_activity" ma:index="56" nillable="true" ma:displayName="_activity" ma:hidden="true" ma:internalName="_activity">
      <xsd:simpleType>
        <xsd:restriction base="dms:Note"/>
      </xsd:simpleType>
    </xsd:element>
    <xsd:element name="MediaServiceObjectDetectorVersions" ma:index="5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58" nillable="true" ma:displayName="MediaServiceSystemTags" ma:hidden="true" ma:internalName="MediaServiceSystemTags" ma:readOnly="true">
      <xsd:simpleType>
        <xsd:restriction base="dms:Note"/>
      </xsd:simpleType>
    </xsd:element>
    <xsd:element name="Teams_Channel_Section_Location" ma:index="59" nillable="true" ma:displayName="Teams Channel Section Location" ma:internalName="Teams_Channel_Section_Location">
      <xsd:simpleType>
        <xsd:restriction base="dms:Text"/>
      </xsd:simpleType>
    </xsd:element>
    <xsd:element name="MediaServiceSearchProperties" ma:index="6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6b9c3-818b-47b7-aa00-dad558d5737b" elementFormDefault="qualified">
    <xsd:import namespace="http://schemas.microsoft.com/office/2006/documentManagement/types"/>
    <xsd:import namespace="http://schemas.microsoft.com/office/infopath/2007/PartnerControls"/>
    <xsd:element name="SharedWithUsers" ma:index="4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4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46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Version xmlns="552fc791-b9ed-4a2b-82aa-c9ef02e3631a" xsi:nil="true"/>
    <IsNotebookLocked0 xmlns="493dec6a-80d2-4643-a12e-d28ec4ee3587" xsi:nil="true"/>
    <Math_Settings xmlns="552fc791-b9ed-4a2b-82aa-c9ef02e3631a" xsi:nil="true"/>
    <NotebookType0 xmlns="493dec6a-80d2-4643-a12e-d28ec4ee3587" xsi:nil="true"/>
    <FolderType0 xmlns="493dec6a-80d2-4643-a12e-d28ec4ee3587" xsi:nil="true"/>
    <Owner xmlns="552fc791-b9ed-4a2b-82aa-c9ef02e3631a">
      <UserInfo>
        <DisplayName/>
        <AccountId xsi:nil="true"/>
        <AccountType/>
      </UserInfo>
    </Owner>
    <Invited_Students xmlns="552fc791-b9ed-4a2b-82aa-c9ef02e3631a" xsi:nil="true"/>
    <DefaultSectionNames0 xmlns="493dec6a-80d2-4643-a12e-d28ec4ee3587" xsi:nil="true"/>
    <Teams_Channel_Section_Location xmlns="493dec6a-80d2-4643-a12e-d28ec4ee3587" xsi:nil="true"/>
    <DefaultSectionNames xmlns="552fc791-b9ed-4a2b-82aa-c9ef02e3631a" xsi:nil="true"/>
    <TeamsChannelId0 xmlns="493dec6a-80d2-4643-a12e-d28ec4ee3587" xsi:nil="true"/>
    <Invited_Teachers0 xmlns="493dec6a-80d2-4643-a12e-d28ec4ee3587" xsi:nil="true"/>
    <Invited_Students0 xmlns="493dec6a-80d2-4643-a12e-d28ec4ee3587" xsi:nil="true"/>
    <Student_Groups xmlns="552fc791-b9ed-4a2b-82aa-c9ef02e3631a">
      <UserInfo>
        <DisplayName/>
        <AccountId xsi:nil="true"/>
        <AccountType/>
      </UserInfo>
    </Student_Groups>
    <TeamsChannelId xmlns="552fc791-b9ed-4a2b-82aa-c9ef02e3631a" xsi:nil="true"/>
    <AppVersion0 xmlns="493dec6a-80d2-4643-a12e-d28ec4ee3587" xsi:nil="true"/>
    <LMS_Mappings xmlns="493dec6a-80d2-4643-a12e-d28ec4ee3587" xsi:nil="true"/>
    <CultureName0 xmlns="493dec6a-80d2-4643-a12e-d28ec4ee3587" xsi:nil="true"/>
    <Distribution_Groups xmlns="493dec6a-80d2-4643-a12e-d28ec4ee3587" xsi:nil="true"/>
    <Teachers xmlns="552fc791-b9ed-4a2b-82aa-c9ef02e3631a">
      <UserInfo>
        <DisplayName/>
        <AccountId xsi:nil="true"/>
        <AccountType/>
      </UserInfo>
    </Teachers>
    <Is_Collaboration_Space_Locked0 xmlns="493dec6a-80d2-4643-a12e-d28ec4ee3587" xsi:nil="true"/>
    <Is_Collaboration_Space_Locked xmlns="552fc791-b9ed-4a2b-82aa-c9ef02e3631a" xsi:nil="true"/>
    <Self_Registration_Enabled xmlns="552fc791-b9ed-4a2b-82aa-c9ef02e3631a" xsi:nil="true"/>
    <Has_Teacher_Only_SectionGroup xmlns="552fc791-b9ed-4a2b-82aa-c9ef02e3631a" xsi:nil="true"/>
    <Student_Groups0 xmlns="493dec6a-80d2-4643-a12e-d28ec4ee3587">
      <UserInfo>
        <DisplayName/>
        <AccountId xsi:nil="true"/>
        <AccountType/>
      </UserInfo>
    </Student_Groups0>
    <FolderType xmlns="552fc791-b9ed-4a2b-82aa-c9ef02e3631a" xsi:nil="true"/>
    <CultureName xmlns="552fc791-b9ed-4a2b-82aa-c9ef02e3631a" xsi:nil="true"/>
    <Students xmlns="552fc791-b9ed-4a2b-82aa-c9ef02e3631a">
      <UserInfo>
        <DisplayName/>
        <AccountId xsi:nil="true"/>
        <AccountType/>
      </UserInfo>
    </Students>
    <Math_Settings0 xmlns="493dec6a-80d2-4643-a12e-d28ec4ee3587" xsi:nil="true"/>
    <Self_Registration_Enabled0 xmlns="493dec6a-80d2-4643-a12e-d28ec4ee3587" xsi:nil="true"/>
    <Has_Teacher_Only_SectionGroup0 xmlns="493dec6a-80d2-4643-a12e-d28ec4ee3587" xsi:nil="true"/>
    <Invited_Teachers xmlns="552fc791-b9ed-4a2b-82aa-c9ef02e3631a" xsi:nil="true"/>
    <IsNotebookLocked xmlns="552fc791-b9ed-4a2b-82aa-c9ef02e3631a" xsi:nil="true"/>
    <_activity xmlns="493dec6a-80d2-4643-a12e-d28ec4ee3587" xsi:nil="true"/>
    <Templates xmlns="552fc791-b9ed-4a2b-82aa-c9ef02e3631a" xsi:nil="true"/>
    <NotebookType xmlns="552fc791-b9ed-4a2b-82aa-c9ef02e3631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5EC5CA-5A42-4385-8C67-CD6253C6E9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2fc791-b9ed-4a2b-82aa-c9ef02e3631a"/>
    <ds:schemaRef ds:uri="493dec6a-80d2-4643-a12e-d28ec4ee3587"/>
    <ds:schemaRef ds:uri="0906b9c3-818b-47b7-aa00-dad558d573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9E5854-B478-4461-851B-8DF089E9168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906b9c3-818b-47b7-aa00-dad558d5737b"/>
    <ds:schemaRef ds:uri="http://purl.org/dc/terms/"/>
    <ds:schemaRef ds:uri="552fc791-b9ed-4a2b-82aa-c9ef02e3631a"/>
    <ds:schemaRef ds:uri="http://schemas.openxmlformats.org/package/2006/metadata/core-properties"/>
    <ds:schemaRef ds:uri="493dec6a-80d2-4643-a12e-d28ec4ee358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CB3DE84-7C89-4C4C-9B6C-FD829BEB83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357</Words>
  <Application>Microsoft Office PowerPoint</Application>
  <PresentationFormat>Skærmshow (4:3)</PresentationFormat>
  <Paragraphs>32</Paragraphs>
  <Slides>10</Slides>
  <Notes>0</Notes>
  <HiddenSlides>1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Kontortema</vt:lpstr>
      <vt:lpstr>Webb's First Deep Field</vt:lpstr>
      <vt:lpstr>UNIVERSETS UDVIDELSE</vt:lpstr>
      <vt:lpstr>Hjemgalakse A</vt:lpstr>
      <vt:lpstr>Hjemgalakse D</vt:lpstr>
      <vt:lpstr>Rummet udvider sig</vt:lpstr>
      <vt:lpstr>Hubbles lov  (2D-simulation i Geogebra)</vt:lpstr>
      <vt:lpstr>Hubbles diagram (1929)</vt:lpstr>
      <vt:lpstr>Hubbles diagram  (tv: 1929, th: nutidige observationer)</vt:lpstr>
      <vt:lpstr>Universets alder</vt:lpstr>
      <vt:lpstr>Bestem H0 i v = H0∙r Vi har brug for at finde to størrelser</vt:lpstr>
    </vt:vector>
  </TitlesOfParts>
  <Company>IT-Supportcentret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Universets udvidelse</dc:title>
  <dc:creator>To</dc:creator>
  <cp:lastModifiedBy>Torben Aagaard (To | EG)</cp:lastModifiedBy>
  <cp:revision>6</cp:revision>
  <dcterms:created xsi:type="dcterms:W3CDTF">2015-03-24T08:56:05Z</dcterms:created>
  <dcterms:modified xsi:type="dcterms:W3CDTF">2026-05-04T10:33:43Z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0x010100A083FA7BC1BE7841AEC4A95980667929</vt:lpwstr>
  </property>
</Properties>
</file>