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0" r:id="rId5"/>
    <p:sldId id="261" r:id="rId6"/>
    <p:sldId id="267" r:id="rId7"/>
    <p:sldId id="257" r:id="rId8"/>
    <p:sldId id="259" r:id="rId9"/>
    <p:sldId id="258" r:id="rId10"/>
    <p:sldId id="266" r:id="rId11"/>
    <p:sldId id="269" r:id="rId12"/>
    <p:sldId id="265" r:id="rId13"/>
    <p:sldId id="270" r:id="rId14"/>
    <p:sldId id="271" r:id="rId15"/>
    <p:sldId id="272" r:id="rId16"/>
    <p:sldId id="273" r:id="rId17"/>
    <p:sldId id="274" r:id="rId18"/>
    <p:sldId id="276"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a-DK"/>
              <a:t>Klik for at redigere i master</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4509A250-FF31-4206-8172-F9D3106AACB1}" type="datetimeFigureOut">
              <a:rPr lang="en-US" dirty="0"/>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a-DK"/>
              <a:t>Klik for at redigere i master</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4"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a-DK"/>
              <a:t>Klik for at redigere i master</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a:t>Rediger typografien i masterens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4"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i master</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i master</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a-DK"/>
              <a:t>Klik for at redigere i master</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9796027F-7875-4030-9381-8BD8C4F21935}" type="datetimeFigureOut">
              <a:rPr lang="en-US" dirty="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a-DK"/>
              <a:t>Klik for at redigere i master</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7" name="Date Placeholder 4"/>
          <p:cNvSpPr>
            <a:spLocks noGrp="1"/>
          </p:cNvSpPr>
          <p:nvPr>
            <p:ph type="dt" sz="half" idx="10"/>
          </p:nvPr>
        </p:nvSpPr>
        <p:spPr/>
        <p:txBody>
          <a:bodyPr/>
          <a:lstStyle/>
          <a:p>
            <a:fld id="{4509A250-FF31-4206-8172-F9D3106AACB1}" type="datetimeFigureOut">
              <a:rPr lang="en-US" dirty="0"/>
              <a:t>8/10/2021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a-DK"/>
              <a:t>Klik for at redigere i master</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4509A250-FF31-4206-8172-F9D3106AACB1}" type="datetimeFigureOut">
              <a:rPr lang="en-US" dirty="0"/>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a-DK"/>
              <a:t>Klik for at redigere i master</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wikipedia.org/wiki/Det_babylonske_fangenskab" TargetMode="External"/><Relationship Id="rId2" Type="http://schemas.openxmlformats.org/officeDocument/2006/relationships/hyperlink" Target="https://da.wikipedia.org/wiki/1._Mosebo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wikipedia.org/wiki/Adam_(bibelsk_person)" TargetMode="External"/><Relationship Id="rId2" Type="http://schemas.openxmlformats.org/officeDocument/2006/relationships/hyperlink" Target="https://da.wikipedia.org/wiki/Tetragrammaton" TargetMode="External"/><Relationship Id="rId1" Type="http://schemas.openxmlformats.org/officeDocument/2006/relationships/slideLayout" Target="../slideLayouts/slideLayout2.xml"/><Relationship Id="rId4" Type="http://schemas.openxmlformats.org/officeDocument/2006/relationships/hyperlink" Target="https://da.wikipedia.org/wiki/Eva_(bibelsk_pers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bibelselskabet.dk/danbib/web/bibelen.htm?Job38,4-11%22%20target=%22_blank" TargetMode="External"/><Relationship Id="rId3" Type="http://schemas.openxmlformats.org/officeDocument/2006/relationships/hyperlink" Target="http://www.bibelselskabet.dk/danbib/web/bibelen.htm?1mos2%22%20target=%22_blank" TargetMode="External"/><Relationship Id="rId7" Type="http://schemas.openxmlformats.org/officeDocument/2006/relationships/hyperlink" Target="http://www.bibelselskabet.dk/danbib/web/bibelen.htm?Es40,12%22%20target=%22_blank" TargetMode="External"/><Relationship Id="rId2" Type="http://schemas.openxmlformats.org/officeDocument/2006/relationships/hyperlink" Target="http://www.bibelselskabet.dk/danbib/web/bibelen.htm?1mos1%22%20target=%22_blank" TargetMode="External"/><Relationship Id="rId1" Type="http://schemas.openxmlformats.org/officeDocument/2006/relationships/slideLayout" Target="../slideLayouts/slideLayout4.xml"/><Relationship Id="rId6" Type="http://schemas.openxmlformats.org/officeDocument/2006/relationships/hyperlink" Target="http://www.bibelselskabet.dk/danbib/web/bibelen.htm?Sl102%22%20target=%22_blank" TargetMode="External"/><Relationship Id="rId5" Type="http://schemas.openxmlformats.org/officeDocument/2006/relationships/hyperlink" Target="http://www.bibelselskabet.dk/danbib/web/bibelen.htm?Sl24%22%20target=%22_blank" TargetMode="External"/><Relationship Id="rId4" Type="http://schemas.openxmlformats.org/officeDocument/2006/relationships/hyperlink" Target="http://www.bibelselskabet.dk/danbib/web/bibelen.htm?Sl104%22%20target=%22_blank" TargetMode="External"/><Relationship Id="rId9" Type="http://schemas.openxmlformats.org/officeDocument/2006/relationships/hyperlink" Target="http://www.bibelselskabet.dk/danbib/web/bibelen.htm?Ordsp8,22%22%20target=%22_blan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Mytelære </a:t>
            </a:r>
            <a:br>
              <a:rPr lang="da-DK" dirty="0"/>
            </a:br>
            <a:endParaRPr lang="da-DK" dirty="0"/>
          </a:p>
        </p:txBody>
      </p:sp>
      <p:sp>
        <p:nvSpPr>
          <p:cNvPr id="3" name="Undertitel 2"/>
          <p:cNvSpPr>
            <a:spLocks noGrp="1"/>
          </p:cNvSpPr>
          <p:nvPr>
            <p:ph type="subTitle" idx="1"/>
          </p:nvPr>
        </p:nvSpPr>
        <p:spPr/>
        <p:txBody>
          <a:bodyPr>
            <a:normAutofit fontScale="70000" lnSpcReduction="20000"/>
          </a:bodyPr>
          <a:lstStyle/>
          <a:p>
            <a:r>
              <a:rPr lang="da-DK" dirty="0"/>
              <a:t>Skabelsesmyterne og syndefaldsmyten som eksempler</a:t>
            </a:r>
          </a:p>
          <a:p>
            <a:r>
              <a:rPr lang="da-DK" dirty="0"/>
              <a:t>Kilder: systimes: begrebsnøglen til religion, GT og bibelatlas samt internetopslag, bibelleksikon opslag samt </a:t>
            </a:r>
            <a:r>
              <a:rPr lang="da-DK" dirty="0" err="1"/>
              <a:t>stines</a:t>
            </a:r>
            <a:r>
              <a:rPr lang="da-DK" dirty="0"/>
              <a:t> øvelser og tegninger og hebræisk sprogforståelse </a:t>
            </a:r>
          </a:p>
        </p:txBody>
      </p:sp>
    </p:spTree>
    <p:extLst>
      <p:ext uri="{BB962C8B-B14F-4D97-AF65-F5344CB8AC3E}">
        <p14:creationId xmlns:p14="http://schemas.microsoft.com/office/powerpoint/2010/main" val="237573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Info og forståelsestjek… </a:t>
            </a:r>
          </a:p>
        </p:txBody>
      </p:sp>
      <p:sp>
        <p:nvSpPr>
          <p:cNvPr id="3" name="Pladsholder til indhold 2"/>
          <p:cNvSpPr>
            <a:spLocks noGrp="1"/>
          </p:cNvSpPr>
          <p:nvPr>
            <p:ph idx="1"/>
          </p:nvPr>
        </p:nvSpPr>
        <p:spPr>
          <a:xfrm>
            <a:off x="1103312" y="1334814"/>
            <a:ext cx="8946541" cy="4913585"/>
          </a:xfrm>
        </p:spPr>
        <p:txBody>
          <a:bodyPr>
            <a:normAutofit fontScale="70000" lnSpcReduction="20000"/>
          </a:bodyPr>
          <a:lstStyle/>
          <a:p>
            <a:endParaRPr lang="da-DK" b="1" dirty="0"/>
          </a:p>
          <a:p>
            <a:r>
              <a:rPr lang="da-DK" sz="6400" b="1" dirty="0"/>
              <a:t>Den yngre skabelsesberetning</a:t>
            </a:r>
          </a:p>
          <a:p>
            <a:r>
              <a:rPr lang="da-DK" dirty="0"/>
              <a:t>Denne omfatter </a:t>
            </a:r>
            <a:r>
              <a:rPr lang="da-DK" dirty="0">
                <a:hlinkClick r:id="rId2" tooltip="1. Mosebog"/>
              </a:rPr>
              <a:t>1. Mosebog</a:t>
            </a:r>
            <a:r>
              <a:rPr lang="da-DK" dirty="0"/>
              <a:t> kap. 1 og kap. 2, 1-4. Beretningen starter med en kort beskrivelse af verdens tilstand før skabelse af himlen og jorden, hvor </a:t>
            </a:r>
            <a:r>
              <a:rPr lang="da-DK" dirty="0" err="1"/>
              <a:t>Elohim</a:t>
            </a:r>
            <a:r>
              <a:rPr lang="da-DK" dirty="0"/>
              <a:t> (Gud) befinder sig over en verden af vand. </a:t>
            </a:r>
            <a:r>
              <a:rPr lang="da-DK" dirty="0" err="1"/>
              <a:t>Elohims</a:t>
            </a:r>
            <a:r>
              <a:rPr lang="da-DK" dirty="0"/>
              <a:t> skabelse forløber over 6 dage – skaber ved ord lige som en konge der befaler:</a:t>
            </a:r>
          </a:p>
          <a:p>
            <a:r>
              <a:rPr lang="da-DK" dirty="0"/>
              <a:t>1. dag skabes lyset.</a:t>
            </a:r>
          </a:p>
          <a:p>
            <a:r>
              <a:rPr lang="da-DK" dirty="0"/>
              <a:t>2. dag skabes himmelhvælvingen.</a:t>
            </a:r>
          </a:p>
          <a:p>
            <a:r>
              <a:rPr lang="da-DK" dirty="0"/>
              <a:t>3. dag skabes jorden og planterne.</a:t>
            </a:r>
          </a:p>
          <a:p>
            <a:r>
              <a:rPr lang="da-DK" dirty="0"/>
              <a:t>4. dag skabes sol, måne og stjerner.</a:t>
            </a:r>
          </a:p>
          <a:p>
            <a:r>
              <a:rPr lang="da-DK" dirty="0"/>
              <a:t>5. dag skabes fugle og havdyr.</a:t>
            </a:r>
          </a:p>
          <a:p>
            <a:r>
              <a:rPr lang="da-DK" dirty="0"/>
              <a:t>6. dag skabes landdyr og menneskene skabes i </a:t>
            </a:r>
            <a:r>
              <a:rPr lang="da-DK" dirty="0" err="1"/>
              <a:t>Elohims</a:t>
            </a:r>
            <a:r>
              <a:rPr lang="da-DK" dirty="0"/>
              <a:t> billede.</a:t>
            </a:r>
          </a:p>
          <a:p>
            <a:r>
              <a:rPr lang="da-DK" dirty="0"/>
              <a:t>7. dag hvilede </a:t>
            </a:r>
            <a:r>
              <a:rPr lang="da-DK" dirty="0" err="1"/>
              <a:t>Elohim</a:t>
            </a:r>
            <a:r>
              <a:rPr lang="da-DK" dirty="0"/>
              <a:t> på sit værk.</a:t>
            </a:r>
          </a:p>
          <a:p>
            <a:pPr marL="0" indent="0">
              <a:buNone/>
            </a:pPr>
            <a:r>
              <a:rPr lang="da-DK" dirty="0"/>
              <a:t>Beretningen tilskrives 'den præstelige forfatter' (P), og menes at være nedskrevet noget efter </a:t>
            </a:r>
            <a:r>
              <a:rPr lang="da-DK" dirty="0">
                <a:hlinkClick r:id="rId3" tooltip="Det babylonske fangenskab"/>
              </a:rPr>
              <a:t>det babylonske fangenskabs</a:t>
            </a:r>
            <a:r>
              <a:rPr lang="da-DK" dirty="0"/>
              <a:t> ophør 538 </a:t>
            </a:r>
            <a:r>
              <a:rPr lang="da-DK" dirty="0" err="1"/>
              <a:t>fvt</a:t>
            </a:r>
            <a:r>
              <a:rPr lang="da-DK" dirty="0"/>
              <a:t>.</a:t>
            </a:r>
          </a:p>
          <a:p>
            <a:endParaRPr lang="da-DK" dirty="0"/>
          </a:p>
          <a:p>
            <a:endParaRPr lang="da-DK" dirty="0"/>
          </a:p>
          <a:p>
            <a:endParaRPr lang="da-DK" dirty="0"/>
          </a:p>
        </p:txBody>
      </p:sp>
    </p:spTree>
    <p:extLst>
      <p:ext uri="{BB962C8B-B14F-4D97-AF65-F5344CB8AC3E}">
        <p14:creationId xmlns:p14="http://schemas.microsoft.com/office/powerpoint/2010/main" val="76018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1060772"/>
          </a:xfrm>
        </p:spPr>
        <p:txBody>
          <a:bodyPr/>
          <a:lstStyle/>
          <a:p>
            <a:r>
              <a:rPr lang="da-DK" b="1" dirty="0"/>
              <a:t>Den ældre skabelsesberetning</a:t>
            </a:r>
            <a:br>
              <a:rPr lang="da-DK" b="1" dirty="0"/>
            </a:br>
            <a:endParaRPr lang="da-DK" dirty="0"/>
          </a:p>
        </p:txBody>
      </p:sp>
      <p:sp>
        <p:nvSpPr>
          <p:cNvPr id="3" name="Pladsholder til indhold 2"/>
          <p:cNvSpPr>
            <a:spLocks noGrp="1"/>
          </p:cNvSpPr>
          <p:nvPr>
            <p:ph idx="1"/>
          </p:nvPr>
        </p:nvSpPr>
        <p:spPr>
          <a:xfrm>
            <a:off x="1103312" y="1324304"/>
            <a:ext cx="8946541" cy="4924096"/>
          </a:xfrm>
        </p:spPr>
        <p:txBody>
          <a:bodyPr>
            <a:normAutofit/>
          </a:bodyPr>
          <a:lstStyle/>
          <a:p>
            <a:r>
              <a:rPr lang="da-DK" dirty="0"/>
              <a:t>Først lader </a:t>
            </a:r>
            <a:r>
              <a:rPr lang="da-DK" dirty="0">
                <a:hlinkClick r:id="rId2" tooltip="Tetragrammaton"/>
              </a:rPr>
              <a:t>Jahve</a:t>
            </a:r>
            <a:r>
              <a:rPr lang="da-DK" dirty="0"/>
              <a:t> (Herren/navnet) en tåge vælde frem og vande jorden.</a:t>
            </a:r>
          </a:p>
          <a:p>
            <a:r>
              <a:rPr lang="da-DK" dirty="0">
                <a:hlinkClick r:id="rId2" tooltip="Tetragrammaton"/>
              </a:rPr>
              <a:t>Jahve</a:t>
            </a:r>
            <a:r>
              <a:rPr lang="da-DK" dirty="0"/>
              <a:t> danner en mand, </a:t>
            </a:r>
            <a:r>
              <a:rPr lang="da-DK" dirty="0">
                <a:hlinkClick r:id="rId3" tooltip="Adam (bibelsk person)"/>
              </a:rPr>
              <a:t>Adam</a:t>
            </a:r>
            <a:r>
              <a:rPr lang="da-DK" dirty="0"/>
              <a:t>, af jord.</a:t>
            </a:r>
          </a:p>
          <a:p>
            <a:r>
              <a:rPr lang="da-DK" dirty="0">
                <a:hlinkClick r:id="rId2" tooltip="Tetragrammaton"/>
              </a:rPr>
              <a:t>Jahve</a:t>
            </a:r>
            <a:r>
              <a:rPr lang="da-DK" dirty="0"/>
              <a:t> planter Edens have og placerer </a:t>
            </a:r>
            <a:r>
              <a:rPr lang="da-DK" dirty="0">
                <a:hlinkClick r:id="rId3" tooltip="Adam (bibelsk person)"/>
              </a:rPr>
              <a:t>Adam</a:t>
            </a:r>
            <a:r>
              <a:rPr lang="da-DK" dirty="0"/>
              <a:t> deri.</a:t>
            </a:r>
          </a:p>
          <a:p>
            <a:r>
              <a:rPr lang="da-DK" dirty="0">
                <a:hlinkClick r:id="rId2" tooltip="Tetragrammaton"/>
              </a:rPr>
              <a:t>Jahve</a:t>
            </a:r>
            <a:r>
              <a:rPr lang="da-DK" dirty="0"/>
              <a:t> vil give </a:t>
            </a:r>
            <a:r>
              <a:rPr lang="da-DK" dirty="0">
                <a:hlinkClick r:id="rId3" tooltip="Adam (bibelsk person)"/>
              </a:rPr>
              <a:t>Adam</a:t>
            </a:r>
            <a:r>
              <a:rPr lang="da-DK" dirty="0"/>
              <a:t> en medhjælp og laver landdyrene og fugle, men ingen af dem passer til ham.</a:t>
            </a:r>
          </a:p>
          <a:p>
            <a:r>
              <a:rPr lang="da-DK" dirty="0"/>
              <a:t>Mens </a:t>
            </a:r>
            <a:r>
              <a:rPr lang="da-DK" dirty="0">
                <a:hlinkClick r:id="rId3" tooltip="Adam (bibelsk person)"/>
              </a:rPr>
              <a:t>Adam</a:t>
            </a:r>
            <a:r>
              <a:rPr lang="da-DK" dirty="0"/>
              <a:t> sover, laver </a:t>
            </a:r>
            <a:r>
              <a:rPr lang="da-DK" dirty="0">
                <a:hlinkClick r:id="rId2" tooltip="Tetragrammaton"/>
              </a:rPr>
              <a:t>Jahve</a:t>
            </a:r>
            <a:r>
              <a:rPr lang="da-DK" dirty="0"/>
              <a:t> en kvinde, </a:t>
            </a:r>
            <a:r>
              <a:rPr lang="da-DK" dirty="0">
                <a:hlinkClick r:id="rId4" tooltip="Eva (bibelsk person)"/>
              </a:rPr>
              <a:t>Eva</a:t>
            </a:r>
            <a:r>
              <a:rPr lang="da-DK" dirty="0"/>
              <a:t>, af et af </a:t>
            </a:r>
            <a:r>
              <a:rPr lang="da-DK" dirty="0">
                <a:hlinkClick r:id="rId3" tooltip="Adam (bibelsk person)"/>
              </a:rPr>
              <a:t>Adams</a:t>
            </a:r>
            <a:r>
              <a:rPr lang="da-DK" dirty="0"/>
              <a:t> ribben.</a:t>
            </a:r>
          </a:p>
          <a:p>
            <a:r>
              <a:rPr lang="da-DK" dirty="0"/>
              <a:t>I denne beretning beskrives skabelsen som en fysisk aktivitet, som </a:t>
            </a:r>
            <a:r>
              <a:rPr lang="da-DK" dirty="0">
                <a:hlinkClick r:id="rId2" tooltip="Tetragrammaton"/>
              </a:rPr>
              <a:t>Jahve</a:t>
            </a:r>
            <a:r>
              <a:rPr lang="da-DK" dirty="0"/>
              <a:t> udfører. Beretningen forklarer, hvorfor kvinden er underlagt manden. Beretningen tilskrives '</a:t>
            </a:r>
            <a:r>
              <a:rPr lang="da-DK" dirty="0" err="1"/>
              <a:t>Jahveforfattteren</a:t>
            </a:r>
            <a:r>
              <a:rPr lang="da-DK" dirty="0"/>
              <a:t>' (J) og antages ofte at stamme fra ca. 950 </a:t>
            </a:r>
            <a:r>
              <a:rPr lang="da-DK" dirty="0" err="1"/>
              <a:t>fvt</a:t>
            </a:r>
            <a:r>
              <a:rPr lang="da-DK" dirty="0"/>
              <a:t>., men den har øjensynligt først fået sin endelige nedskrevne form flere hundrede år senere.</a:t>
            </a:r>
          </a:p>
          <a:p>
            <a:endParaRPr lang="da-DK" dirty="0"/>
          </a:p>
        </p:txBody>
      </p:sp>
    </p:spTree>
    <p:extLst>
      <p:ext uri="{BB962C8B-B14F-4D97-AF65-F5344CB8AC3E}">
        <p14:creationId xmlns:p14="http://schemas.microsoft.com/office/powerpoint/2010/main" val="373205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Syndefaldet</a:t>
            </a:r>
          </a:p>
        </p:txBody>
      </p:sp>
      <p:sp>
        <p:nvSpPr>
          <p:cNvPr id="3" name="Pladsholder til indhold 2"/>
          <p:cNvSpPr>
            <a:spLocks noGrp="1"/>
          </p:cNvSpPr>
          <p:nvPr>
            <p:ph sz="half" idx="1"/>
          </p:nvPr>
        </p:nvSpPr>
        <p:spPr/>
        <p:txBody>
          <a:bodyPr>
            <a:normAutofit/>
          </a:bodyPr>
          <a:lstStyle/>
          <a:p>
            <a:r>
              <a:rPr lang="da-DK" dirty="0"/>
              <a:t>A: Opsamling på de to skabelsesmyter</a:t>
            </a:r>
          </a:p>
          <a:p>
            <a:endParaRPr lang="da-DK" dirty="0"/>
          </a:p>
          <a:p>
            <a:r>
              <a:rPr lang="da-DK" dirty="0"/>
              <a:t>B. (Læs 1. Mosebog kapitel 3 hjemme (dvs. Syndefaldsmyten - se vedhæftede dok)) og svar på følgende spørgsmål (i timen- gruppearbejde i samme grupper som sidst): </a:t>
            </a:r>
          </a:p>
          <a:p>
            <a:r>
              <a:rPr lang="da-DK" dirty="0"/>
              <a:t>Vi starter teams/notebook notater op… Grupperne lægger besvarelserne ind.</a:t>
            </a:r>
          </a:p>
          <a:p>
            <a:endParaRPr lang="da-DK" dirty="0"/>
          </a:p>
        </p:txBody>
      </p:sp>
      <p:sp>
        <p:nvSpPr>
          <p:cNvPr id="4" name="Pladsholder til indhold 3"/>
          <p:cNvSpPr>
            <a:spLocks noGrp="1"/>
          </p:cNvSpPr>
          <p:nvPr>
            <p:ph sz="half" idx="2"/>
          </p:nvPr>
        </p:nvSpPr>
        <p:spPr>
          <a:xfrm>
            <a:off x="5759596" y="746235"/>
            <a:ext cx="4396341" cy="5510103"/>
          </a:xfrm>
        </p:spPr>
        <p:txBody>
          <a:bodyPr>
            <a:normAutofit/>
          </a:bodyPr>
          <a:lstStyle/>
          <a:p>
            <a:pPr marL="0" indent="0">
              <a:buNone/>
            </a:pPr>
            <a:endParaRPr lang="da-DK" dirty="0"/>
          </a:p>
        </p:txBody>
      </p:sp>
    </p:spTree>
    <p:extLst>
      <p:ext uri="{BB962C8B-B14F-4D97-AF65-F5344CB8AC3E}">
        <p14:creationId xmlns:p14="http://schemas.microsoft.com/office/powerpoint/2010/main" val="38676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580" y="547302"/>
            <a:ext cx="9404723" cy="1400530"/>
          </a:xfrm>
        </p:spPr>
        <p:txBody>
          <a:bodyPr/>
          <a:lstStyle/>
          <a:p>
            <a:r>
              <a:rPr lang="da-DK" dirty="0"/>
              <a:t>                           </a:t>
            </a:r>
          </a:p>
        </p:txBody>
      </p:sp>
      <p:pic>
        <p:nvPicPr>
          <p:cNvPr id="5" name="Pladsholder til indhol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3022" y="575406"/>
            <a:ext cx="5985392" cy="2966580"/>
          </a:xfrm>
        </p:spPr>
      </p:pic>
      <p:sp>
        <p:nvSpPr>
          <p:cNvPr id="4" name="Pladsholder til indhold 3"/>
          <p:cNvSpPr>
            <a:spLocks noGrp="1"/>
          </p:cNvSpPr>
          <p:nvPr>
            <p:ph sz="half" idx="2"/>
          </p:nvPr>
        </p:nvSpPr>
        <p:spPr>
          <a:xfrm>
            <a:off x="6106510" y="2575034"/>
            <a:ext cx="5644056" cy="3681303"/>
          </a:xfrm>
        </p:spPr>
        <p:txBody>
          <a:bodyPr>
            <a:normAutofit fontScale="85000" lnSpcReduction="10000"/>
          </a:bodyPr>
          <a:lstStyle/>
          <a:p>
            <a:r>
              <a:rPr lang="da-DK" dirty="0"/>
              <a:t>OPGAVE</a:t>
            </a:r>
          </a:p>
          <a:p>
            <a:endParaRPr lang="da-DK" dirty="0"/>
          </a:p>
          <a:p>
            <a:r>
              <a:rPr lang="da-DK" dirty="0"/>
              <a:t>1. Karakteriser tilstanden før syndefaldet. Hvordan karakteriseres forholdet til Gud?</a:t>
            </a:r>
          </a:p>
          <a:p>
            <a:r>
              <a:rPr lang="da-DK" dirty="0"/>
              <a:t>2. Hvad karakteriserer tilstanden efter syndefaldet, og hvad sker der med gudsforholdet?</a:t>
            </a:r>
          </a:p>
          <a:p>
            <a:r>
              <a:rPr lang="da-DK" dirty="0"/>
              <a:t>3. Hvordan er </a:t>
            </a:r>
            <a:r>
              <a:rPr lang="da-DK" dirty="0" err="1"/>
              <a:t>trickster</a:t>
            </a:r>
            <a:r>
              <a:rPr lang="da-DK" dirty="0"/>
              <a:t>-figuren relevant i forhold til denne tekst?</a:t>
            </a:r>
          </a:p>
          <a:p>
            <a:r>
              <a:rPr lang="da-DK" dirty="0"/>
              <a:t>4. Hvordan kan begrebet ætiologi bruges i forbindelse med denne tekst?</a:t>
            </a:r>
          </a:p>
          <a:p>
            <a:r>
              <a:rPr lang="da-DK" dirty="0"/>
              <a:t>Find 3 forskellige malerier/billeder der viser syndefaldsmyten og sammenlign dem. Sæt dem ind i dine notater. </a:t>
            </a:r>
          </a:p>
          <a:p>
            <a:endParaRPr lang="da-DK" dirty="0"/>
          </a:p>
        </p:txBody>
      </p:sp>
    </p:spTree>
    <p:extLst>
      <p:ext uri="{BB962C8B-B14F-4D97-AF65-F5344CB8AC3E}">
        <p14:creationId xmlns:p14="http://schemas.microsoft.com/office/powerpoint/2010/main" val="368862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0000"/>
                </a:solidFill>
              </a:rPr>
              <a:t>Jørgen </a:t>
            </a:r>
            <a:r>
              <a:rPr lang="da-DK" dirty="0" err="1">
                <a:solidFill>
                  <a:srgbClr val="FF0000"/>
                </a:solidFill>
              </a:rPr>
              <a:t>Podemann</a:t>
            </a:r>
            <a:r>
              <a:rPr lang="da-DK" dirty="0">
                <a:solidFill>
                  <a:srgbClr val="FF0000"/>
                </a:solidFill>
              </a:rPr>
              <a:t> Sørensen om myter og ritualer: </a:t>
            </a:r>
          </a:p>
        </p:txBody>
      </p:sp>
      <p:sp>
        <p:nvSpPr>
          <p:cNvPr id="3" name="Pladsholder til indhold 2"/>
          <p:cNvSpPr>
            <a:spLocks noGrp="1"/>
          </p:cNvSpPr>
          <p:nvPr>
            <p:ph sz="half" idx="1"/>
          </p:nvPr>
        </p:nvSpPr>
        <p:spPr>
          <a:xfrm>
            <a:off x="1103312" y="2060575"/>
            <a:ext cx="4631061" cy="4195763"/>
          </a:xfrm>
        </p:spPr>
        <p:txBody>
          <a:bodyPr>
            <a:normAutofit/>
          </a:bodyPr>
          <a:lstStyle/>
          <a:p>
            <a:r>
              <a:rPr lang="da-DK" sz="4000" dirty="0">
                <a:solidFill>
                  <a:srgbClr val="0070C0"/>
                </a:solidFill>
              </a:rPr>
              <a:t>Myter</a:t>
            </a:r>
            <a:r>
              <a:rPr lang="da-DK" sz="4000" dirty="0"/>
              <a:t> sætter sin egen særligt privilegerede talesituation</a:t>
            </a:r>
          </a:p>
          <a:p>
            <a:r>
              <a:rPr lang="da-DK" sz="1600" dirty="0"/>
              <a:t>Dvs. hævder at kunne sige noget ud over det normalt menneskelige mulige!</a:t>
            </a:r>
          </a:p>
          <a:p>
            <a:endParaRPr lang="da-DK" sz="1600" dirty="0"/>
          </a:p>
          <a:p>
            <a:r>
              <a:rPr lang="da-DK" sz="1600" dirty="0"/>
              <a:t>Re-aktualiseres ofte i ritualer. </a:t>
            </a:r>
          </a:p>
        </p:txBody>
      </p:sp>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5660" y="1332854"/>
            <a:ext cx="5172640" cy="4445905"/>
          </a:xfrm>
        </p:spPr>
      </p:pic>
    </p:spTree>
    <p:extLst>
      <p:ext uri="{BB962C8B-B14F-4D97-AF65-F5344CB8AC3E}">
        <p14:creationId xmlns:p14="http://schemas.microsoft.com/office/powerpoint/2010/main" val="243876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Podemanns</a:t>
            </a:r>
            <a:r>
              <a:rPr lang="da-DK" dirty="0"/>
              <a:t> RITUAL-MYTE–MODEL </a:t>
            </a:r>
            <a:br>
              <a:rPr lang="da-DK" dirty="0"/>
            </a:br>
            <a:r>
              <a:rPr lang="da-DK" dirty="0"/>
              <a:t>(254 i bogen) </a:t>
            </a:r>
          </a:p>
        </p:txBody>
      </p:sp>
      <p:sp>
        <p:nvSpPr>
          <p:cNvPr id="3" name="Pladsholder til indhold 2"/>
          <p:cNvSpPr>
            <a:spLocks noGrp="1"/>
          </p:cNvSpPr>
          <p:nvPr>
            <p:ph sz="half" idx="1"/>
          </p:nvPr>
        </p:nvSpPr>
        <p:spPr>
          <a:xfrm>
            <a:off x="567560" y="2060575"/>
            <a:ext cx="6064468" cy="4195763"/>
          </a:xfrm>
        </p:spPr>
        <p:txBody>
          <a:bodyPr>
            <a:normAutofit/>
          </a:bodyPr>
          <a:lstStyle/>
          <a:p>
            <a:pPr marL="0" indent="0">
              <a:buNone/>
            </a:pPr>
            <a:r>
              <a:rPr lang="da-DK" sz="2800" b="1" dirty="0">
                <a:solidFill>
                  <a:srgbClr val="FFC000"/>
                </a:solidFill>
              </a:rPr>
              <a:t>1. Det rituelle plan </a:t>
            </a:r>
            <a:r>
              <a:rPr lang="da-DK" sz="2800" b="1" dirty="0">
                <a:solidFill>
                  <a:srgbClr val="FFC000"/>
                </a:solidFill>
                <a:sym typeface="Wingdings" panose="05000000000000000000" pitchFamily="2" charset="2"/>
              </a:rPr>
              <a:t> </a:t>
            </a:r>
            <a:r>
              <a:rPr lang="da-DK" dirty="0">
                <a:sym typeface="Wingdings" panose="05000000000000000000" pitchFamily="2" charset="2"/>
              </a:rPr>
              <a:t>Selve ritualhandlingen og den situation den udføres i. </a:t>
            </a:r>
            <a:r>
              <a:rPr lang="da-DK" dirty="0">
                <a:solidFill>
                  <a:srgbClr val="FFC000"/>
                </a:solidFill>
                <a:sym typeface="Wingdings" panose="05000000000000000000" pitchFamily="2" charset="2"/>
              </a:rPr>
              <a:t>DET MAN GØR</a:t>
            </a:r>
          </a:p>
          <a:p>
            <a:endParaRPr lang="da-DK" dirty="0">
              <a:sym typeface="Wingdings" panose="05000000000000000000" pitchFamily="2" charset="2"/>
            </a:endParaRPr>
          </a:p>
          <a:p>
            <a:pPr marL="0" indent="0">
              <a:buNone/>
            </a:pPr>
            <a:r>
              <a:rPr lang="da-DK" sz="2800" b="1" dirty="0">
                <a:solidFill>
                  <a:srgbClr val="FF0000"/>
                </a:solidFill>
              </a:rPr>
              <a:t>2. Det mytiske plan </a:t>
            </a:r>
            <a:r>
              <a:rPr lang="da-DK" sz="2800" b="1" dirty="0">
                <a:solidFill>
                  <a:srgbClr val="FF0000"/>
                </a:solidFill>
                <a:sym typeface="Wingdings" panose="05000000000000000000" pitchFamily="2" charset="2"/>
              </a:rPr>
              <a:t> </a:t>
            </a:r>
            <a:r>
              <a:rPr lang="da-DK" dirty="0">
                <a:sym typeface="Wingdings" panose="05000000000000000000" pitchFamily="2" charset="2"/>
              </a:rPr>
              <a:t>De mytiske forbilleder som ritualet identificeres med. </a:t>
            </a:r>
          </a:p>
          <a:p>
            <a:pPr marL="0" indent="0">
              <a:buNone/>
            </a:pPr>
            <a:r>
              <a:rPr lang="da-DK" dirty="0">
                <a:sym typeface="Wingdings" panose="05000000000000000000" pitchFamily="2" charset="2"/>
              </a:rPr>
              <a:t>DET MAN HENVISER TIL/</a:t>
            </a:r>
            <a:r>
              <a:rPr lang="da-DK" dirty="0">
                <a:solidFill>
                  <a:srgbClr val="FF0000"/>
                </a:solidFill>
                <a:sym typeface="Wingdings" panose="05000000000000000000" pitchFamily="2" charset="2"/>
              </a:rPr>
              <a:t>MYTEN BAG RITUALET</a:t>
            </a:r>
          </a:p>
          <a:p>
            <a:pPr marL="0" indent="0">
              <a:buNone/>
            </a:pPr>
            <a:endParaRPr lang="da-DK" sz="2800" b="1" dirty="0">
              <a:solidFill>
                <a:srgbClr val="FF0000"/>
              </a:solidFill>
              <a:sym typeface="Wingdings" panose="05000000000000000000" pitchFamily="2" charset="2"/>
            </a:endParaRPr>
          </a:p>
          <a:p>
            <a:pPr marL="0" indent="0">
              <a:buNone/>
            </a:pPr>
            <a:r>
              <a:rPr lang="da-DK" sz="2800" b="1" dirty="0">
                <a:solidFill>
                  <a:srgbClr val="00B050"/>
                </a:solidFill>
              </a:rPr>
              <a:t>3. virkningens plan </a:t>
            </a:r>
            <a:r>
              <a:rPr lang="da-DK" sz="2800" b="1" dirty="0">
                <a:solidFill>
                  <a:srgbClr val="00B050"/>
                </a:solidFill>
                <a:sym typeface="Wingdings" panose="05000000000000000000" pitchFamily="2" charset="2"/>
              </a:rPr>
              <a:t> </a:t>
            </a:r>
            <a:r>
              <a:rPr lang="da-DK" dirty="0">
                <a:sym typeface="Wingdings" panose="05000000000000000000" pitchFamily="2" charset="2"/>
              </a:rPr>
              <a:t>Ritualets </a:t>
            </a:r>
            <a:r>
              <a:rPr lang="da-DK" dirty="0" err="1">
                <a:sym typeface="Wingdings" panose="05000000000000000000" pitchFamily="2" charset="2"/>
              </a:rPr>
              <a:t>effikacitet</a:t>
            </a:r>
            <a:r>
              <a:rPr lang="da-DK" dirty="0">
                <a:sym typeface="Wingdings" panose="05000000000000000000" pitchFamily="2" charset="2"/>
              </a:rPr>
              <a:t>. </a:t>
            </a:r>
            <a:r>
              <a:rPr lang="da-DK" dirty="0">
                <a:solidFill>
                  <a:srgbClr val="00B050"/>
                </a:solidFill>
                <a:sym typeface="Wingdings" panose="05000000000000000000" pitchFamily="2" charset="2"/>
              </a:rPr>
              <a:t>FORMÅLET</a:t>
            </a:r>
            <a:r>
              <a:rPr lang="da-DK" dirty="0">
                <a:sym typeface="Wingdings" panose="05000000000000000000" pitchFamily="2" charset="2"/>
              </a:rPr>
              <a:t>/INTENDERET VIRKNING </a:t>
            </a:r>
            <a:endParaRPr lang="da-DK" dirty="0"/>
          </a:p>
        </p:txBody>
      </p:sp>
      <p:pic>
        <p:nvPicPr>
          <p:cNvPr id="7" name="Pladsholder til indhol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32028" y="1598120"/>
            <a:ext cx="5290246" cy="352041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36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a:solidFill>
                  <a:srgbClr val="FFFF00"/>
                </a:solidFill>
              </a:rPr>
              <a:t>Ritualer</a:t>
            </a:r>
            <a:endParaRPr lang="da-DK" dirty="0"/>
          </a:p>
        </p:txBody>
      </p:sp>
      <p:sp>
        <p:nvSpPr>
          <p:cNvPr id="3" name="Pladsholder til indhold 2"/>
          <p:cNvSpPr>
            <a:spLocks noGrp="1"/>
          </p:cNvSpPr>
          <p:nvPr>
            <p:ph sz="half" idx="1"/>
          </p:nvPr>
        </p:nvSpPr>
        <p:spPr>
          <a:xfrm>
            <a:off x="646112" y="1162374"/>
            <a:ext cx="4142864" cy="4695986"/>
          </a:xfrm>
        </p:spPr>
        <p:txBody>
          <a:bodyPr>
            <a:normAutofit fontScale="92500" lnSpcReduction="20000"/>
          </a:bodyPr>
          <a:lstStyle/>
          <a:p>
            <a:r>
              <a:rPr lang="da-DK" sz="2400" dirty="0">
                <a:solidFill>
                  <a:srgbClr val="00B0F0"/>
                </a:solidFill>
              </a:rPr>
              <a:t>Handlinger der kun givermening i rette kontekst</a:t>
            </a:r>
          </a:p>
          <a:p>
            <a:endParaRPr lang="da-DK" sz="2400" dirty="0">
              <a:solidFill>
                <a:srgbClr val="00B0F0"/>
              </a:solidFill>
            </a:endParaRPr>
          </a:p>
          <a:p>
            <a:r>
              <a:rPr lang="da-DK" sz="2400" dirty="0">
                <a:solidFill>
                  <a:srgbClr val="00B0F0"/>
                </a:solidFill>
              </a:rPr>
              <a:t>Kontakt til mytiske forbilleder</a:t>
            </a:r>
          </a:p>
          <a:p>
            <a:endParaRPr lang="da-DK" sz="2400" dirty="0">
              <a:solidFill>
                <a:srgbClr val="00B0F0"/>
              </a:solidFill>
            </a:endParaRPr>
          </a:p>
          <a:p>
            <a:r>
              <a:rPr lang="da-DK" sz="2400" dirty="0">
                <a:solidFill>
                  <a:srgbClr val="00B0F0"/>
                </a:solidFill>
              </a:rPr>
              <a:t>Evt. kultdrama</a:t>
            </a:r>
          </a:p>
          <a:p>
            <a:endParaRPr lang="da-DK" sz="2400" dirty="0">
              <a:solidFill>
                <a:srgbClr val="00B0F0"/>
              </a:solidFill>
            </a:endParaRPr>
          </a:p>
          <a:p>
            <a:r>
              <a:rPr lang="da-DK" sz="2400" dirty="0">
                <a:solidFill>
                  <a:srgbClr val="00B0F0"/>
                </a:solidFill>
              </a:rPr>
              <a:t>Re-aktualiserer f.eks. Hellig tid, en proces fra KAOS til KOSMOS, en mytes handling…</a:t>
            </a:r>
          </a:p>
          <a:p>
            <a:endParaRPr lang="da-DK" dirty="0"/>
          </a:p>
        </p:txBody>
      </p:sp>
      <p:sp>
        <p:nvSpPr>
          <p:cNvPr id="4" name="Pladsholder til indhold 3"/>
          <p:cNvSpPr>
            <a:spLocks noGrp="1"/>
          </p:cNvSpPr>
          <p:nvPr>
            <p:ph sz="half" idx="2"/>
          </p:nvPr>
        </p:nvSpPr>
        <p:spPr>
          <a:xfrm>
            <a:off x="5499653" y="452718"/>
            <a:ext cx="5922598" cy="5803619"/>
          </a:xfrm>
        </p:spPr>
        <p:txBody>
          <a:bodyPr>
            <a:normAutofit fontScale="92500" lnSpcReduction="20000"/>
          </a:bodyPr>
          <a:lstStyle/>
          <a:p>
            <a:r>
              <a:rPr lang="da-DK" sz="2400" b="1" dirty="0">
                <a:solidFill>
                  <a:srgbClr val="00B0F0"/>
                </a:solidFill>
              </a:rPr>
              <a:t>Kan være et vedligeholdelsesritual (vedligeholder eksempelvis kosmos)</a:t>
            </a:r>
          </a:p>
          <a:p>
            <a:r>
              <a:rPr lang="da-DK" sz="2400" b="1" dirty="0">
                <a:solidFill>
                  <a:srgbClr val="00B0F0"/>
                </a:solidFill>
              </a:rPr>
              <a:t>Eller et afværgeritual (modvirker dårligt fra at ske)</a:t>
            </a:r>
          </a:p>
          <a:p>
            <a:endParaRPr lang="da-DK" sz="2400" b="1" dirty="0">
              <a:solidFill>
                <a:srgbClr val="00B0F0"/>
              </a:solidFill>
            </a:endParaRPr>
          </a:p>
          <a:p>
            <a:endParaRPr lang="da-DK"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663" y="2030278"/>
            <a:ext cx="6844146" cy="3828082"/>
          </a:xfrm>
          <a:prstGeom prst="rect">
            <a:avLst/>
          </a:prstGeom>
        </p:spPr>
      </p:pic>
    </p:spTree>
    <p:extLst>
      <p:ext uri="{BB962C8B-B14F-4D97-AF65-F5344CB8AC3E}">
        <p14:creationId xmlns:p14="http://schemas.microsoft.com/office/powerpoint/2010/main" val="284611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Overgangsritualer van </a:t>
            </a:r>
            <a:r>
              <a:rPr lang="da-DK" dirty="0" err="1"/>
              <a:t>Genneps</a:t>
            </a:r>
            <a:r>
              <a:rPr lang="da-DK" dirty="0"/>
              <a:t> model: </a:t>
            </a:r>
          </a:p>
        </p:txBody>
      </p:sp>
      <p:sp>
        <p:nvSpPr>
          <p:cNvPr id="3" name="Pladsholder til indhold 2"/>
          <p:cNvSpPr>
            <a:spLocks noGrp="1"/>
          </p:cNvSpPr>
          <p:nvPr>
            <p:ph sz="half" idx="1"/>
          </p:nvPr>
        </p:nvSpPr>
        <p:spPr>
          <a:xfrm>
            <a:off x="433954" y="2060575"/>
            <a:ext cx="4463512" cy="4293730"/>
          </a:xfrm>
        </p:spPr>
        <p:txBody>
          <a:bodyPr>
            <a:noAutofit/>
          </a:bodyPr>
          <a:lstStyle/>
          <a:p>
            <a:r>
              <a:rPr lang="da-DK" sz="2400" b="1" dirty="0">
                <a:solidFill>
                  <a:srgbClr val="FF0000"/>
                </a:solidFill>
              </a:rPr>
              <a:t>Overgangsritualets tre faser</a:t>
            </a:r>
          </a:p>
          <a:p>
            <a:r>
              <a:rPr lang="da-DK" sz="2400" b="1" dirty="0">
                <a:solidFill>
                  <a:srgbClr val="FF0000"/>
                </a:solidFill>
              </a:rPr>
              <a:t>Statusskifte! </a:t>
            </a:r>
          </a:p>
          <a:p>
            <a:r>
              <a:rPr lang="da-DK" sz="2400" b="1" dirty="0">
                <a:solidFill>
                  <a:srgbClr val="FF0000"/>
                </a:solidFill>
              </a:rPr>
              <a:t>Særlige regler i mødet med det hellige: Særligt i den </a:t>
            </a:r>
            <a:r>
              <a:rPr lang="da-DK" sz="2400" b="1" dirty="0" err="1">
                <a:solidFill>
                  <a:srgbClr val="FF0000"/>
                </a:solidFill>
              </a:rPr>
              <a:t>liminale</a:t>
            </a:r>
            <a:r>
              <a:rPr lang="da-DK" sz="2400" b="1" dirty="0">
                <a:solidFill>
                  <a:srgbClr val="FF0000"/>
                </a:solidFill>
              </a:rPr>
              <a:t> fase</a:t>
            </a:r>
          </a:p>
          <a:p>
            <a:r>
              <a:rPr lang="da-DK" sz="2400" b="1" dirty="0">
                <a:solidFill>
                  <a:srgbClr val="FF0000"/>
                </a:solidFill>
              </a:rPr>
              <a:t>Streng rituel kontrol </a:t>
            </a:r>
          </a:p>
          <a:p>
            <a:r>
              <a:rPr lang="da-DK" sz="2400" b="1" dirty="0">
                <a:solidFill>
                  <a:srgbClr val="FF0000"/>
                </a:solidFill>
              </a:rPr>
              <a:t>En måde at opdele et ritual i faser på/analysere det på. </a:t>
            </a:r>
          </a:p>
        </p:txBody>
      </p:sp>
      <p:pic>
        <p:nvPicPr>
          <p:cNvPr id="5" name="Pladsholder til ind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8472" y="1286360"/>
            <a:ext cx="6505798" cy="4380657"/>
          </a:xfrm>
        </p:spPr>
      </p:pic>
    </p:spTree>
    <p:extLst>
      <p:ext uri="{BB962C8B-B14F-4D97-AF65-F5344CB8AC3E}">
        <p14:creationId xmlns:p14="http://schemas.microsoft.com/office/powerpoint/2010/main" val="373525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7"/>
            <a:ext cx="6230675" cy="4638453"/>
          </a:xfrm>
        </p:spPr>
        <p:txBody>
          <a:bodyPr/>
          <a:lstStyle/>
          <a:p>
            <a:r>
              <a:rPr lang="da-DK" sz="3200" b="1" dirty="0">
                <a:solidFill>
                  <a:srgbClr val="00B0F0"/>
                </a:solidFill>
              </a:rPr>
              <a:t>OPGAVE: </a:t>
            </a:r>
            <a:br>
              <a:rPr lang="da-DK" sz="3200" b="1" dirty="0">
                <a:solidFill>
                  <a:srgbClr val="00B0F0"/>
                </a:solidFill>
              </a:rPr>
            </a:br>
            <a:br>
              <a:rPr lang="da-DK" sz="2400" b="1" dirty="0">
                <a:solidFill>
                  <a:srgbClr val="FF0000"/>
                </a:solidFill>
              </a:rPr>
            </a:br>
            <a:r>
              <a:rPr lang="da-DK" sz="3200" b="1" dirty="0">
                <a:solidFill>
                  <a:srgbClr val="00B0F0"/>
                </a:solidFill>
              </a:rPr>
              <a:t>Sabbatten analyseres ud fra skemaet til overgangsritualer. </a:t>
            </a:r>
            <a:br>
              <a:rPr lang="da-DK" sz="2400" b="1" dirty="0">
                <a:solidFill>
                  <a:srgbClr val="FF0000"/>
                </a:solidFill>
              </a:rPr>
            </a:br>
            <a:br>
              <a:rPr lang="da-DK" sz="2400" b="1" dirty="0">
                <a:solidFill>
                  <a:srgbClr val="FF0000"/>
                </a:solidFill>
              </a:rPr>
            </a:br>
            <a:r>
              <a:rPr lang="da-DK" sz="2400" b="1" dirty="0">
                <a:solidFill>
                  <a:srgbClr val="FF0000"/>
                </a:solidFill>
              </a:rPr>
              <a:t>OBS: Alle faserne kan let findes i sabbatten, som markerer overgangen til en ny uge, og som refererer tilbage til selveste skabelsen</a:t>
            </a:r>
            <a:r>
              <a:rPr lang="da-DK" sz="2400" b="1">
                <a:solidFill>
                  <a:srgbClr val="FF0000"/>
                </a:solidFill>
              </a:rPr>
              <a:t>. (</a:t>
            </a:r>
            <a:r>
              <a:rPr lang="da-DK" sz="2400" b="1" dirty="0">
                <a:solidFill>
                  <a:srgbClr val="FF0000"/>
                </a:solidFill>
              </a:rPr>
              <a:t>Er ikke et overgangsritual i klassisk forstand) </a:t>
            </a:r>
          </a:p>
        </p:txBody>
      </p:sp>
      <p:sp>
        <p:nvSpPr>
          <p:cNvPr id="3" name="Pladsholder til indhold 2"/>
          <p:cNvSpPr>
            <a:spLocks noGrp="1"/>
          </p:cNvSpPr>
          <p:nvPr>
            <p:ph sz="half" idx="1"/>
          </p:nvPr>
        </p:nvSpPr>
        <p:spPr>
          <a:xfrm>
            <a:off x="189186" y="5255172"/>
            <a:ext cx="11855314" cy="1376856"/>
          </a:xfrm>
        </p:spPr>
        <p:txBody>
          <a:bodyPr>
            <a:normAutofit fontScale="55000" lnSpcReduction="20000"/>
          </a:bodyPr>
          <a:lstStyle/>
          <a:p>
            <a:r>
              <a:rPr lang="da-DK" sz="5500" b="1" dirty="0">
                <a:solidFill>
                  <a:srgbClr val="00B0F0"/>
                </a:solidFill>
              </a:rPr>
              <a:t>Anvend også både </a:t>
            </a:r>
            <a:r>
              <a:rPr lang="da-DK" sz="5500" b="1" dirty="0" err="1">
                <a:solidFill>
                  <a:srgbClr val="00B0F0"/>
                </a:solidFill>
              </a:rPr>
              <a:t>Podemanns</a:t>
            </a:r>
            <a:r>
              <a:rPr lang="da-DK" sz="5500" b="1" dirty="0">
                <a:solidFill>
                  <a:srgbClr val="00B0F0"/>
                </a:solidFill>
              </a:rPr>
              <a:t> myte-ritual-model og opdeling i vedligeholdelsesritualer og afværgelsesritualer. </a:t>
            </a:r>
          </a:p>
          <a:p>
            <a:r>
              <a:rPr lang="da-DK" sz="2400" dirty="0"/>
              <a:t>Brug kilderne i bogen, linket, artiklen og filmen vi har set. Søg også gerne selv mere viden. Tegn trappen, og sæt de forskellige handlinger ind i modellen. </a:t>
            </a:r>
          </a:p>
          <a:p>
            <a:endParaRPr lang="da-DK" sz="2400" dirty="0">
              <a:solidFill>
                <a:srgbClr val="00B0F0"/>
              </a:solidFill>
            </a:endParaRPr>
          </a:p>
          <a:p>
            <a:endParaRPr lang="da-DK" sz="2400" dirty="0">
              <a:solidFill>
                <a:srgbClr val="00B0F0"/>
              </a:solidFill>
            </a:endParaRPr>
          </a:p>
        </p:txBody>
      </p:sp>
      <p:sp>
        <p:nvSpPr>
          <p:cNvPr id="4" name="Pladsholder til indhold 3"/>
          <p:cNvSpPr>
            <a:spLocks noGrp="1"/>
          </p:cNvSpPr>
          <p:nvPr>
            <p:ph sz="half" idx="2"/>
          </p:nvPr>
        </p:nvSpPr>
        <p:spPr>
          <a:xfrm>
            <a:off x="8229599" y="2942898"/>
            <a:ext cx="3285641" cy="1671144"/>
          </a:xfrm>
        </p:spPr>
        <p:txBody>
          <a:bodyPr>
            <a:normAutofit fontScale="55000" lnSpcReduction="20000"/>
          </a:bodyPr>
          <a:lstStyle/>
          <a:p>
            <a:endParaRPr lang="da-DK"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247" y="534718"/>
            <a:ext cx="4638453" cy="4638453"/>
          </a:xfrm>
          <a:prstGeom prst="rect">
            <a:avLst/>
          </a:prstGeom>
          <a:ln w="76200">
            <a:solidFill>
              <a:srgbClr val="C00000"/>
            </a:solidFill>
          </a:ln>
        </p:spPr>
      </p:pic>
    </p:spTree>
    <p:extLst>
      <p:ext uri="{BB962C8B-B14F-4D97-AF65-F5344CB8AC3E}">
        <p14:creationId xmlns:p14="http://schemas.microsoft.com/office/powerpoint/2010/main" val="361865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Victor Turner: </a:t>
            </a:r>
            <a:r>
              <a:rPr lang="da-DK" dirty="0" err="1"/>
              <a:t>Betwixt</a:t>
            </a:r>
            <a:r>
              <a:rPr lang="da-DK" dirty="0"/>
              <a:t> and </a:t>
            </a:r>
            <a:r>
              <a:rPr lang="da-DK" dirty="0" err="1"/>
              <a:t>between</a:t>
            </a:r>
            <a:r>
              <a:rPr lang="da-DK" dirty="0"/>
              <a:t> om den </a:t>
            </a:r>
            <a:r>
              <a:rPr lang="da-DK" dirty="0" err="1"/>
              <a:t>liminale</a:t>
            </a:r>
            <a:r>
              <a:rPr lang="da-DK" dirty="0"/>
              <a:t> fase (uddybelse af van </a:t>
            </a:r>
            <a:r>
              <a:rPr lang="da-DK" dirty="0" err="1"/>
              <a:t>Genneps</a:t>
            </a:r>
            <a:r>
              <a:rPr lang="da-DK" dirty="0"/>
              <a:t> idé): </a:t>
            </a:r>
            <a:br>
              <a:rPr lang="da-DK" dirty="0"/>
            </a:br>
            <a:endParaRPr lang="da-DK" dirty="0"/>
          </a:p>
        </p:txBody>
      </p:sp>
      <p:sp>
        <p:nvSpPr>
          <p:cNvPr id="3" name="Pladsholder til indhold 2"/>
          <p:cNvSpPr>
            <a:spLocks noGrp="1"/>
          </p:cNvSpPr>
          <p:nvPr>
            <p:ph sz="half" idx="1"/>
          </p:nvPr>
        </p:nvSpPr>
        <p:spPr/>
        <p:txBody>
          <a:bodyPr>
            <a:normAutofit fontScale="92500" lnSpcReduction="20000"/>
          </a:bodyPr>
          <a:lstStyle/>
          <a:p>
            <a:endParaRPr lang="da-DK" dirty="0"/>
          </a:p>
          <a:p>
            <a:endParaRPr lang="da-DK" sz="3600" dirty="0">
              <a:solidFill>
                <a:srgbClr val="FF0000"/>
              </a:solidFill>
            </a:endParaRPr>
          </a:p>
          <a:p>
            <a:endParaRPr lang="da-DK" sz="3600" dirty="0">
              <a:solidFill>
                <a:srgbClr val="FF0000"/>
              </a:solidFill>
            </a:endParaRPr>
          </a:p>
          <a:p>
            <a:r>
              <a:rPr lang="da-DK" sz="3600" dirty="0">
                <a:solidFill>
                  <a:srgbClr val="FF0000"/>
                </a:solidFill>
              </a:rPr>
              <a:t>Kan bruges om andre ritualer også. </a:t>
            </a:r>
          </a:p>
          <a:p>
            <a:endParaRPr lang="da-DK" dirty="0"/>
          </a:p>
        </p:txBody>
      </p:sp>
      <p:sp>
        <p:nvSpPr>
          <p:cNvPr id="4" name="Pladsholder til indhold 3"/>
          <p:cNvSpPr>
            <a:spLocks noGrp="1"/>
          </p:cNvSpPr>
          <p:nvPr>
            <p:ph sz="half" idx="2"/>
          </p:nvPr>
        </p:nvSpPr>
        <p:spPr/>
        <p:txBody>
          <a:bodyPr>
            <a:normAutofit fontScale="92500" lnSpcReduction="20000"/>
          </a:bodyPr>
          <a:lstStyle/>
          <a:p>
            <a:endParaRPr lang="da-DK" sz="4000" dirty="0">
              <a:solidFill>
                <a:srgbClr val="FF0000"/>
              </a:solidFill>
            </a:endParaRPr>
          </a:p>
          <a:p>
            <a:endParaRPr lang="da-DK" sz="4000" dirty="0">
              <a:solidFill>
                <a:srgbClr val="FF0000"/>
              </a:solidFill>
            </a:endParaRPr>
          </a:p>
          <a:p>
            <a:r>
              <a:rPr lang="da-DK" sz="4000" dirty="0">
                <a:solidFill>
                  <a:srgbClr val="FF0000"/>
                </a:solidFill>
              </a:rPr>
              <a:t>En fase hvor man er  RITUELT SET DØD eller midt imellem og alt og ingenting på en gang </a:t>
            </a:r>
          </a:p>
          <a:p>
            <a:endParaRPr lang="da-DK" dirty="0"/>
          </a:p>
        </p:txBody>
      </p:sp>
    </p:spTree>
    <p:extLst>
      <p:ext uri="{BB962C8B-B14F-4D97-AF65-F5344CB8AC3E}">
        <p14:creationId xmlns:p14="http://schemas.microsoft.com/office/powerpoint/2010/main" val="408714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MYTE</a:t>
            </a:r>
            <a:br>
              <a:rPr lang="da-DK" dirty="0"/>
            </a:br>
            <a:r>
              <a:rPr lang="da-DK" dirty="0"/>
              <a:t>Definition:</a:t>
            </a:r>
            <a:br>
              <a:rPr lang="da-DK" dirty="0"/>
            </a:br>
            <a:endParaRPr lang="da-DK" dirty="0"/>
          </a:p>
        </p:txBody>
      </p:sp>
      <p:sp>
        <p:nvSpPr>
          <p:cNvPr id="3" name="Pladsholder til indhold 2"/>
          <p:cNvSpPr>
            <a:spLocks noGrp="1"/>
          </p:cNvSpPr>
          <p:nvPr>
            <p:ph idx="1"/>
          </p:nvPr>
        </p:nvSpPr>
        <p:spPr>
          <a:xfrm>
            <a:off x="1103312" y="1853248"/>
            <a:ext cx="8946541" cy="4652655"/>
          </a:xfrm>
        </p:spPr>
        <p:txBody>
          <a:bodyPr>
            <a:normAutofit fontScale="32500" lnSpcReduction="20000"/>
          </a:bodyPr>
          <a:lstStyle/>
          <a:p>
            <a:pPr marL="0" indent="0">
              <a:buNone/>
            </a:pPr>
            <a:endParaRPr lang="da-DK" dirty="0"/>
          </a:p>
          <a:p>
            <a:pPr>
              <a:lnSpc>
                <a:spcPct val="170000"/>
              </a:lnSpc>
            </a:pPr>
            <a:r>
              <a:rPr lang="da-DK" sz="4900" dirty="0"/>
              <a:t>Myte er et centralt religionsfænomenologisk begreb. Myter er ofte "tidsløse" fortællinger, der udspiller sig i en fjern fortid, urtid, eller i særlige tilfælde en fremtid, men de kan også udspille sig i "normal" historisk tid. De fortæller noget, som ligger ud over tiden "nu og her". Myter kan handle om skabelsens tid, hvor den nuværende verden og dens orden blev til, om tidernes afslutning, hvor denne orden ødelægges, om overnaturlige væsener og guder, eller blot om handlinger der har udspillet sig omkring religionens hellige personer. Myten foregår som regel på et mytisk sted. Det kan være steder, som man ikke kan placere geografisk, eller steder som er blevet hellige, fordi mytens handling udspiller sig der. Myten præsenterer et idealbillede af, hvordan livet skal være, hvilket giver mennesket et holdepunkt, som det kan organisere livet omkring.</a:t>
            </a:r>
          </a:p>
          <a:p>
            <a:pPr marL="0" indent="0">
              <a:buNone/>
            </a:pPr>
            <a:r>
              <a:rPr lang="da-DK" sz="4900" dirty="0"/>
              <a:t> </a:t>
            </a:r>
          </a:p>
          <a:p>
            <a:endParaRPr lang="da-DK" dirty="0"/>
          </a:p>
        </p:txBody>
      </p:sp>
    </p:spTree>
    <p:extLst>
      <p:ext uri="{BB962C8B-B14F-4D97-AF65-F5344CB8AC3E}">
        <p14:creationId xmlns:p14="http://schemas.microsoft.com/office/powerpoint/2010/main" val="250906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Kort om myter</a:t>
            </a:r>
            <a:br>
              <a:rPr lang="da-DK" dirty="0"/>
            </a:br>
            <a:endParaRPr lang="da-DK" dirty="0"/>
          </a:p>
        </p:txBody>
      </p:sp>
      <p:sp>
        <p:nvSpPr>
          <p:cNvPr id="3" name="Pladsholder til indhold 2"/>
          <p:cNvSpPr>
            <a:spLocks noGrp="1"/>
          </p:cNvSpPr>
          <p:nvPr>
            <p:ph idx="1"/>
          </p:nvPr>
        </p:nvSpPr>
        <p:spPr>
          <a:xfrm>
            <a:off x="1103312" y="1261242"/>
            <a:ext cx="8946541" cy="4987158"/>
          </a:xfrm>
        </p:spPr>
        <p:txBody>
          <a:bodyPr>
            <a:normAutofit lnSpcReduction="10000"/>
          </a:bodyPr>
          <a:lstStyle/>
          <a:p>
            <a:r>
              <a:rPr lang="da-DK" sz="2800" dirty="0"/>
              <a:t>Aktører er guder, forfædre og overnaturlige væsener</a:t>
            </a:r>
          </a:p>
          <a:p>
            <a:r>
              <a:rPr lang="da-DK" sz="2800" dirty="0"/>
              <a:t>Foregår i en mytisk tid - "tiden uden for tiden" - og på et mytisk sted</a:t>
            </a:r>
          </a:p>
          <a:p>
            <a:r>
              <a:rPr lang="da-DK" sz="2800" dirty="0"/>
              <a:t>Foregår i religionens formative periode</a:t>
            </a:r>
          </a:p>
          <a:p>
            <a:r>
              <a:rPr lang="da-DK" sz="2800" dirty="0"/>
              <a:t>Ætiologi - forklarer nutiden</a:t>
            </a:r>
          </a:p>
          <a:p>
            <a:r>
              <a:rPr lang="da-DK" sz="2800" dirty="0"/>
              <a:t>Re-aktualiseres ofte i forbindelse med ritualer</a:t>
            </a:r>
          </a:p>
          <a:p>
            <a:r>
              <a:rPr lang="da-DK" sz="2800" dirty="0"/>
              <a:t>Skildrer en ordningsproces med udvikling fra kaos til kosmos</a:t>
            </a:r>
          </a:p>
          <a:p>
            <a:r>
              <a:rPr lang="da-DK" sz="2800" dirty="0"/>
              <a:t>En </a:t>
            </a:r>
            <a:r>
              <a:rPr lang="da-DK" sz="2800" dirty="0" err="1"/>
              <a:t>trickster</a:t>
            </a:r>
            <a:r>
              <a:rPr lang="da-DK" sz="2800" dirty="0"/>
              <a:t> optræder ofte i myten</a:t>
            </a:r>
          </a:p>
          <a:p>
            <a:endParaRPr lang="da-DK" dirty="0"/>
          </a:p>
        </p:txBody>
      </p:sp>
    </p:spTree>
    <p:extLst>
      <p:ext uri="{BB962C8B-B14F-4D97-AF65-F5344CB8AC3E}">
        <p14:creationId xmlns:p14="http://schemas.microsoft.com/office/powerpoint/2010/main" val="200114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Centrale mytebegreber</a:t>
            </a:r>
            <a:br>
              <a:rPr lang="da-DK" dirty="0"/>
            </a:br>
            <a:endParaRPr lang="da-DK" dirty="0"/>
          </a:p>
        </p:txBody>
      </p:sp>
      <p:sp>
        <p:nvSpPr>
          <p:cNvPr id="3" name="Pladsholder til indhold 2"/>
          <p:cNvSpPr>
            <a:spLocks noGrp="1"/>
          </p:cNvSpPr>
          <p:nvPr>
            <p:ph idx="1"/>
          </p:nvPr>
        </p:nvSpPr>
        <p:spPr/>
        <p:txBody>
          <a:bodyPr/>
          <a:lstStyle/>
          <a:p>
            <a:r>
              <a:rPr lang="da-DK" b="1" dirty="0"/>
              <a:t>Kosmogoni</a:t>
            </a:r>
            <a:r>
              <a:rPr lang="da-DK" dirty="0"/>
              <a:t>: en myte, der fortæller om, hvordan verden er blevet skabt. Der skildres ofte en ordningsproces, der går fra den </a:t>
            </a:r>
            <a:r>
              <a:rPr lang="da-DK" dirty="0" err="1"/>
              <a:t>uordnede</a:t>
            </a:r>
            <a:r>
              <a:rPr lang="da-DK" dirty="0"/>
              <a:t> tilstand, kaos, til den ordnede verden, kosmos.</a:t>
            </a:r>
          </a:p>
          <a:p>
            <a:r>
              <a:rPr lang="da-DK" b="1" dirty="0" err="1"/>
              <a:t>Teogoni</a:t>
            </a:r>
            <a:r>
              <a:rPr lang="da-DK" dirty="0"/>
              <a:t>: en myte, der fortæller om gudernes tilblivelse og indbyrdes slægtskab.</a:t>
            </a:r>
          </a:p>
          <a:p>
            <a:r>
              <a:rPr lang="da-DK" b="1" dirty="0" err="1"/>
              <a:t>Antropogoni</a:t>
            </a:r>
            <a:r>
              <a:rPr lang="da-DK" dirty="0"/>
              <a:t>: en myte, der fortæller om menneskets oprindelse.</a:t>
            </a:r>
          </a:p>
          <a:p>
            <a:r>
              <a:rPr lang="da-DK" b="1" dirty="0"/>
              <a:t>Eskatologi</a:t>
            </a:r>
            <a:r>
              <a:rPr lang="da-DK" dirty="0"/>
              <a:t>: læren om de sidste tider og verdens undergang. Eskatologiske myter er fortællinger, der handler om, hvordan menneskeheden og verden går under.</a:t>
            </a:r>
          </a:p>
          <a:p>
            <a:endParaRPr lang="da-DK" dirty="0"/>
          </a:p>
        </p:txBody>
      </p:sp>
    </p:spTree>
    <p:extLst>
      <p:ext uri="{BB962C8B-B14F-4D97-AF65-F5344CB8AC3E}">
        <p14:creationId xmlns:p14="http://schemas.microsoft.com/office/powerpoint/2010/main" val="295040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103312" y="977462"/>
            <a:ext cx="8946541" cy="5270937"/>
          </a:xfrm>
        </p:spPr>
        <p:txBody>
          <a:bodyPr>
            <a:normAutofit/>
          </a:bodyPr>
          <a:lstStyle/>
          <a:p>
            <a:r>
              <a:rPr lang="da-DK" b="1" dirty="0"/>
              <a:t>Ætiologier: </a:t>
            </a:r>
            <a:r>
              <a:rPr lang="da-DK" dirty="0"/>
              <a:t>Myter forklarer ofte helt normale livsvilkår, som hvorfor der fx findes dag og nat, hvorfor vikingerne klippede de dødes negle mm. En myte, der ikke kun konstaterer, at tingene er blevet til, men også forklarer hvorfor, kalder man for en ætiologi .</a:t>
            </a:r>
          </a:p>
          <a:p>
            <a:r>
              <a:rPr lang="da-DK" b="1" dirty="0"/>
              <a:t>Kultdrama:</a:t>
            </a:r>
            <a:r>
              <a:rPr lang="da-DK" dirty="0"/>
              <a:t> Myter reciteres ofte i forbindelse med ritualer. Det sker fx i kultdramaet, som er et ritual, hvor mytens forbilledlige handlinger skaber en forbindelse til nutiden. Herigennem fornyes verden, og den ideelle orden fra mytens tid genskabes.</a:t>
            </a:r>
          </a:p>
          <a:p>
            <a:r>
              <a:rPr lang="da-DK" b="1" dirty="0" err="1"/>
              <a:t>Trickster</a:t>
            </a:r>
            <a:r>
              <a:rPr lang="da-DK" b="1" dirty="0"/>
              <a:t>:</a:t>
            </a:r>
            <a:r>
              <a:rPr lang="da-DK" dirty="0"/>
              <a:t> I nogle myter optræder en figur, som man kalder for en </a:t>
            </a:r>
            <a:r>
              <a:rPr lang="da-DK" dirty="0" err="1"/>
              <a:t>trickster</a:t>
            </a:r>
            <a:r>
              <a:rPr lang="da-DK" dirty="0"/>
              <a:t>. Det kan være en gud, en halvgud eller et menneskelignende dyr. Det er en tvetydig figur, der snyder og narrer dem omkring sig og bryder med normale regler for god opførsel. De ting, figuren gør, kan medføre store skader eller have positive virkninger på samfundet omkring ham. Et eksempel på en </a:t>
            </a:r>
            <a:r>
              <a:rPr lang="da-DK" dirty="0" err="1"/>
              <a:t>trickster</a:t>
            </a:r>
            <a:r>
              <a:rPr lang="da-DK" dirty="0"/>
              <a:t> er Loke fra nordisk religion.</a:t>
            </a:r>
          </a:p>
          <a:p>
            <a:endParaRPr lang="da-DK" dirty="0"/>
          </a:p>
        </p:txBody>
      </p:sp>
    </p:spTree>
    <p:extLst>
      <p:ext uri="{BB962C8B-B14F-4D97-AF65-F5344CB8AC3E}">
        <p14:creationId xmlns:p14="http://schemas.microsoft.com/office/powerpoint/2010/main" val="424052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a:t>Fortællingerne om verdens og menneskets skabelse findes først og fremmest i Det Gamle Testamente. Skabelsens forløb er beskrevet i de to skabelsesberetninger i </a:t>
            </a:r>
            <a:r>
              <a:rPr lang="da-DK" sz="2000" dirty="0">
                <a:hlinkClick r:id="rId2"/>
              </a:rPr>
              <a:t>1. Mosebog 1</a:t>
            </a:r>
            <a:r>
              <a:rPr lang="da-DK" sz="2000" dirty="0"/>
              <a:t> og </a:t>
            </a:r>
            <a:r>
              <a:rPr lang="da-DK" sz="2000" dirty="0">
                <a:hlinkClick r:id="rId3"/>
              </a:rPr>
              <a:t>1. Mosebog 2</a:t>
            </a:r>
            <a:r>
              <a:rPr lang="da-DK" sz="2000" dirty="0"/>
              <a:t>.</a:t>
            </a:r>
            <a:br>
              <a:rPr lang="da-DK" sz="2000" dirty="0"/>
            </a:br>
            <a:endParaRPr lang="da-DK" sz="2000" dirty="0"/>
          </a:p>
        </p:txBody>
      </p:sp>
      <p:sp>
        <p:nvSpPr>
          <p:cNvPr id="3" name="Pladsholder til indhold 2"/>
          <p:cNvSpPr>
            <a:spLocks noGrp="1"/>
          </p:cNvSpPr>
          <p:nvPr>
            <p:ph sz="half" idx="1"/>
          </p:nvPr>
        </p:nvSpPr>
        <p:spPr>
          <a:xfrm>
            <a:off x="1103313" y="2060575"/>
            <a:ext cx="2922150" cy="4195763"/>
          </a:xfrm>
        </p:spPr>
        <p:txBody>
          <a:bodyPr>
            <a:normAutofit fontScale="85000" lnSpcReduction="20000"/>
          </a:bodyPr>
          <a:lstStyle/>
          <a:p>
            <a:r>
              <a:rPr lang="da-DK" dirty="0"/>
              <a:t>I den første skabelsesberetning skildres skabelsen som en skabelse ud af intet ved ordet. Først skabes himmel og jord, derefter planter og dyr og endelig mand og kvinde.</a:t>
            </a:r>
          </a:p>
          <a:p>
            <a:r>
              <a:rPr lang="da-DK" dirty="0"/>
              <a:t>I den anden skabelsesberetning dannes mennesket som den første skabning, manden, af jorden, hvorefter Gud blæser liv i hans næsebor. Herefter skabes dyr og planter og </a:t>
            </a:r>
            <a:r>
              <a:rPr lang="da-DK" dirty="0" err="1"/>
              <a:t>tilsidst</a:t>
            </a:r>
            <a:r>
              <a:rPr lang="da-DK" dirty="0"/>
              <a:t> skabes kvinden af mandens ribben.</a:t>
            </a:r>
          </a:p>
        </p:txBody>
      </p:sp>
      <p:sp>
        <p:nvSpPr>
          <p:cNvPr id="4" name="Pladsholder til indhold 3"/>
          <p:cNvSpPr>
            <a:spLocks noGrp="1"/>
          </p:cNvSpPr>
          <p:nvPr>
            <p:ph sz="half" idx="2"/>
          </p:nvPr>
        </p:nvSpPr>
        <p:spPr/>
        <p:txBody>
          <a:bodyPr>
            <a:normAutofit fontScale="85000" lnSpcReduction="20000"/>
          </a:bodyPr>
          <a:lstStyle/>
          <a:p>
            <a:r>
              <a:rPr lang="da-DK" dirty="0"/>
              <a:t>Foruden de to skabelsesberetninger udgør </a:t>
            </a:r>
            <a:r>
              <a:rPr lang="da-DK" dirty="0">
                <a:hlinkClick r:id="rId4"/>
              </a:rPr>
              <a:t>Salme 104</a:t>
            </a:r>
            <a:r>
              <a:rPr lang="da-DK" dirty="0"/>
              <a:t> en slags skabelsesberetning:</a:t>
            </a:r>
          </a:p>
          <a:p>
            <a:r>
              <a:rPr lang="da-DK" dirty="0"/>
              <a:t>"Jorden gav du sin faste grundvold,</a:t>
            </a:r>
            <a:br>
              <a:rPr lang="da-DK" dirty="0"/>
            </a:br>
            <a:r>
              <a:rPr lang="da-DK" dirty="0"/>
              <a:t>den rokkes aldrig i evighed.</a:t>
            </a:r>
            <a:br>
              <a:rPr lang="da-DK" dirty="0"/>
            </a:br>
            <a:r>
              <a:rPr lang="da-DK" dirty="0" err="1"/>
              <a:t>Urdybet</a:t>
            </a:r>
            <a:r>
              <a:rPr lang="da-DK" dirty="0"/>
              <a:t> dækkede den som en dragt,</a:t>
            </a:r>
            <a:br>
              <a:rPr lang="da-DK" dirty="0"/>
            </a:br>
            <a:r>
              <a:rPr lang="da-DK" dirty="0"/>
              <a:t>vandet stod op over bjergene.</a:t>
            </a:r>
            <a:br>
              <a:rPr lang="da-DK" dirty="0"/>
            </a:br>
            <a:r>
              <a:rPr lang="da-DK" dirty="0"/>
              <a:t>Det flygtede for din trussel,</a:t>
            </a:r>
            <a:br>
              <a:rPr lang="da-DK" dirty="0"/>
            </a:br>
            <a:r>
              <a:rPr lang="da-DK" dirty="0"/>
              <a:t>skræmt af din torden løb det sin vej</a:t>
            </a:r>
            <a:br>
              <a:rPr lang="da-DK" dirty="0"/>
            </a:br>
            <a:r>
              <a:rPr lang="da-DK" dirty="0"/>
              <a:t>op over bjerge og ned gennem dale</a:t>
            </a:r>
            <a:br>
              <a:rPr lang="da-DK" dirty="0"/>
            </a:br>
            <a:r>
              <a:rPr lang="da-DK" dirty="0"/>
              <a:t>til det sted, du havde fastsat for det.</a:t>
            </a:r>
            <a:br>
              <a:rPr lang="da-DK" dirty="0"/>
            </a:br>
            <a:r>
              <a:rPr lang="da-DK" dirty="0"/>
              <a:t>Du satte en grænse, det ikke må overskride,</a:t>
            </a:r>
            <a:br>
              <a:rPr lang="da-DK" dirty="0"/>
            </a:br>
            <a:r>
              <a:rPr lang="da-DK" dirty="0"/>
              <a:t>det skal ikke dække jorden igen" (vers 5-9).</a:t>
            </a:r>
          </a:p>
          <a:p>
            <a:r>
              <a:rPr lang="da-DK" dirty="0"/>
              <a:t>Der findes også antydninger af skabelsens forløb i </a:t>
            </a:r>
            <a:r>
              <a:rPr lang="da-DK" dirty="0">
                <a:hlinkClick r:id="rId5"/>
              </a:rPr>
              <a:t>Salme 24</a:t>
            </a:r>
            <a:r>
              <a:rPr lang="da-DK" dirty="0"/>
              <a:t> og </a:t>
            </a:r>
            <a:r>
              <a:rPr lang="da-DK" dirty="0">
                <a:hlinkClick r:id="rId6"/>
              </a:rPr>
              <a:t>Salme 102</a:t>
            </a:r>
            <a:r>
              <a:rPr lang="da-DK" dirty="0"/>
              <a:t> i </a:t>
            </a:r>
            <a:r>
              <a:rPr lang="da-DK" dirty="0">
                <a:hlinkClick r:id="rId7"/>
              </a:rPr>
              <a:t>Esajas' Bog 40,12</a:t>
            </a:r>
            <a:r>
              <a:rPr lang="da-DK" dirty="0"/>
              <a:t> i </a:t>
            </a:r>
            <a:r>
              <a:rPr lang="da-DK" dirty="0">
                <a:hlinkClick r:id="rId8"/>
              </a:rPr>
              <a:t>Jobs Bog 38,4-11</a:t>
            </a:r>
            <a:r>
              <a:rPr lang="da-DK" dirty="0"/>
              <a:t> og i </a:t>
            </a:r>
            <a:r>
              <a:rPr lang="da-DK" dirty="0">
                <a:hlinkClick r:id="rId9"/>
              </a:rPr>
              <a:t>Ordsprogenes Bog 8,22</a:t>
            </a:r>
            <a:r>
              <a:rPr lang="da-DK" dirty="0"/>
              <a:t>.</a:t>
            </a:r>
          </a:p>
          <a:p>
            <a:endParaRPr lang="da-DK" dirty="0"/>
          </a:p>
          <a:p>
            <a:endParaRPr lang="da-DK" dirty="0"/>
          </a:p>
        </p:txBody>
      </p:sp>
    </p:spTree>
    <p:extLst>
      <p:ext uri="{BB962C8B-B14F-4D97-AF65-F5344CB8AC3E}">
        <p14:creationId xmlns:p14="http://schemas.microsoft.com/office/powerpoint/2010/main" val="158846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6221" y="531544"/>
            <a:ext cx="7888289" cy="3299475"/>
          </a:xfrm>
        </p:spPr>
        <p:txBody>
          <a:bodyPr/>
          <a:lstStyle/>
          <a:p>
            <a:endParaRPr lang="da-DK" dirty="0"/>
          </a:p>
        </p:txBody>
      </p:sp>
      <p:sp>
        <p:nvSpPr>
          <p:cNvPr id="3" name="Pladsholder til indhold 2"/>
          <p:cNvSpPr>
            <a:spLocks noGrp="1"/>
          </p:cNvSpPr>
          <p:nvPr>
            <p:ph idx="1"/>
          </p:nvPr>
        </p:nvSpPr>
        <p:spPr>
          <a:xfrm>
            <a:off x="1166649" y="3909847"/>
            <a:ext cx="8883204" cy="2575036"/>
          </a:xfrm>
        </p:spPr>
        <p:txBody>
          <a:bodyPr>
            <a:normAutofit fontScale="70000" lnSpcReduction="20000"/>
          </a:bodyPr>
          <a:lstStyle/>
          <a:p>
            <a:pPr marL="0" indent="0">
              <a:buNone/>
            </a:pPr>
            <a:r>
              <a:rPr lang="da-DK" dirty="0"/>
              <a:t>Sådan her tænkte de verden. Se tavletegningen.</a:t>
            </a:r>
          </a:p>
          <a:p>
            <a:r>
              <a:rPr lang="da-DK" dirty="0"/>
              <a:t>Husk </a:t>
            </a:r>
            <a:r>
              <a:rPr lang="da-DK" dirty="0" err="1"/>
              <a:t>Yom</a:t>
            </a:r>
            <a:r>
              <a:rPr lang="da-DK" dirty="0"/>
              <a:t> </a:t>
            </a:r>
            <a:r>
              <a:rPr lang="da-DK" dirty="0" err="1"/>
              <a:t>Rishon</a:t>
            </a:r>
            <a:r>
              <a:rPr lang="da-DK" dirty="0"/>
              <a:t> betyder: Den første dag = Søndag</a:t>
            </a:r>
          </a:p>
          <a:p>
            <a:r>
              <a:rPr lang="da-DK" dirty="0"/>
              <a:t>Et døgn anses i denne kultur fra solnedgang til solnedgang. </a:t>
            </a:r>
          </a:p>
          <a:p>
            <a:r>
              <a:rPr lang="da-DK" dirty="0"/>
              <a:t>Derfor er den jødiske hviledag/Sabbat, fra fredag solnedgang til lørdag solnedgang.</a:t>
            </a:r>
          </a:p>
          <a:p>
            <a:r>
              <a:rPr lang="da-DK" dirty="0"/>
              <a:t>Obs! Der hvor der står at de skaber dem i vores billede...</a:t>
            </a:r>
          </a:p>
          <a:p>
            <a:r>
              <a:rPr lang="da-DK" dirty="0"/>
              <a:t>Hvorfor flertal? Flere guder? En kone til Gud? </a:t>
            </a:r>
            <a:r>
              <a:rPr lang="da-DK" dirty="0" err="1"/>
              <a:t>Majestætis</a:t>
            </a:r>
            <a:r>
              <a:rPr lang="da-DK" dirty="0"/>
              <a:t> pluralis? Flere guddommelige væsner?</a:t>
            </a:r>
          </a:p>
          <a:p>
            <a:r>
              <a:rPr lang="da-DK" dirty="0" err="1"/>
              <a:t>Ish</a:t>
            </a:r>
            <a:r>
              <a:rPr lang="da-DK" dirty="0"/>
              <a:t> og Isha </a:t>
            </a:r>
            <a:r>
              <a:rPr lang="da-DK" dirty="0">
                <a:sym typeface="Wingdings" panose="05000000000000000000" pitchFamily="2" charset="2"/>
              </a:rPr>
              <a:t> Betyder mand og kvinde (lige) og er samme ord, modsat Adam som betyder menneske (og Eva/Hava skabes til ham). </a:t>
            </a:r>
            <a:endParaRPr lang="da-DK" dirty="0"/>
          </a:p>
          <a:p>
            <a:endParaRPr lang="da-DK" dirty="0"/>
          </a:p>
          <a:p>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648" y="236481"/>
            <a:ext cx="8071945" cy="3594538"/>
          </a:xfrm>
          <a:prstGeom prst="rect">
            <a:avLst/>
          </a:prstGeom>
        </p:spPr>
      </p:pic>
    </p:spTree>
    <p:extLst>
      <p:ext uri="{BB962C8B-B14F-4D97-AF65-F5344CB8AC3E}">
        <p14:creationId xmlns:p14="http://schemas.microsoft.com/office/powerpoint/2010/main" val="10345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 i par </a:t>
            </a:r>
            <a:r>
              <a:rPr lang="da-DK" dirty="0">
                <a:sym typeface="Wingdings" panose="05000000000000000000" pitchFamily="2" charset="2"/>
              </a:rPr>
              <a:t> og så i grupper</a:t>
            </a:r>
            <a:endParaRPr lang="da-DK" dirty="0"/>
          </a:p>
        </p:txBody>
      </p:sp>
      <p:sp>
        <p:nvSpPr>
          <p:cNvPr id="3" name="Pladsholder til indhold 2"/>
          <p:cNvSpPr>
            <a:spLocks noGrp="1"/>
          </p:cNvSpPr>
          <p:nvPr>
            <p:ph idx="1"/>
          </p:nvPr>
        </p:nvSpPr>
        <p:spPr/>
        <p:txBody>
          <a:bodyPr/>
          <a:lstStyle/>
          <a:p>
            <a:r>
              <a:rPr lang="da-DK" dirty="0"/>
              <a:t>Opdeling i to halvdele: </a:t>
            </a:r>
          </a:p>
          <a:p>
            <a:pPr marL="0" indent="0">
              <a:buNone/>
            </a:pPr>
            <a:endParaRPr lang="da-DK" dirty="0"/>
          </a:p>
          <a:p>
            <a:r>
              <a:rPr lang="da-DK" dirty="0"/>
              <a:t>Ca. 35 min: Tegneserie (eller oversigt) over skabelserne trin for trin/dag for dag i par (halvdelen arbejder med den ene skabelsesmyte, halvdelen med den anden).</a:t>
            </a:r>
          </a:p>
          <a:p>
            <a:pPr marL="0" indent="0">
              <a:buNone/>
            </a:pPr>
            <a:endParaRPr lang="da-DK" dirty="0"/>
          </a:p>
          <a:p>
            <a:r>
              <a:rPr lang="da-DK" dirty="0"/>
              <a:t>I grupper 2x2 (par med hver sin skabelsesmyte). Læser hinandens tegneserier, sammenligner og </a:t>
            </a:r>
            <a:r>
              <a:rPr lang="da-DK" dirty="0" err="1"/>
              <a:t>og</a:t>
            </a:r>
            <a:r>
              <a:rPr lang="da-DK" dirty="0"/>
              <a:t> løser sammen opgaverne.</a:t>
            </a:r>
          </a:p>
          <a:p>
            <a:pPr marL="0" indent="0">
              <a:buNone/>
            </a:pPr>
            <a:endParaRPr lang="da-DK" dirty="0"/>
          </a:p>
          <a:p>
            <a:endParaRPr lang="da-DK" dirty="0"/>
          </a:p>
        </p:txBody>
      </p:sp>
    </p:spTree>
    <p:extLst>
      <p:ext uri="{BB962C8B-B14F-4D97-AF65-F5344CB8AC3E}">
        <p14:creationId xmlns:p14="http://schemas.microsoft.com/office/powerpoint/2010/main" val="397924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 svares på i grupper – </a:t>
            </a:r>
            <a:r>
              <a:rPr lang="da-DK"/>
              <a:t>brug hjemmelektien </a:t>
            </a:r>
            <a:endParaRPr lang="da-DK" dirty="0"/>
          </a:p>
        </p:txBody>
      </p:sp>
      <p:sp>
        <p:nvSpPr>
          <p:cNvPr id="3" name="Pladsholder til indhold 2"/>
          <p:cNvSpPr>
            <a:spLocks noGrp="1"/>
          </p:cNvSpPr>
          <p:nvPr>
            <p:ph sz="half" idx="1"/>
          </p:nvPr>
        </p:nvSpPr>
        <p:spPr/>
        <p:txBody>
          <a:bodyPr>
            <a:normAutofit fontScale="70000" lnSpcReduction="20000"/>
          </a:bodyPr>
          <a:lstStyle/>
          <a:p>
            <a:endParaRPr lang="da-DK" dirty="0"/>
          </a:p>
          <a:p>
            <a:pPr lvl="1"/>
            <a:r>
              <a:rPr lang="da-DK" sz="2300" dirty="0"/>
              <a:t>Se igen på 1. Mosebog kapitel 1- kapitel 2, vers 4 (dvs. den ene skabelsesmyte) og svar på følgende spørgsmål: </a:t>
            </a:r>
          </a:p>
          <a:p>
            <a:pPr lvl="2"/>
            <a:r>
              <a:rPr lang="da-DK" sz="2300" dirty="0"/>
              <a:t>Hvilke mytiske træk kan I finde i denne tekst?</a:t>
            </a:r>
          </a:p>
          <a:p>
            <a:pPr lvl="2"/>
            <a:r>
              <a:rPr lang="da-DK" sz="2300" dirty="0"/>
              <a:t>Beskriv den overordnede forandring, der udspiller sig.</a:t>
            </a:r>
          </a:p>
          <a:p>
            <a:pPr lvl="2"/>
            <a:r>
              <a:rPr lang="da-DK" sz="2300" dirty="0"/>
              <a:t>Hvordan kan I se, at teksten er en kosmogoni?</a:t>
            </a:r>
          </a:p>
          <a:p>
            <a:pPr lvl="2"/>
            <a:r>
              <a:rPr lang="da-DK" sz="2300" dirty="0"/>
              <a:t>Hvorfor kan teksten siges også at være en </a:t>
            </a:r>
            <a:r>
              <a:rPr lang="da-DK" sz="2300" dirty="0" err="1"/>
              <a:t>antropogoni</a:t>
            </a:r>
            <a:r>
              <a:rPr lang="da-DK" sz="2300" dirty="0"/>
              <a:t>?</a:t>
            </a:r>
          </a:p>
          <a:p>
            <a:br>
              <a:rPr lang="da-DK" dirty="0"/>
            </a:br>
            <a:endParaRPr lang="da-DK" dirty="0"/>
          </a:p>
        </p:txBody>
      </p:sp>
      <p:sp>
        <p:nvSpPr>
          <p:cNvPr id="4" name="Pladsholder til indhold 3"/>
          <p:cNvSpPr>
            <a:spLocks noGrp="1"/>
          </p:cNvSpPr>
          <p:nvPr>
            <p:ph sz="half" idx="2"/>
          </p:nvPr>
        </p:nvSpPr>
        <p:spPr/>
        <p:txBody>
          <a:bodyPr>
            <a:noAutofit/>
          </a:bodyPr>
          <a:lstStyle/>
          <a:p>
            <a:pPr lvl="1"/>
            <a:r>
              <a:rPr lang="da-DK" dirty="0"/>
              <a:t>Og 1. Mosebog kapitel 2, vers 4- kap 2 vers 25 (dvs. den anden skabelsesmyte) og svar på følgende spørgsmål: </a:t>
            </a:r>
          </a:p>
          <a:p>
            <a:pPr lvl="2"/>
            <a:r>
              <a:rPr lang="da-DK" sz="1600" dirty="0"/>
              <a:t>Hvilke mytiske træk kan I finde i denne tekst?</a:t>
            </a:r>
          </a:p>
          <a:p>
            <a:pPr lvl="2"/>
            <a:r>
              <a:rPr lang="da-DK" sz="1600" dirty="0"/>
              <a:t>Sammenlign de to beretninger og prøv at finde forskelle.</a:t>
            </a:r>
          </a:p>
          <a:p>
            <a:pPr lvl="2"/>
            <a:r>
              <a:rPr lang="da-DK" sz="1600" dirty="0"/>
              <a:t>Diskuter, om teksten primært er en kosmogoni eller </a:t>
            </a:r>
            <a:r>
              <a:rPr lang="da-DK" sz="1600" dirty="0" err="1"/>
              <a:t>antropogoni</a:t>
            </a:r>
            <a:r>
              <a:rPr lang="da-DK" sz="1600" dirty="0"/>
              <a:t>.</a:t>
            </a:r>
          </a:p>
          <a:p>
            <a:pPr lvl="2"/>
            <a:r>
              <a:rPr lang="da-DK" sz="1600" dirty="0"/>
              <a:t>Sammenlign de to beretninger og diskuter, hvilken beretning der har det mest positive kvindesyn.</a:t>
            </a:r>
          </a:p>
          <a:p>
            <a:endParaRPr lang="da-DK" sz="1600" dirty="0"/>
          </a:p>
        </p:txBody>
      </p:sp>
    </p:spTree>
    <p:extLst>
      <p:ext uri="{BB962C8B-B14F-4D97-AF65-F5344CB8AC3E}">
        <p14:creationId xmlns:p14="http://schemas.microsoft.com/office/powerpoint/2010/main" val="1669399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224</TotalTime>
  <Words>1864</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Century Gothic</vt:lpstr>
      <vt:lpstr>Wingdings</vt:lpstr>
      <vt:lpstr>Wingdings 3</vt:lpstr>
      <vt:lpstr>Ion</vt:lpstr>
      <vt:lpstr>Mytelære  </vt:lpstr>
      <vt:lpstr>MYTE Definition: </vt:lpstr>
      <vt:lpstr>Kort om myter </vt:lpstr>
      <vt:lpstr>Centrale mytebegreber </vt:lpstr>
      <vt:lpstr>PowerPoint-præsentation</vt:lpstr>
      <vt:lpstr>Fortællingerne om verdens og menneskets skabelse findes først og fremmest i Det Gamle Testamente. Skabelsens forløb er beskrevet i de to skabelsesberetninger i 1. Mosebog 1 og 1. Mosebog 2. </vt:lpstr>
      <vt:lpstr>PowerPoint-præsentation</vt:lpstr>
      <vt:lpstr>Øvelse i par  og så i grupper</vt:lpstr>
      <vt:lpstr>Spørgsmål svares på i grupper – brug hjemmelektien </vt:lpstr>
      <vt:lpstr>Info og forståelsestjek… </vt:lpstr>
      <vt:lpstr>Den ældre skabelsesberetning </vt:lpstr>
      <vt:lpstr>Syndefaldet</vt:lpstr>
      <vt:lpstr>                           </vt:lpstr>
      <vt:lpstr>Jørgen Podemann Sørensen om myter og ritualer: </vt:lpstr>
      <vt:lpstr>Podemanns RITUAL-MYTE–MODEL  (254 i bogen) </vt:lpstr>
      <vt:lpstr>Ritualer</vt:lpstr>
      <vt:lpstr>Overgangsritualer van Genneps model: </vt:lpstr>
      <vt:lpstr>OPGAVE:   Sabbatten analyseres ud fra skemaet til overgangsritualer.   OBS: Alle faserne kan let findes i sabbatten, som markerer overgangen til en ny uge, og som refererer tilbage til selveste skabelsen. (Er ikke et overgangsritual i klassisk forstand) </vt:lpstr>
      <vt:lpstr>Victor Turner: Betwixt and between om den liminale fase (uddybelse af van Genneps idé):  </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Stine Moestrup (SP | AKAT)</dc:creator>
  <cp:lastModifiedBy>Stine Moestrup (Mo | EG)</cp:lastModifiedBy>
  <cp:revision>25</cp:revision>
  <dcterms:created xsi:type="dcterms:W3CDTF">2019-08-25T18:51:07Z</dcterms:created>
  <dcterms:modified xsi:type="dcterms:W3CDTF">2021-08-10T14:33:23Z</dcterms:modified>
</cp:coreProperties>
</file>