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4" r:id="rId3"/>
    <p:sldId id="265" r:id="rId4"/>
    <p:sldId id="266" r:id="rId5"/>
    <p:sldId id="267" r:id="rId6"/>
    <p:sldId id="268" r:id="rId7"/>
    <p:sldId id="260" r:id="rId8"/>
    <p:sldId id="262" r:id="rId9"/>
    <p:sldId id="263" r:id="rId10"/>
    <p:sldId id="257" r:id="rId11"/>
    <p:sldId id="259" r:id="rId12"/>
    <p:sldId id="258" r:id="rId13"/>
    <p:sldId id="269" r:id="rId14"/>
    <p:sldId id="270" r:id="rId15"/>
    <p:sldId id="261"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5884"/>
  </p:normalViewPr>
  <p:slideViewPr>
    <p:cSldViewPr snapToGrid="0" snapToObjects="1">
      <p:cViewPr varScale="1">
        <p:scale>
          <a:sx n="90" d="100"/>
          <a:sy n="90" d="100"/>
        </p:scale>
        <p:origin x="232" y="7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da-DK"/>
              <a:t>Klik for at redigere titeltypografien i masteren</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3/19/20</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‹nr.›</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Vertical Text Placeholder 2"/>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3/19/20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da-DK"/>
              <a:t>Klik for at redigere titeltypografien i masteren</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3/19/20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Content Placeholder 2"/>
          <p:cNvSpPr>
            <a:spLocks noGrp="1"/>
          </p:cNvSpPr>
          <p:nvPr>
            <p:ph idx="1"/>
          </p:nvPr>
        </p:nvSpPr>
        <p:spPr/>
        <p:txBody>
          <a:bodyPr ancho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3/19/20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da-DK"/>
              <a:t>Klik for at redigere titeltypografien i masteren</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Date Placeholder 3"/>
          <p:cNvSpPr>
            <a:spLocks noGrp="1"/>
          </p:cNvSpPr>
          <p:nvPr>
            <p:ph type="dt" sz="half" idx="10"/>
          </p:nvPr>
        </p:nvSpPr>
        <p:spPr/>
        <p:txBody>
          <a:bodyPr/>
          <a:lstStyle/>
          <a:p>
            <a:fld id="{48A87A34-81AB-432B-8DAE-1953F412C126}" type="datetimeFigureOut">
              <a:rPr lang="en-US" dirty="0"/>
              <a:t>3/19/20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da-DK"/>
              <a:t>Klik for at redigere titeltypografien i masteren</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3/19/20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da-DK"/>
              <a:t>Klik for at redigere titeltypografien i masteren</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Content Placeholder 3"/>
          <p:cNvSpPr>
            <a:spLocks noGrp="1"/>
          </p:cNvSpPr>
          <p:nvPr>
            <p:ph sz="half" idx="2"/>
          </p:nvPr>
        </p:nvSpPr>
        <p:spPr>
          <a:xfrm>
            <a:off x="1447191" y="2824269"/>
            <a:ext cx="4645152" cy="2644457"/>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Content Placeholder 5"/>
          <p:cNvSpPr>
            <a:spLocks noGrp="1"/>
          </p:cNvSpPr>
          <p:nvPr>
            <p:ph sz="quarter" idx="4"/>
          </p:nvPr>
        </p:nvSpPr>
        <p:spPr>
          <a:xfrm>
            <a:off x="6412362" y="2821491"/>
            <a:ext cx="4645152" cy="2637371"/>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3/19/20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‹nr.›</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3/19/20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3/19/20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da-DK"/>
              <a:t>Klik for at redigere titeltypografien i masteren</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Date Placeholder 4"/>
          <p:cNvSpPr>
            <a:spLocks noGrp="1"/>
          </p:cNvSpPr>
          <p:nvPr>
            <p:ph type="dt" sz="half" idx="10"/>
          </p:nvPr>
        </p:nvSpPr>
        <p:spPr/>
        <p:txBody>
          <a:bodyPr/>
          <a:lstStyle/>
          <a:p>
            <a:fld id="{48A87A34-81AB-432B-8DAE-1953F412C126}" type="datetimeFigureOut">
              <a:rPr lang="en-US" dirty="0"/>
              <a:t>3/19/20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da-DK"/>
              <a:t>Klik for at redigere titeltypografien i masteren</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3/19/20</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da-DK"/>
              <a:t>Klik for at redigere titeltypografien i masteren</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3/19/20</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‹nr.›</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indidansk.dk/romantikken"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youtube.com/watch?v=4Tr0otuiQu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wikiwand.com/da/Caspar_David_Friedrich" TargetMode="External"/><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8255DE-F0AE-B344-89DA-62CA0E06F87C}"/>
              </a:ext>
            </a:extLst>
          </p:cNvPr>
          <p:cNvSpPr>
            <a:spLocks noGrp="1"/>
          </p:cNvSpPr>
          <p:nvPr>
            <p:ph type="ctrTitle"/>
          </p:nvPr>
        </p:nvSpPr>
        <p:spPr/>
        <p:txBody>
          <a:bodyPr>
            <a:normAutofit fontScale="90000"/>
          </a:bodyPr>
          <a:lstStyle/>
          <a:p>
            <a:r>
              <a:rPr lang="da-DK" dirty="0"/>
              <a:t>Romantikkens kunst og litteratur</a:t>
            </a:r>
          </a:p>
        </p:txBody>
      </p:sp>
      <p:sp>
        <p:nvSpPr>
          <p:cNvPr id="3" name="Undertitel 2">
            <a:extLst>
              <a:ext uri="{FF2B5EF4-FFF2-40B4-BE49-F238E27FC236}">
                <a16:creationId xmlns:a16="http://schemas.microsoft.com/office/drawing/2014/main" id="{F4315914-449C-D04C-988E-047A7AE75FCF}"/>
              </a:ext>
            </a:extLst>
          </p:cNvPr>
          <p:cNvSpPr>
            <a:spLocks noGrp="1"/>
          </p:cNvSpPr>
          <p:nvPr>
            <p:ph type="subTitle" idx="1"/>
          </p:nvPr>
        </p:nvSpPr>
        <p:spPr/>
        <p:txBody>
          <a:bodyPr/>
          <a:lstStyle/>
          <a:p>
            <a:endParaRPr lang="da-DK"/>
          </a:p>
        </p:txBody>
      </p:sp>
    </p:spTree>
    <p:extLst>
      <p:ext uri="{BB962C8B-B14F-4D97-AF65-F5344CB8AC3E}">
        <p14:creationId xmlns:p14="http://schemas.microsoft.com/office/powerpoint/2010/main" val="25721432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5BB14454-D00C-4958-BB39-F5F9F3ACD4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28A657A7-C4E5-425B-98FA-BB817FF7BF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8029" y="1847088"/>
            <a:ext cx="3520368"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el 1">
            <a:extLst>
              <a:ext uri="{FF2B5EF4-FFF2-40B4-BE49-F238E27FC236}">
                <a16:creationId xmlns:a16="http://schemas.microsoft.com/office/drawing/2014/main" id="{A21442E3-A90D-F04B-AE7A-BDC52B6EB0B1}"/>
              </a:ext>
            </a:extLst>
          </p:cNvPr>
          <p:cNvSpPr>
            <a:spLocks noGrp="1"/>
          </p:cNvSpPr>
          <p:nvPr>
            <p:ph type="title"/>
          </p:nvPr>
        </p:nvSpPr>
        <p:spPr>
          <a:xfrm>
            <a:off x="7218030" y="804520"/>
            <a:ext cx="3520367" cy="1049235"/>
          </a:xfrm>
        </p:spPr>
        <p:txBody>
          <a:bodyPr>
            <a:normAutofit/>
          </a:bodyPr>
          <a:lstStyle/>
          <a:p>
            <a:r>
              <a:rPr lang="da-DK" dirty="0"/>
              <a:t>Mennesket og naturen</a:t>
            </a:r>
          </a:p>
        </p:txBody>
      </p:sp>
      <p:sp>
        <p:nvSpPr>
          <p:cNvPr id="18" name="Rectangle 17">
            <a:extLst>
              <a:ext uri="{FF2B5EF4-FFF2-40B4-BE49-F238E27FC236}">
                <a16:creationId xmlns:a16="http://schemas.microsoft.com/office/drawing/2014/main" id="{A1084370-0E70-4003-9787-3490FCC20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20" name="Group 19">
            <a:extLst>
              <a:ext uri="{FF2B5EF4-FFF2-40B4-BE49-F238E27FC236}">
                <a16:creationId xmlns:a16="http://schemas.microsoft.com/office/drawing/2014/main" id="{2B7C66D2-22E8-4E8F-829B-050BFA7C86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237" y="482171"/>
            <a:ext cx="6104331" cy="5149101"/>
            <a:chOff x="7463259" y="583365"/>
            <a:chExt cx="6104330" cy="5181928"/>
          </a:xfrm>
        </p:grpSpPr>
        <p:sp>
          <p:nvSpPr>
            <p:cNvPr id="21" name="Rectangle 20">
              <a:extLst>
                <a:ext uri="{FF2B5EF4-FFF2-40B4-BE49-F238E27FC236}">
                  <a16:creationId xmlns:a16="http://schemas.microsoft.com/office/drawing/2014/main" id="{F0B78D6F-1F61-4DBB-8F5A-934BB850DD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9" y="583365"/>
              <a:ext cx="610433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23EA261D-1F8C-4BE5-8586-3C1CC5CE80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8" y="915807"/>
              <a:ext cx="5471354"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7" name="Billede 6" descr="Et billede, der indeholder græs, udendørs, stående, gruppe&#10;&#10;Automatisk genereret beskrivelse">
            <a:extLst>
              <a:ext uri="{FF2B5EF4-FFF2-40B4-BE49-F238E27FC236}">
                <a16:creationId xmlns:a16="http://schemas.microsoft.com/office/drawing/2014/main" id="{C6182330-C06C-6947-BC3E-E63DE8A96AA3}"/>
              </a:ext>
            </a:extLst>
          </p:cNvPr>
          <p:cNvPicPr>
            <a:picLocks noChangeAspect="1"/>
          </p:cNvPicPr>
          <p:nvPr/>
        </p:nvPicPr>
        <p:blipFill rotWithShape="1">
          <a:blip r:embed="rId2"/>
          <a:srcRect t="15360" r="1" b="1"/>
          <a:stretch/>
        </p:blipFill>
        <p:spPr>
          <a:xfrm>
            <a:off x="1271223" y="1116345"/>
            <a:ext cx="4825148" cy="3866172"/>
          </a:xfrm>
          <a:prstGeom prst="rect">
            <a:avLst/>
          </a:prstGeom>
        </p:spPr>
      </p:pic>
      <p:sp>
        <p:nvSpPr>
          <p:cNvPr id="9" name="Pladsholder til indhold 8">
            <a:extLst>
              <a:ext uri="{FF2B5EF4-FFF2-40B4-BE49-F238E27FC236}">
                <a16:creationId xmlns:a16="http://schemas.microsoft.com/office/drawing/2014/main" id="{313CE67C-715F-3242-AB5F-E0FA72762D3D}"/>
              </a:ext>
            </a:extLst>
          </p:cNvPr>
          <p:cNvSpPr>
            <a:spLocks noGrp="1"/>
          </p:cNvSpPr>
          <p:nvPr>
            <p:ph idx="1"/>
          </p:nvPr>
        </p:nvSpPr>
        <p:spPr>
          <a:xfrm>
            <a:off x="7218029" y="2015732"/>
            <a:ext cx="3520368" cy="3450613"/>
          </a:xfrm>
        </p:spPr>
        <p:txBody>
          <a:bodyPr>
            <a:normAutofit fontScale="92500"/>
          </a:bodyPr>
          <a:lstStyle/>
          <a:p>
            <a:r>
              <a:rPr lang="da-DK" dirty="0"/>
              <a:t>Naturen er friere end f.eks. I barokken, hvor natur skulle tæmmes</a:t>
            </a:r>
          </a:p>
          <a:p>
            <a:r>
              <a:rPr lang="da-DK" dirty="0"/>
              <a:t>Den frie natur skaber den frie tanke er mantraet i romantikken</a:t>
            </a:r>
          </a:p>
          <a:p>
            <a:r>
              <a:rPr lang="da-DK" dirty="0"/>
              <a:t>Organismetanken: vi er alle forbundet - mennesker, dyr, planter lever som en organisme</a:t>
            </a:r>
          </a:p>
        </p:txBody>
      </p:sp>
      <p:pic>
        <p:nvPicPr>
          <p:cNvPr id="24" name="Picture 23">
            <a:extLst>
              <a:ext uri="{FF2B5EF4-FFF2-40B4-BE49-F238E27FC236}">
                <a16:creationId xmlns:a16="http://schemas.microsoft.com/office/drawing/2014/main" id="{3635D2BC-4EDA-4A3E-83BF-035608099BD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6" name="Straight Connector 25">
            <a:extLst>
              <a:ext uri="{FF2B5EF4-FFF2-40B4-BE49-F238E27FC236}">
                <a16:creationId xmlns:a16="http://schemas.microsoft.com/office/drawing/2014/main" id="{A3C86EB9-7FA9-42F7-B348-A7FD17436A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48884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2810100C-B2E3-4BD2-B42B-F78F0239C2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a:extLst>
              <a:ext uri="{FF2B5EF4-FFF2-40B4-BE49-F238E27FC236}">
                <a16:creationId xmlns:a16="http://schemas.microsoft.com/office/drawing/2014/main" id="{ABDA076A-A426-4BA4-91D7-2194025E1E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53317" y="1847088"/>
            <a:ext cx="498508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42" name="Rectangle 41">
            <a:extLst>
              <a:ext uri="{FF2B5EF4-FFF2-40B4-BE49-F238E27FC236}">
                <a16:creationId xmlns:a16="http://schemas.microsoft.com/office/drawing/2014/main" id="{06FE94E2-EB97-4BF3-ADFD-1D6ECE62B4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44" name="Group 43">
            <a:extLst>
              <a:ext uri="{FF2B5EF4-FFF2-40B4-BE49-F238E27FC236}">
                <a16:creationId xmlns:a16="http://schemas.microsoft.com/office/drawing/2014/main" id="{E19263DE-9849-4BA8-8990-4AFC76B953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238" y="482171"/>
            <a:ext cx="4641751" cy="5149101"/>
            <a:chOff x="7463259" y="583365"/>
            <a:chExt cx="4641750" cy="5181928"/>
          </a:xfrm>
        </p:grpSpPr>
        <p:sp>
          <p:nvSpPr>
            <p:cNvPr id="45" name="Rectangle 44">
              <a:extLst>
                <a:ext uri="{FF2B5EF4-FFF2-40B4-BE49-F238E27FC236}">
                  <a16:creationId xmlns:a16="http://schemas.microsoft.com/office/drawing/2014/main" id="{20925473-E783-403A-8BDE-D1EBDAEDA4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9" y="583365"/>
              <a:ext cx="464175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EABD99F7-1E3E-4B98-A113-A2DAA96D11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8" y="915807"/>
              <a:ext cx="4001651"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5" name="Pladsholder til indhold 4" descr="Et billede, der indeholder indendørs, bygning, værelse, foto&#10;&#10;Automatisk genereret beskrivelse">
            <a:extLst>
              <a:ext uri="{FF2B5EF4-FFF2-40B4-BE49-F238E27FC236}">
                <a16:creationId xmlns:a16="http://schemas.microsoft.com/office/drawing/2014/main" id="{1EEAC7C8-3A08-CF41-99F6-8073D799C9E7}"/>
              </a:ext>
            </a:extLst>
          </p:cNvPr>
          <p:cNvPicPr>
            <a:picLocks noChangeAspect="1"/>
          </p:cNvPicPr>
          <p:nvPr/>
        </p:nvPicPr>
        <p:blipFill rotWithShape="1">
          <a:blip r:embed="rId2"/>
          <a:srcRect l="23912" r="23910"/>
          <a:stretch/>
        </p:blipFill>
        <p:spPr>
          <a:xfrm>
            <a:off x="1271223" y="1116345"/>
            <a:ext cx="3362141" cy="3866172"/>
          </a:xfrm>
          <a:prstGeom prst="rect">
            <a:avLst/>
          </a:prstGeom>
        </p:spPr>
      </p:pic>
      <p:sp>
        <p:nvSpPr>
          <p:cNvPr id="18" name="Content Placeholder 17">
            <a:extLst>
              <a:ext uri="{FF2B5EF4-FFF2-40B4-BE49-F238E27FC236}">
                <a16:creationId xmlns:a16="http://schemas.microsoft.com/office/drawing/2014/main" id="{0DDDF3AF-4ADE-4EF5-BBBB-169299DBD696}"/>
              </a:ext>
            </a:extLst>
          </p:cNvPr>
          <p:cNvSpPr>
            <a:spLocks noGrp="1"/>
          </p:cNvSpPr>
          <p:nvPr>
            <p:ph idx="1"/>
          </p:nvPr>
        </p:nvSpPr>
        <p:spPr>
          <a:xfrm>
            <a:off x="5753317" y="2015732"/>
            <a:ext cx="4985080" cy="3450613"/>
          </a:xfrm>
        </p:spPr>
        <p:txBody>
          <a:bodyPr>
            <a:normAutofit/>
          </a:bodyPr>
          <a:lstStyle/>
          <a:p>
            <a:r>
              <a:rPr lang="en-US" dirty="0"/>
              <a:t>Biedermeier:</a:t>
            </a:r>
          </a:p>
          <a:p>
            <a:r>
              <a:rPr lang="en-US" dirty="0" err="1"/>
              <a:t>Familien</a:t>
            </a:r>
            <a:r>
              <a:rPr lang="en-US" dirty="0"/>
              <a:t> </a:t>
            </a:r>
            <a:r>
              <a:rPr lang="en-US" dirty="0" err="1"/>
              <a:t>i</a:t>
            </a:r>
            <a:r>
              <a:rPr lang="en-US" dirty="0"/>
              <a:t> </a:t>
            </a:r>
            <a:r>
              <a:rPr lang="en-US" dirty="0" err="1"/>
              <a:t>fokus</a:t>
            </a:r>
            <a:endParaRPr lang="en-US" dirty="0"/>
          </a:p>
          <a:p>
            <a:r>
              <a:rPr lang="en-US" dirty="0" err="1"/>
              <a:t>Nær</a:t>
            </a:r>
            <a:r>
              <a:rPr lang="en-US" dirty="0"/>
              <a:t>-/</a:t>
            </a:r>
            <a:r>
              <a:rPr lang="en-US" dirty="0" err="1"/>
              <a:t>hjemmemiljøet</a:t>
            </a:r>
            <a:endParaRPr lang="en-US" dirty="0"/>
          </a:p>
          <a:p>
            <a:r>
              <a:rPr lang="en-US" dirty="0"/>
              <a:t>Det </a:t>
            </a:r>
            <a:r>
              <a:rPr lang="en-US" dirty="0" err="1"/>
              <a:t>borgerlige</a:t>
            </a:r>
            <a:r>
              <a:rPr lang="en-US" dirty="0"/>
              <a:t> </a:t>
            </a:r>
            <a:r>
              <a:rPr lang="en-US" dirty="0" err="1"/>
              <a:t>hjem</a:t>
            </a:r>
            <a:endParaRPr lang="en-US" dirty="0"/>
          </a:p>
          <a:p>
            <a:r>
              <a:rPr lang="en-US" dirty="0" err="1"/>
              <a:t>Blide</a:t>
            </a:r>
            <a:r>
              <a:rPr lang="en-US" dirty="0"/>
              <a:t> </a:t>
            </a:r>
            <a:r>
              <a:rPr lang="en-US" dirty="0" err="1"/>
              <a:t>farvevalg</a:t>
            </a:r>
            <a:endParaRPr lang="en-US" dirty="0"/>
          </a:p>
          <a:p>
            <a:r>
              <a:rPr lang="en-US" dirty="0"/>
              <a:t>Det </a:t>
            </a:r>
            <a:r>
              <a:rPr lang="en-US" dirty="0" err="1"/>
              <a:t>hyggelige</a:t>
            </a:r>
            <a:r>
              <a:rPr lang="en-US" dirty="0"/>
              <a:t> </a:t>
            </a:r>
          </a:p>
        </p:txBody>
      </p:sp>
      <p:pic>
        <p:nvPicPr>
          <p:cNvPr id="48" name="Picture 47">
            <a:extLst>
              <a:ext uri="{FF2B5EF4-FFF2-40B4-BE49-F238E27FC236}">
                <a16:creationId xmlns:a16="http://schemas.microsoft.com/office/drawing/2014/main" id="{463556DA-E50F-49FC-B9C5-16746A93720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50" name="Straight Connector 49">
            <a:extLst>
              <a:ext uri="{FF2B5EF4-FFF2-40B4-BE49-F238E27FC236}">
                <a16:creationId xmlns:a16="http://schemas.microsoft.com/office/drawing/2014/main" id="{C2D4E8CC-A5F3-49D3-A830-647340CFFD8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88939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A96E93-3203-874F-9839-DD7889DDB432}"/>
              </a:ext>
            </a:extLst>
          </p:cNvPr>
          <p:cNvSpPr>
            <a:spLocks noGrp="1"/>
          </p:cNvSpPr>
          <p:nvPr>
            <p:ph type="title"/>
          </p:nvPr>
        </p:nvSpPr>
        <p:spPr/>
        <p:txBody>
          <a:bodyPr/>
          <a:lstStyle/>
          <a:p>
            <a:r>
              <a:rPr lang="da-DK" dirty="0"/>
              <a:t>Guldalder</a:t>
            </a:r>
          </a:p>
        </p:txBody>
      </p:sp>
      <p:sp>
        <p:nvSpPr>
          <p:cNvPr id="3" name="Pladsholder til indhold 2">
            <a:extLst>
              <a:ext uri="{FF2B5EF4-FFF2-40B4-BE49-F238E27FC236}">
                <a16:creationId xmlns:a16="http://schemas.microsoft.com/office/drawing/2014/main" id="{CCD1CECB-7B66-5640-95DE-2FBBCED2E3C2}"/>
              </a:ext>
            </a:extLst>
          </p:cNvPr>
          <p:cNvSpPr>
            <a:spLocks noGrp="1"/>
          </p:cNvSpPr>
          <p:nvPr>
            <p:ph idx="1"/>
          </p:nvPr>
        </p:nvSpPr>
        <p:spPr/>
        <p:txBody>
          <a:bodyPr>
            <a:normAutofit fontScale="92500" lnSpcReduction="10000"/>
          </a:bodyPr>
          <a:lstStyle/>
          <a:p>
            <a:r>
              <a:rPr lang="da-DK" dirty="0"/>
              <a:t>”Guldalder” - noget nostalgisk, fortidigt</a:t>
            </a:r>
          </a:p>
          <a:p>
            <a:r>
              <a:rPr lang="da-DK" dirty="0"/>
              <a:t>Nationalromantik: ”Der er et yndigt land” </a:t>
            </a:r>
          </a:p>
          <a:p>
            <a:r>
              <a:rPr lang="da-DK" dirty="0"/>
              <a:t>Eventyrgenren bliver billedet på, at vi kigger tilbage i tiden til dengang, vi var det oprindelige, danske folk (oldtid, vikingetid, stenalder, middelalder osv.)</a:t>
            </a:r>
          </a:p>
          <a:p>
            <a:r>
              <a:rPr lang="da-DK" dirty="0"/>
              <a:t>Danmarkshistorien: økonomisk krise, Danmark taber flere krige, og dette kommer til udtryk ved en indadvendthed. Litteraturen bliver romantisk, inderlig, og malerierne portrætterer den guddommelige natur eller det hyggelige, nære (biedermeier), hvor der er fokus på det trygge og uproblematiske</a:t>
            </a:r>
          </a:p>
          <a:p>
            <a:r>
              <a:rPr lang="da-DK" dirty="0">
                <a:sym typeface="Wingdings" pitchFamily="2" charset="2"/>
              </a:rPr>
              <a:t> </a:t>
            </a:r>
            <a:r>
              <a:rPr lang="da-DK" dirty="0"/>
              <a:t>Virkelighedens problemer vender man ryggen og skildrer en </a:t>
            </a:r>
            <a:r>
              <a:rPr lang="da-DK" i="1" dirty="0"/>
              <a:t>idealverden</a:t>
            </a:r>
            <a:r>
              <a:rPr lang="da-DK" dirty="0"/>
              <a:t> </a:t>
            </a:r>
          </a:p>
        </p:txBody>
      </p:sp>
    </p:spTree>
    <p:extLst>
      <p:ext uri="{BB962C8B-B14F-4D97-AF65-F5344CB8AC3E}">
        <p14:creationId xmlns:p14="http://schemas.microsoft.com/office/powerpoint/2010/main" val="6559917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EEA869E1-F851-4A52-92F5-77E592B76A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39" name="Picture 38">
            <a:extLst>
              <a:ext uri="{FF2B5EF4-FFF2-40B4-BE49-F238E27FC236}">
                <a16:creationId xmlns:a16="http://schemas.microsoft.com/office/drawing/2014/main" id="{B083AD55-8296-44BD-8E14-DD2DDBC351B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1" name="Straight Connector 40">
            <a:extLst>
              <a:ext uri="{FF2B5EF4-FFF2-40B4-BE49-F238E27FC236}">
                <a16:creationId xmlns:a16="http://schemas.microsoft.com/office/drawing/2014/main" id="{2BF46B26-15FC-4C5A-94FA-AE9ED64B5C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912F6065-5345-44BD-B66E-5487CCD7A9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45" name="Rectangle 44">
            <a:extLst>
              <a:ext uri="{FF2B5EF4-FFF2-40B4-BE49-F238E27FC236}">
                <a16:creationId xmlns:a16="http://schemas.microsoft.com/office/drawing/2014/main" id="{279E1FA4-890B-4B99-B1AD-AA4B78666B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BBEE58B7-C53C-4E7B-A78E-2C44E3E05C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el 1">
            <a:extLst>
              <a:ext uri="{FF2B5EF4-FFF2-40B4-BE49-F238E27FC236}">
                <a16:creationId xmlns:a16="http://schemas.microsoft.com/office/drawing/2014/main" id="{0D11E946-4712-5744-9B8A-C4EAC65F72EB}"/>
              </a:ext>
            </a:extLst>
          </p:cNvPr>
          <p:cNvSpPr>
            <a:spLocks noGrp="1"/>
          </p:cNvSpPr>
          <p:nvPr>
            <p:ph type="title"/>
          </p:nvPr>
        </p:nvSpPr>
        <p:spPr>
          <a:xfrm>
            <a:off x="1776424" y="4460798"/>
            <a:ext cx="8637073" cy="558063"/>
          </a:xfrm>
        </p:spPr>
        <p:txBody>
          <a:bodyPr vert="horz" lIns="91440" tIns="45720" rIns="91440" bIns="0" rtlCol="0" anchor="b">
            <a:normAutofit/>
          </a:bodyPr>
          <a:lstStyle/>
          <a:p>
            <a:r>
              <a:rPr lang="en-US" sz="2300"/>
              <a:t>Adam Oehlenschläger: “Der er et yndigt land” (1819)</a:t>
            </a:r>
          </a:p>
        </p:txBody>
      </p:sp>
      <p:grpSp>
        <p:nvGrpSpPr>
          <p:cNvPr id="49" name="Group 48">
            <a:extLst>
              <a:ext uri="{FF2B5EF4-FFF2-40B4-BE49-F238E27FC236}">
                <a16:creationId xmlns:a16="http://schemas.microsoft.com/office/drawing/2014/main" id="{B4BA1F0E-270C-4AB7-809E-DBD5AB8966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64906" y="323838"/>
            <a:ext cx="8661501" cy="3652791"/>
            <a:chOff x="7773058" y="600024"/>
            <a:chExt cx="3630912" cy="5222486"/>
          </a:xfrm>
        </p:grpSpPr>
        <p:sp>
          <p:nvSpPr>
            <p:cNvPr id="50" name="Rectangle 49">
              <a:extLst>
                <a:ext uri="{FF2B5EF4-FFF2-40B4-BE49-F238E27FC236}">
                  <a16:creationId xmlns:a16="http://schemas.microsoft.com/office/drawing/2014/main" id="{F753DA19-3231-4BF9-80B9-6200D23676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3058" y="600024"/>
              <a:ext cx="3630912" cy="5222486"/>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41F8506-51A0-4CD0-889F-826E9E6782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04482" y="1062693"/>
              <a:ext cx="3367301" cy="4292341"/>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3" name="Rectangle 52">
            <a:extLst>
              <a:ext uri="{FF2B5EF4-FFF2-40B4-BE49-F238E27FC236}">
                <a16:creationId xmlns:a16="http://schemas.microsoft.com/office/drawing/2014/main" id="{29BCA0E2-0826-4688-8066-477F24371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44322" y="822145"/>
            <a:ext cx="7702878" cy="2662923"/>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ladsholder til indhold 4">
            <a:extLst>
              <a:ext uri="{FF2B5EF4-FFF2-40B4-BE49-F238E27FC236}">
                <a16:creationId xmlns:a16="http://schemas.microsoft.com/office/drawing/2014/main" id="{6D475A11-9DA8-E44D-856D-481B7753EAC1}"/>
              </a:ext>
            </a:extLst>
          </p:cNvPr>
          <p:cNvPicPr>
            <a:picLocks noGrp="1" noChangeAspect="1"/>
          </p:cNvPicPr>
          <p:nvPr>
            <p:ph idx="1"/>
          </p:nvPr>
        </p:nvPicPr>
        <p:blipFill rotWithShape="1">
          <a:blip r:embed="rId3"/>
          <a:srcRect t="3336" r="-1" b="8782"/>
          <a:stretch/>
        </p:blipFill>
        <p:spPr>
          <a:xfrm>
            <a:off x="2408470" y="1175526"/>
            <a:ext cx="3599926" cy="1945648"/>
          </a:xfrm>
          <a:prstGeom prst="rect">
            <a:avLst/>
          </a:prstGeom>
        </p:spPr>
      </p:pic>
      <p:pic>
        <p:nvPicPr>
          <p:cNvPr id="7" name="Billede 6" descr="Et billede, der indeholder flag, objekt, udendørs, rød&#10;&#10;Automatisk genereret beskrivelse">
            <a:extLst>
              <a:ext uri="{FF2B5EF4-FFF2-40B4-BE49-F238E27FC236}">
                <a16:creationId xmlns:a16="http://schemas.microsoft.com/office/drawing/2014/main" id="{58ACC09F-B94A-224D-BC25-734D788DE1CA}"/>
              </a:ext>
            </a:extLst>
          </p:cNvPr>
          <p:cNvPicPr>
            <a:picLocks noChangeAspect="1"/>
          </p:cNvPicPr>
          <p:nvPr/>
        </p:nvPicPr>
        <p:blipFill rotWithShape="1">
          <a:blip r:embed="rId4"/>
          <a:srcRect l="16851" r="22228" b="-2"/>
          <a:stretch/>
        </p:blipFill>
        <p:spPr>
          <a:xfrm>
            <a:off x="6563962" y="963739"/>
            <a:ext cx="2816244" cy="2369223"/>
          </a:xfrm>
          <a:prstGeom prst="rect">
            <a:avLst/>
          </a:prstGeom>
        </p:spPr>
      </p:pic>
      <p:cxnSp>
        <p:nvCxnSpPr>
          <p:cNvPr id="55" name="Straight Connector 54">
            <a:extLst>
              <a:ext uri="{FF2B5EF4-FFF2-40B4-BE49-F238E27FC236}">
                <a16:creationId xmlns:a16="http://schemas.microsoft.com/office/drawing/2014/main" id="{4C3F4B1E-3EAB-415B-825A-464AAF1D75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776728" y="5027185"/>
            <a:ext cx="8643010"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57" name="Picture 56">
            <a:extLst>
              <a:ext uri="{FF2B5EF4-FFF2-40B4-BE49-F238E27FC236}">
                <a16:creationId xmlns:a16="http://schemas.microsoft.com/office/drawing/2014/main" id="{6B708961-E777-4956-A983-78A4F532F46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69" name="Straight Connector 58">
            <a:extLst>
              <a:ext uri="{FF2B5EF4-FFF2-40B4-BE49-F238E27FC236}">
                <a16:creationId xmlns:a16="http://schemas.microsoft.com/office/drawing/2014/main" id="{59D3B50E-372C-47D8-BC90-104318AD8B8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13934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C72C7C-FAF6-EB4A-8364-4A778DD85960}"/>
              </a:ext>
            </a:extLst>
          </p:cNvPr>
          <p:cNvSpPr>
            <a:spLocks noGrp="1"/>
          </p:cNvSpPr>
          <p:nvPr>
            <p:ph type="title"/>
          </p:nvPr>
        </p:nvSpPr>
        <p:spPr/>
        <p:txBody>
          <a:bodyPr/>
          <a:lstStyle/>
          <a:p>
            <a:r>
              <a:rPr lang="da-DK" dirty="0"/>
              <a:t>Romantisme – markerer overgangen til realismen </a:t>
            </a:r>
          </a:p>
        </p:txBody>
      </p:sp>
      <p:sp>
        <p:nvSpPr>
          <p:cNvPr id="3" name="Pladsholder til indhold 2">
            <a:extLst>
              <a:ext uri="{FF2B5EF4-FFF2-40B4-BE49-F238E27FC236}">
                <a16:creationId xmlns:a16="http://schemas.microsoft.com/office/drawing/2014/main" id="{CE8BA1A1-9DD1-AE4C-B15C-95100EB1EDCA}"/>
              </a:ext>
            </a:extLst>
          </p:cNvPr>
          <p:cNvSpPr>
            <a:spLocks noGrp="1"/>
          </p:cNvSpPr>
          <p:nvPr>
            <p:ph idx="1"/>
          </p:nvPr>
        </p:nvSpPr>
        <p:spPr/>
        <p:txBody>
          <a:bodyPr/>
          <a:lstStyle/>
          <a:p>
            <a:r>
              <a:rPr lang="da-DK" dirty="0"/>
              <a:t>Den mørke, mere komplekse skyggeside af romantikkens idealverden</a:t>
            </a:r>
          </a:p>
          <a:p>
            <a:r>
              <a:rPr lang="da-DK" dirty="0"/>
              <a:t>H.C. Andersen ”Skyggen”: mennesket er ikke bare en pæn overflade, men rummer mørke sider (begyndende psykoanalyse, drifter) </a:t>
            </a:r>
          </a:p>
          <a:p>
            <a:r>
              <a:rPr lang="da-DK" dirty="0"/>
              <a:t>Kærlighed er ikke længere åndelig og smuk, men rummer også mere primitive sider som lyst, drift og seksualitet</a:t>
            </a:r>
          </a:p>
          <a:p>
            <a:r>
              <a:rPr lang="da-DK" dirty="0"/>
              <a:t>Her gøres der i høj grad op med den biedermeierske forestilling om idyl </a:t>
            </a:r>
            <a:r>
              <a:rPr lang="da-DK"/>
              <a:t>og hygge </a:t>
            </a:r>
            <a:endParaRPr lang="da-DK" dirty="0"/>
          </a:p>
        </p:txBody>
      </p:sp>
    </p:spTree>
    <p:extLst>
      <p:ext uri="{BB962C8B-B14F-4D97-AF65-F5344CB8AC3E}">
        <p14:creationId xmlns:p14="http://schemas.microsoft.com/office/powerpoint/2010/main" val="12163624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475D69-4108-704C-B135-6443D14A46DD}"/>
              </a:ext>
            </a:extLst>
          </p:cNvPr>
          <p:cNvSpPr>
            <a:spLocks noGrp="1"/>
          </p:cNvSpPr>
          <p:nvPr>
            <p:ph type="title"/>
          </p:nvPr>
        </p:nvSpPr>
        <p:spPr/>
        <p:txBody>
          <a:bodyPr/>
          <a:lstStyle/>
          <a:p>
            <a:endParaRPr lang="da-DK"/>
          </a:p>
        </p:txBody>
      </p:sp>
      <p:sp>
        <p:nvSpPr>
          <p:cNvPr id="3" name="Pladsholder til indhold 2">
            <a:extLst>
              <a:ext uri="{FF2B5EF4-FFF2-40B4-BE49-F238E27FC236}">
                <a16:creationId xmlns:a16="http://schemas.microsoft.com/office/drawing/2014/main" id="{8B90317F-4463-2D47-B660-A683ED1B0F1E}"/>
              </a:ext>
            </a:extLst>
          </p:cNvPr>
          <p:cNvSpPr>
            <a:spLocks noGrp="1"/>
          </p:cNvSpPr>
          <p:nvPr>
            <p:ph idx="1"/>
          </p:nvPr>
        </p:nvSpPr>
        <p:spPr/>
        <p:txBody>
          <a:bodyPr/>
          <a:lstStyle/>
          <a:p>
            <a:r>
              <a:rPr lang="da-DK" dirty="0"/>
              <a:t>Gode links: </a:t>
            </a:r>
            <a:r>
              <a:rPr lang="da-DK" dirty="0">
                <a:hlinkClick r:id="rId2"/>
              </a:rPr>
              <a:t>https://indidansk.dk/romantikken</a:t>
            </a:r>
            <a:r>
              <a:rPr lang="da-DK" dirty="0"/>
              <a:t> - opslagsværk </a:t>
            </a:r>
          </a:p>
        </p:txBody>
      </p:sp>
    </p:spTree>
    <p:extLst>
      <p:ext uri="{BB962C8B-B14F-4D97-AF65-F5344CB8AC3E}">
        <p14:creationId xmlns:p14="http://schemas.microsoft.com/office/powerpoint/2010/main" val="6587200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7BDBAB-AED3-F648-99BE-8C5F52C3C818}"/>
              </a:ext>
            </a:extLst>
          </p:cNvPr>
          <p:cNvSpPr>
            <a:spLocks noGrp="1"/>
          </p:cNvSpPr>
          <p:nvPr>
            <p:ph type="title"/>
          </p:nvPr>
        </p:nvSpPr>
        <p:spPr/>
        <p:txBody>
          <a:bodyPr/>
          <a:lstStyle/>
          <a:p>
            <a:r>
              <a:rPr lang="da-DK" dirty="0"/>
              <a:t>En kunstnerisk åndsstrømning</a:t>
            </a:r>
          </a:p>
        </p:txBody>
      </p:sp>
      <p:sp>
        <p:nvSpPr>
          <p:cNvPr id="3" name="Pladsholder til indhold 2">
            <a:extLst>
              <a:ext uri="{FF2B5EF4-FFF2-40B4-BE49-F238E27FC236}">
                <a16:creationId xmlns:a16="http://schemas.microsoft.com/office/drawing/2014/main" id="{4B4EBF8E-BB86-BE42-B57D-0328A7FECF36}"/>
              </a:ext>
            </a:extLst>
          </p:cNvPr>
          <p:cNvSpPr>
            <a:spLocks noGrp="1"/>
          </p:cNvSpPr>
          <p:nvPr>
            <p:ph idx="1"/>
          </p:nvPr>
        </p:nvSpPr>
        <p:spPr/>
        <p:txBody>
          <a:bodyPr>
            <a:normAutofit/>
          </a:bodyPr>
          <a:lstStyle/>
          <a:p>
            <a:r>
              <a:rPr lang="da-DK" dirty="0"/>
              <a:t>Inspirationen i kunsten og litteraturen kommer fra Tyskland</a:t>
            </a:r>
          </a:p>
          <a:p>
            <a:r>
              <a:rPr lang="da-DK" dirty="0"/>
              <a:t>Johann Wolfgang Goethe: ”Den unge Werthers lidelser” – verdenskendt roman, der slår den romantiske tone an</a:t>
            </a:r>
          </a:p>
          <a:p>
            <a:r>
              <a:rPr lang="da-DK" dirty="0"/>
              <a:t>Musikalsk: Ludvig van Beethoven bliver en af de første komponister til at markere overgangen fra wienerklassikken til romantikken. Eksempel: ”Måneskinssonaten” (1801). LYT -   </a:t>
            </a:r>
          </a:p>
          <a:p>
            <a:r>
              <a:rPr lang="da-DK" dirty="0">
                <a:hlinkClick r:id="rId2"/>
              </a:rPr>
              <a:t>https://www.youtube.com/watch?v=4Tr0otuiQuU</a:t>
            </a:r>
            <a:r>
              <a:rPr lang="da-DK" dirty="0"/>
              <a:t> </a:t>
            </a:r>
          </a:p>
        </p:txBody>
      </p:sp>
    </p:spTree>
    <p:extLst>
      <p:ext uri="{BB962C8B-B14F-4D97-AF65-F5344CB8AC3E}">
        <p14:creationId xmlns:p14="http://schemas.microsoft.com/office/powerpoint/2010/main" val="27433855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2B83F5-33BD-C84E-9B77-F3A3AF2612B9}"/>
              </a:ext>
            </a:extLst>
          </p:cNvPr>
          <p:cNvSpPr>
            <a:spLocks noGrp="1"/>
          </p:cNvSpPr>
          <p:nvPr>
            <p:ph type="title"/>
          </p:nvPr>
        </p:nvSpPr>
        <p:spPr/>
        <p:txBody>
          <a:bodyPr/>
          <a:lstStyle/>
          <a:p>
            <a:r>
              <a:rPr lang="da-DK" dirty="0"/>
              <a:t>Romantikkens mange litterære strømninger </a:t>
            </a:r>
          </a:p>
        </p:txBody>
      </p:sp>
      <p:sp>
        <p:nvSpPr>
          <p:cNvPr id="3" name="Pladsholder til indhold 2">
            <a:extLst>
              <a:ext uri="{FF2B5EF4-FFF2-40B4-BE49-F238E27FC236}">
                <a16:creationId xmlns:a16="http://schemas.microsoft.com/office/drawing/2014/main" id="{01B25B26-2F91-2548-B99E-F56A58EF5554}"/>
              </a:ext>
            </a:extLst>
          </p:cNvPr>
          <p:cNvSpPr>
            <a:spLocks noGrp="1"/>
          </p:cNvSpPr>
          <p:nvPr>
            <p:ph idx="1"/>
          </p:nvPr>
        </p:nvSpPr>
        <p:spPr/>
        <p:txBody>
          <a:bodyPr/>
          <a:lstStyle/>
          <a:p>
            <a:r>
              <a:rPr lang="da-DK" dirty="0" err="1"/>
              <a:t>Nyplatonisme</a:t>
            </a:r>
            <a:endParaRPr lang="da-DK" dirty="0"/>
          </a:p>
          <a:p>
            <a:r>
              <a:rPr lang="da-DK" dirty="0"/>
              <a:t>Organismetanke</a:t>
            </a:r>
          </a:p>
          <a:p>
            <a:r>
              <a:rPr lang="da-DK" dirty="0"/>
              <a:t>Universalromantik</a:t>
            </a:r>
          </a:p>
          <a:p>
            <a:r>
              <a:rPr lang="da-DK" dirty="0"/>
              <a:t>Biedermeier</a:t>
            </a:r>
          </a:p>
          <a:p>
            <a:r>
              <a:rPr lang="da-DK" dirty="0"/>
              <a:t>Poetisk realisme</a:t>
            </a:r>
          </a:p>
          <a:p>
            <a:r>
              <a:rPr lang="da-DK" dirty="0"/>
              <a:t>Nationalromantik</a:t>
            </a:r>
          </a:p>
          <a:p>
            <a:r>
              <a:rPr lang="da-DK" dirty="0"/>
              <a:t>Romantisme </a:t>
            </a:r>
          </a:p>
        </p:txBody>
      </p:sp>
    </p:spTree>
    <p:extLst>
      <p:ext uri="{BB962C8B-B14F-4D97-AF65-F5344CB8AC3E}">
        <p14:creationId xmlns:p14="http://schemas.microsoft.com/office/powerpoint/2010/main" val="1546667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5AC5A5-900C-6641-9CCB-9D077F2A40AC}"/>
              </a:ext>
            </a:extLst>
          </p:cNvPr>
          <p:cNvSpPr>
            <a:spLocks noGrp="1"/>
          </p:cNvSpPr>
          <p:nvPr>
            <p:ph type="title"/>
          </p:nvPr>
        </p:nvSpPr>
        <p:spPr/>
        <p:txBody>
          <a:bodyPr/>
          <a:lstStyle/>
          <a:p>
            <a:r>
              <a:rPr lang="da-DK" dirty="0"/>
              <a:t>Kendte forfattere</a:t>
            </a:r>
          </a:p>
        </p:txBody>
      </p:sp>
      <p:sp>
        <p:nvSpPr>
          <p:cNvPr id="3" name="Pladsholder til indhold 2">
            <a:extLst>
              <a:ext uri="{FF2B5EF4-FFF2-40B4-BE49-F238E27FC236}">
                <a16:creationId xmlns:a16="http://schemas.microsoft.com/office/drawing/2014/main" id="{19E1D0F4-9620-8F4C-9F0C-A3AFC14D5D91}"/>
              </a:ext>
            </a:extLst>
          </p:cNvPr>
          <p:cNvSpPr>
            <a:spLocks noGrp="1"/>
          </p:cNvSpPr>
          <p:nvPr>
            <p:ph idx="1"/>
          </p:nvPr>
        </p:nvSpPr>
        <p:spPr/>
        <p:txBody>
          <a:bodyPr>
            <a:normAutofit fontScale="92500" lnSpcReduction="10000"/>
          </a:bodyPr>
          <a:lstStyle/>
          <a:p>
            <a:r>
              <a:rPr lang="da-DK" dirty="0"/>
              <a:t>Schack Staffeldt: ”Indvielsen”, ”Platonisme”</a:t>
            </a:r>
          </a:p>
          <a:p>
            <a:r>
              <a:rPr lang="da-DK" dirty="0"/>
              <a:t>Adam Oehlenschläger: ”Der er et yndigt land”, ”Guldhornene”, ”Morgenvandring” </a:t>
            </a:r>
          </a:p>
          <a:p>
            <a:r>
              <a:rPr lang="da-DK" dirty="0"/>
              <a:t>Thomasine Gyllembourg: ”Den lille Karen”</a:t>
            </a:r>
          </a:p>
          <a:p>
            <a:r>
              <a:rPr lang="da-DK" dirty="0"/>
              <a:t>H.C. Andersen: ”Den lille pige med svovlstikkerne”, ”Skyggen”, ”Hyrdinden og skorstensfejeren”</a:t>
            </a:r>
          </a:p>
          <a:p>
            <a:r>
              <a:rPr lang="da-DK" dirty="0"/>
              <a:t>Steen Steensen Blicher: ”Trækfuglene” </a:t>
            </a:r>
          </a:p>
          <a:p>
            <a:r>
              <a:rPr lang="da-DK" dirty="0"/>
              <a:t>Søren Kierkegaard: ”Forførerens dagbog” </a:t>
            </a:r>
          </a:p>
          <a:p>
            <a:r>
              <a:rPr lang="da-DK" dirty="0"/>
              <a:t>Emil Aarestrup: ”Til en veninde”, ”Angst” </a:t>
            </a:r>
          </a:p>
        </p:txBody>
      </p:sp>
    </p:spTree>
    <p:extLst>
      <p:ext uri="{BB962C8B-B14F-4D97-AF65-F5344CB8AC3E}">
        <p14:creationId xmlns:p14="http://schemas.microsoft.com/office/powerpoint/2010/main" val="36310860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A930FD-5A81-9B40-B0A2-082BD97CCFED}"/>
              </a:ext>
            </a:extLst>
          </p:cNvPr>
          <p:cNvSpPr>
            <a:spLocks noGrp="1"/>
          </p:cNvSpPr>
          <p:nvPr>
            <p:ph type="title"/>
          </p:nvPr>
        </p:nvSpPr>
        <p:spPr/>
        <p:txBody>
          <a:bodyPr/>
          <a:lstStyle/>
          <a:p>
            <a:r>
              <a:rPr lang="da-DK" dirty="0"/>
              <a:t>Romantiske genrer </a:t>
            </a:r>
          </a:p>
        </p:txBody>
      </p:sp>
      <p:sp>
        <p:nvSpPr>
          <p:cNvPr id="3" name="Pladsholder til indhold 2">
            <a:extLst>
              <a:ext uri="{FF2B5EF4-FFF2-40B4-BE49-F238E27FC236}">
                <a16:creationId xmlns:a16="http://schemas.microsoft.com/office/drawing/2014/main" id="{A259DCC2-3A64-D345-AA8B-4539FF7484DA}"/>
              </a:ext>
            </a:extLst>
          </p:cNvPr>
          <p:cNvSpPr>
            <a:spLocks noGrp="1"/>
          </p:cNvSpPr>
          <p:nvPr>
            <p:ph idx="1"/>
          </p:nvPr>
        </p:nvSpPr>
        <p:spPr/>
        <p:txBody>
          <a:bodyPr/>
          <a:lstStyle/>
          <a:p>
            <a:r>
              <a:rPr lang="da-DK" dirty="0"/>
              <a:t>Lyrik – mest udbredte genre</a:t>
            </a:r>
          </a:p>
          <a:p>
            <a:r>
              <a:rPr lang="da-DK" dirty="0"/>
              <a:t>EVENTYR – man indsamlede folkeeventyr og senere digtedes kunsteventyr </a:t>
            </a:r>
          </a:p>
          <a:p>
            <a:r>
              <a:rPr lang="da-DK" dirty="0"/>
              <a:t>Romaner – oftest med dannelsestanken som forlæg (hjemme-ude-hjemme)</a:t>
            </a:r>
          </a:p>
          <a:p>
            <a:r>
              <a:rPr lang="da-DK" dirty="0"/>
              <a:t>Sange – det, vi kender som det ‘ægte danske’ i dag etableres i romantikken</a:t>
            </a:r>
          </a:p>
          <a:p>
            <a:r>
              <a:rPr lang="da-DK" dirty="0"/>
              <a:t>Folkedragter, folkeviser/folkeeventyr (indsamles og nedskrives), nationalsange komponeres, en </a:t>
            </a:r>
            <a:r>
              <a:rPr lang="da-DK" dirty="0" err="1"/>
              <a:t>nyfunden</a:t>
            </a:r>
            <a:r>
              <a:rPr lang="da-DK" dirty="0"/>
              <a:t> interesse for bl.a. old- og vikingetiden </a:t>
            </a:r>
          </a:p>
          <a:p>
            <a:endParaRPr lang="da-DK" dirty="0"/>
          </a:p>
        </p:txBody>
      </p:sp>
    </p:spTree>
    <p:extLst>
      <p:ext uri="{BB962C8B-B14F-4D97-AF65-F5344CB8AC3E}">
        <p14:creationId xmlns:p14="http://schemas.microsoft.com/office/powerpoint/2010/main" val="29525263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E7A6F0-5CD3-481E-B0F2-E7F99FE675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11290DF-4975-4FCD-8B8D-BBC86B8366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el 1">
            <a:extLst>
              <a:ext uri="{FF2B5EF4-FFF2-40B4-BE49-F238E27FC236}">
                <a16:creationId xmlns:a16="http://schemas.microsoft.com/office/drawing/2014/main" id="{50DAEC31-9FB9-D440-B52C-8099D21069CE}"/>
              </a:ext>
            </a:extLst>
          </p:cNvPr>
          <p:cNvSpPr>
            <a:spLocks noGrp="1"/>
          </p:cNvSpPr>
          <p:nvPr>
            <p:ph type="title"/>
          </p:nvPr>
        </p:nvSpPr>
        <p:spPr>
          <a:xfrm>
            <a:off x="860612" y="1138228"/>
            <a:ext cx="3793685" cy="3858767"/>
          </a:xfrm>
        </p:spPr>
        <p:txBody>
          <a:bodyPr anchor="ctr">
            <a:normAutofit/>
          </a:bodyPr>
          <a:lstStyle/>
          <a:p>
            <a:r>
              <a:rPr lang="da-DK" sz="3600"/>
              <a:t>TENDENSER</a:t>
            </a:r>
          </a:p>
        </p:txBody>
      </p:sp>
      <p:grpSp>
        <p:nvGrpSpPr>
          <p:cNvPr id="12" name="Group 11">
            <a:extLst>
              <a:ext uri="{FF2B5EF4-FFF2-40B4-BE49-F238E27FC236}">
                <a16:creationId xmlns:a16="http://schemas.microsoft.com/office/drawing/2014/main" id="{357CA18A-A333-4DCB-842B-76827D2ECB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100021" y="638300"/>
            <a:ext cx="6409605" cy="4858625"/>
            <a:chOff x="7807230" y="2012810"/>
            <a:chExt cx="3251252" cy="3459865"/>
          </a:xfrm>
        </p:grpSpPr>
        <p:sp>
          <p:nvSpPr>
            <p:cNvPr id="13" name="Rectangle 12">
              <a:extLst>
                <a:ext uri="{FF2B5EF4-FFF2-40B4-BE49-F238E27FC236}">
                  <a16:creationId xmlns:a16="http://schemas.microsoft.com/office/drawing/2014/main" id="{6E785FC3-CE7B-46F8-8C7A-EBBF001EDB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5069D9A-30C7-4159-880C-DD2BDC5100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9FE1511-6E1B-4F0E-8FF0-958527181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9891" y="973636"/>
            <a:ext cx="5769864" cy="4187952"/>
          </a:xfrm>
          <a:prstGeom prst="rect">
            <a:avLst/>
          </a:prstGeom>
          <a:solidFill>
            <a:srgbClr val="FFFFFF"/>
          </a:solidFill>
          <a:ln w="6350">
            <a:solidFill>
              <a:srgbClr val="DFD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dsholder til indhold 2">
            <a:extLst>
              <a:ext uri="{FF2B5EF4-FFF2-40B4-BE49-F238E27FC236}">
                <a16:creationId xmlns:a16="http://schemas.microsoft.com/office/drawing/2014/main" id="{1366F885-F5E1-9A49-9A41-A45716D2BB5D}"/>
              </a:ext>
            </a:extLst>
          </p:cNvPr>
          <p:cNvSpPr>
            <a:spLocks noGrp="1"/>
          </p:cNvSpPr>
          <p:nvPr>
            <p:ph idx="1"/>
          </p:nvPr>
        </p:nvSpPr>
        <p:spPr>
          <a:xfrm>
            <a:off x="5584483" y="1138228"/>
            <a:ext cx="5440680" cy="3858768"/>
          </a:xfrm>
        </p:spPr>
        <p:txBody>
          <a:bodyPr anchor="ctr">
            <a:normAutofit lnSpcReduction="10000"/>
          </a:bodyPr>
          <a:lstStyle/>
          <a:p>
            <a:pPr>
              <a:lnSpc>
                <a:spcPct val="110000"/>
              </a:lnSpc>
            </a:pPr>
            <a:r>
              <a:rPr lang="da-DK" dirty="0">
                <a:solidFill>
                  <a:srgbClr val="000000"/>
                </a:solidFill>
              </a:rPr>
              <a:t>DANNELSESTANKEN</a:t>
            </a:r>
          </a:p>
          <a:p>
            <a:pPr>
              <a:lnSpc>
                <a:spcPct val="110000"/>
              </a:lnSpc>
            </a:pPr>
            <a:r>
              <a:rPr lang="da-DK" dirty="0">
                <a:solidFill>
                  <a:srgbClr val="000000"/>
                </a:solidFill>
              </a:rPr>
              <a:t>Det romantiske geni – kunstnere, forfattere osv. Ses som særligt beåndede </a:t>
            </a:r>
          </a:p>
          <a:p>
            <a:pPr>
              <a:lnSpc>
                <a:spcPct val="110000"/>
              </a:lnSpc>
            </a:pPr>
            <a:r>
              <a:rPr lang="da-DK" dirty="0">
                <a:solidFill>
                  <a:srgbClr val="000000"/>
                </a:solidFill>
              </a:rPr>
              <a:t>Idealismetanken </a:t>
            </a:r>
          </a:p>
          <a:p>
            <a:pPr>
              <a:lnSpc>
                <a:spcPct val="110000"/>
              </a:lnSpc>
            </a:pPr>
            <a:r>
              <a:rPr lang="da-DK" dirty="0">
                <a:solidFill>
                  <a:srgbClr val="000000"/>
                </a:solidFill>
              </a:rPr>
              <a:t>Organismetanken </a:t>
            </a:r>
          </a:p>
          <a:p>
            <a:pPr>
              <a:lnSpc>
                <a:spcPct val="110000"/>
              </a:lnSpc>
            </a:pPr>
            <a:r>
              <a:rPr lang="da-DK" dirty="0">
                <a:solidFill>
                  <a:srgbClr val="000000"/>
                </a:solidFill>
              </a:rPr>
              <a:t>En længsel efter noget hinsides, som man ikke kan få på jorden</a:t>
            </a:r>
          </a:p>
          <a:p>
            <a:pPr>
              <a:lnSpc>
                <a:spcPct val="110000"/>
              </a:lnSpc>
            </a:pPr>
            <a:r>
              <a:rPr lang="da-DK" dirty="0">
                <a:solidFill>
                  <a:srgbClr val="000000"/>
                </a:solidFill>
              </a:rPr>
              <a:t>Fysisk kærlighed er midlertidig, men igennem kunsten kan man få et næsten guddommeligt indblik i det hinsides liv</a:t>
            </a:r>
          </a:p>
        </p:txBody>
      </p:sp>
      <p:pic>
        <p:nvPicPr>
          <p:cNvPr id="18" name="Picture 17">
            <a:extLst>
              <a:ext uri="{FF2B5EF4-FFF2-40B4-BE49-F238E27FC236}">
                <a16:creationId xmlns:a16="http://schemas.microsoft.com/office/drawing/2014/main" id="{025CEF6D-5E98-4B5C-A10F-7459C1EEF10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0" name="Straight Connector 19">
            <a:extLst>
              <a:ext uri="{FF2B5EF4-FFF2-40B4-BE49-F238E27FC236}">
                <a16:creationId xmlns:a16="http://schemas.microsoft.com/office/drawing/2014/main" id="{05C73161-1E4E-4E6A-91B2-E885CF8FFBA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66108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E8E51B09-2B9E-4D82-A5F8-29F85CBE20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9240118-40F3-4A1C-85DC-4E58525CB6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29" name="Group 28">
            <a:extLst>
              <a:ext uri="{FF2B5EF4-FFF2-40B4-BE49-F238E27FC236}">
                <a16:creationId xmlns:a16="http://schemas.microsoft.com/office/drawing/2014/main" id="{C269951F-7B8C-4336-BC68-9BA9843CEDA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239" y="482171"/>
            <a:ext cx="4074533" cy="5149101"/>
            <a:chOff x="7463259" y="583365"/>
            <a:chExt cx="4074533" cy="5181928"/>
          </a:xfrm>
        </p:grpSpPr>
        <p:sp>
          <p:nvSpPr>
            <p:cNvPr id="30" name="Rectangle 29">
              <a:extLst>
                <a:ext uri="{FF2B5EF4-FFF2-40B4-BE49-F238E27FC236}">
                  <a16:creationId xmlns:a16="http://schemas.microsoft.com/office/drawing/2014/main" id="{CFD48101-E230-4669-8C1B-39BAAB2BBE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9" y="583365"/>
              <a:ext cx="4074533"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A18FA112-D8F0-41D3-9171-B0A3110E2A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8" y="915807"/>
              <a:ext cx="345028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33" name="Straight Connector 32">
            <a:extLst>
              <a:ext uri="{FF2B5EF4-FFF2-40B4-BE49-F238E27FC236}">
                <a16:creationId xmlns:a16="http://schemas.microsoft.com/office/drawing/2014/main" id="{A9087EE4-E285-4C8E-AC5F-CAE7D1FDE36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90359" y="1847088"/>
            <a:ext cx="5548039"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el 1">
            <a:extLst>
              <a:ext uri="{FF2B5EF4-FFF2-40B4-BE49-F238E27FC236}">
                <a16:creationId xmlns:a16="http://schemas.microsoft.com/office/drawing/2014/main" id="{BA931061-9F0E-1540-91C3-EBAE4F7D7BD2}"/>
              </a:ext>
            </a:extLst>
          </p:cNvPr>
          <p:cNvSpPr>
            <a:spLocks noGrp="1"/>
          </p:cNvSpPr>
          <p:nvPr>
            <p:ph type="title"/>
          </p:nvPr>
        </p:nvSpPr>
        <p:spPr>
          <a:xfrm>
            <a:off x="5188043" y="804520"/>
            <a:ext cx="5550355" cy="1049235"/>
          </a:xfrm>
        </p:spPr>
        <p:txBody>
          <a:bodyPr vert="horz" lIns="91440" tIns="45720" rIns="91440" bIns="45720" rtlCol="0" anchor="t">
            <a:normAutofit/>
          </a:bodyPr>
          <a:lstStyle/>
          <a:p>
            <a:r>
              <a:rPr lang="en-US" sz="2500"/>
              <a:t>Caspar D. Friedrich: ”Vandreren over tågehavet” (1818)</a:t>
            </a:r>
          </a:p>
        </p:txBody>
      </p:sp>
      <p:pic>
        <p:nvPicPr>
          <p:cNvPr id="5" name="Pladsholder til indhold 4" descr="Et billede, der indeholder bjerg, udendørs, natur, sten&#10;&#10;Automatisk genereret beskrivelse">
            <a:extLst>
              <a:ext uri="{FF2B5EF4-FFF2-40B4-BE49-F238E27FC236}">
                <a16:creationId xmlns:a16="http://schemas.microsoft.com/office/drawing/2014/main" id="{FF329B9A-F8EA-B74D-BCEA-0923C56F85DB}"/>
              </a:ext>
            </a:extLst>
          </p:cNvPr>
          <p:cNvPicPr>
            <a:picLocks noGrp="1" noChangeAspect="1"/>
          </p:cNvPicPr>
          <p:nvPr>
            <p:ph idx="1"/>
          </p:nvPr>
        </p:nvPicPr>
        <p:blipFill rotWithShape="1">
          <a:blip r:embed="rId2"/>
          <a:srcRect r="7775" b="-1"/>
          <a:stretch/>
        </p:blipFill>
        <p:spPr>
          <a:xfrm>
            <a:off x="1285438" y="1116345"/>
            <a:ext cx="2799103" cy="3866172"/>
          </a:xfrm>
          <a:prstGeom prst="rect">
            <a:avLst/>
          </a:prstGeom>
        </p:spPr>
      </p:pic>
      <p:sp>
        <p:nvSpPr>
          <p:cNvPr id="6" name="Tekstfelt 5">
            <a:extLst>
              <a:ext uri="{FF2B5EF4-FFF2-40B4-BE49-F238E27FC236}">
                <a16:creationId xmlns:a16="http://schemas.microsoft.com/office/drawing/2014/main" id="{A4BD941A-3979-C543-9587-313A7FCC4853}"/>
              </a:ext>
            </a:extLst>
          </p:cNvPr>
          <p:cNvSpPr txBox="1"/>
          <p:nvPr/>
        </p:nvSpPr>
        <p:spPr>
          <a:xfrm>
            <a:off x="5188043" y="2015732"/>
            <a:ext cx="5550355" cy="3450613"/>
          </a:xfrm>
          <a:prstGeom prst="rect">
            <a:avLst/>
          </a:prstGeom>
        </p:spPr>
        <p:txBody>
          <a:bodyPr vert="horz" lIns="91440" tIns="45720" rIns="91440" bIns="45720" rtlCol="0" anchor="t">
            <a:normAutofit lnSpcReduction="10000"/>
          </a:bodyPr>
          <a:lstStyle/>
          <a:p>
            <a:pPr indent="-228600" defTabSz="914400">
              <a:lnSpc>
                <a:spcPct val="120000"/>
              </a:lnSpc>
              <a:spcAft>
                <a:spcPts val="600"/>
              </a:spcAft>
              <a:buClr>
                <a:schemeClr val="accent1"/>
              </a:buClr>
              <a:buSzPct val="100000"/>
              <a:buFont typeface="Arial" panose="020B0604020202020204" pitchFamily="34" charset="0"/>
              <a:buChar char="•"/>
            </a:pPr>
            <a:r>
              <a:rPr lang="en-US" dirty="0" err="1"/>
              <a:t>Starten</a:t>
            </a:r>
            <a:r>
              <a:rPr lang="en-US" dirty="0"/>
              <a:t> </a:t>
            </a:r>
            <a:r>
              <a:rPr lang="en-US" dirty="0" err="1"/>
              <a:t>af</a:t>
            </a:r>
            <a:r>
              <a:rPr lang="en-US" dirty="0"/>
              <a:t> </a:t>
            </a:r>
            <a:r>
              <a:rPr lang="en-US" dirty="0" err="1"/>
              <a:t>romantikken</a:t>
            </a:r>
            <a:endParaRPr lang="en-US" dirty="0"/>
          </a:p>
          <a:p>
            <a:pPr indent="-228600" defTabSz="914400">
              <a:lnSpc>
                <a:spcPct val="120000"/>
              </a:lnSpc>
              <a:spcAft>
                <a:spcPts val="600"/>
              </a:spcAft>
              <a:buClr>
                <a:schemeClr val="accent1"/>
              </a:buClr>
              <a:buSzPct val="100000"/>
              <a:buFont typeface="Arial" panose="020B0604020202020204" pitchFamily="34" charset="0"/>
              <a:buChar char="•"/>
            </a:pPr>
            <a:r>
              <a:rPr lang="en-US" dirty="0" err="1"/>
              <a:t>Naturen</a:t>
            </a:r>
            <a:r>
              <a:rPr lang="en-US" dirty="0"/>
              <a:t> </a:t>
            </a:r>
            <a:r>
              <a:rPr lang="en-US" dirty="0" err="1"/>
              <a:t>rummer</a:t>
            </a:r>
            <a:r>
              <a:rPr lang="en-US" dirty="0"/>
              <a:t> </a:t>
            </a:r>
            <a:r>
              <a:rPr lang="en-US" dirty="0" err="1"/>
              <a:t>noget</a:t>
            </a:r>
            <a:r>
              <a:rPr lang="en-US" dirty="0"/>
              <a:t> </a:t>
            </a:r>
            <a:r>
              <a:rPr lang="en-US" dirty="0" err="1"/>
              <a:t>uvist</a:t>
            </a:r>
            <a:endParaRPr lang="en-US" dirty="0"/>
          </a:p>
          <a:p>
            <a:pPr indent="-228600" defTabSz="914400">
              <a:lnSpc>
                <a:spcPct val="120000"/>
              </a:lnSpc>
              <a:spcAft>
                <a:spcPts val="600"/>
              </a:spcAft>
              <a:buClr>
                <a:schemeClr val="accent1"/>
              </a:buClr>
              <a:buSzPct val="100000"/>
              <a:buFont typeface="Arial" panose="020B0604020202020204" pitchFamily="34" charset="0"/>
              <a:buChar char="•"/>
            </a:pPr>
            <a:r>
              <a:rPr lang="en-US" dirty="0" err="1"/>
              <a:t>Centralfiguren</a:t>
            </a:r>
            <a:r>
              <a:rPr lang="en-US" dirty="0"/>
              <a:t> </a:t>
            </a:r>
            <a:r>
              <a:rPr lang="en-US" dirty="0" err="1"/>
              <a:t>er</a:t>
            </a:r>
            <a:r>
              <a:rPr lang="en-US" dirty="0"/>
              <a:t> </a:t>
            </a:r>
            <a:r>
              <a:rPr lang="en-US" dirty="0" err="1"/>
              <a:t>bortvendt</a:t>
            </a:r>
            <a:r>
              <a:rPr lang="en-US" dirty="0"/>
              <a:t>, </a:t>
            </a:r>
            <a:r>
              <a:rPr lang="en-US" dirty="0" err="1"/>
              <a:t>skuer</a:t>
            </a:r>
            <a:r>
              <a:rPr lang="en-US" dirty="0"/>
              <a:t> </a:t>
            </a:r>
            <a:r>
              <a:rPr lang="en-US" dirty="0" err="1"/>
              <a:t>ud</a:t>
            </a:r>
            <a:r>
              <a:rPr lang="en-US" dirty="0"/>
              <a:t> </a:t>
            </a:r>
            <a:r>
              <a:rPr lang="en-US" dirty="0" err="1"/>
              <a:t>i</a:t>
            </a:r>
            <a:r>
              <a:rPr lang="en-US" dirty="0"/>
              <a:t> </a:t>
            </a:r>
            <a:r>
              <a:rPr lang="en-US" dirty="0" err="1"/>
              <a:t>noget</a:t>
            </a:r>
            <a:r>
              <a:rPr lang="en-US" dirty="0"/>
              <a:t> </a:t>
            </a:r>
            <a:r>
              <a:rPr lang="en-US" dirty="0" err="1"/>
              <a:t>fremmed</a:t>
            </a:r>
            <a:endParaRPr lang="en-US" dirty="0"/>
          </a:p>
          <a:p>
            <a:pPr indent="-228600" defTabSz="914400">
              <a:lnSpc>
                <a:spcPct val="120000"/>
              </a:lnSpc>
              <a:spcAft>
                <a:spcPts val="600"/>
              </a:spcAft>
              <a:buClr>
                <a:schemeClr val="accent1"/>
              </a:buClr>
              <a:buSzPct val="100000"/>
              <a:buFont typeface="Arial" panose="020B0604020202020204" pitchFamily="34" charset="0"/>
              <a:buChar char="•"/>
            </a:pPr>
            <a:r>
              <a:rPr lang="en-US" dirty="0" err="1"/>
              <a:t>Figurerne</a:t>
            </a:r>
            <a:r>
              <a:rPr lang="en-US" dirty="0"/>
              <a:t> i </a:t>
            </a:r>
            <a:r>
              <a:rPr lang="en-US" dirty="0" err="1"/>
              <a:t>baggrunden</a:t>
            </a:r>
            <a:r>
              <a:rPr lang="en-US" dirty="0"/>
              <a:t> har </a:t>
            </a:r>
            <a:r>
              <a:rPr lang="en-US" dirty="0" err="1"/>
              <a:t>en</a:t>
            </a:r>
            <a:r>
              <a:rPr lang="en-US" dirty="0"/>
              <a:t> </a:t>
            </a:r>
            <a:r>
              <a:rPr lang="en-US" dirty="0" err="1"/>
              <a:t>symbolsk</a:t>
            </a:r>
            <a:r>
              <a:rPr lang="en-US" dirty="0"/>
              <a:t> </a:t>
            </a:r>
            <a:r>
              <a:rPr lang="en-US" dirty="0" err="1"/>
              <a:t>værdi</a:t>
            </a:r>
            <a:r>
              <a:rPr lang="en-US" dirty="0"/>
              <a:t> </a:t>
            </a:r>
          </a:p>
          <a:p>
            <a:pPr indent="-228600" defTabSz="914400">
              <a:lnSpc>
                <a:spcPct val="120000"/>
              </a:lnSpc>
              <a:spcAft>
                <a:spcPts val="600"/>
              </a:spcAft>
              <a:buClr>
                <a:schemeClr val="accent1"/>
              </a:buClr>
              <a:buSzPct val="100000"/>
              <a:buFont typeface="Arial" panose="020B0604020202020204" pitchFamily="34" charset="0"/>
              <a:buChar char="•"/>
            </a:pPr>
            <a:r>
              <a:rPr lang="en-US" dirty="0" err="1"/>
              <a:t>Naturen</a:t>
            </a:r>
            <a:r>
              <a:rPr lang="en-US" dirty="0"/>
              <a:t> </a:t>
            </a:r>
            <a:r>
              <a:rPr lang="en-US" dirty="0" err="1"/>
              <a:t>rummer</a:t>
            </a:r>
            <a:r>
              <a:rPr lang="en-US" dirty="0"/>
              <a:t> </a:t>
            </a:r>
            <a:r>
              <a:rPr lang="en-US" dirty="0" err="1"/>
              <a:t>både</a:t>
            </a:r>
            <a:r>
              <a:rPr lang="en-US" dirty="0"/>
              <a:t> </a:t>
            </a:r>
            <a:r>
              <a:rPr lang="en-US" dirty="0" err="1"/>
              <a:t>himmelen</a:t>
            </a:r>
            <a:r>
              <a:rPr lang="en-US" dirty="0"/>
              <a:t> </a:t>
            </a:r>
            <a:r>
              <a:rPr lang="en-US" dirty="0" err="1"/>
              <a:t>og</a:t>
            </a:r>
            <a:r>
              <a:rPr lang="en-US" dirty="0"/>
              <a:t> det </a:t>
            </a:r>
            <a:r>
              <a:rPr lang="en-US" dirty="0" err="1"/>
              <a:t>jordiske</a:t>
            </a:r>
            <a:r>
              <a:rPr lang="en-US" dirty="0"/>
              <a:t> </a:t>
            </a:r>
          </a:p>
          <a:p>
            <a:pPr indent="-228600" defTabSz="914400">
              <a:lnSpc>
                <a:spcPct val="120000"/>
              </a:lnSpc>
              <a:spcAft>
                <a:spcPts val="600"/>
              </a:spcAft>
              <a:buClr>
                <a:schemeClr val="accent1"/>
              </a:buClr>
              <a:buSzPct val="100000"/>
              <a:buFont typeface="Arial" panose="020B0604020202020204" pitchFamily="34" charset="0"/>
              <a:buChar char="•"/>
            </a:pPr>
            <a:r>
              <a:rPr lang="en-US" dirty="0"/>
              <a:t>Han star </a:t>
            </a:r>
            <a:r>
              <a:rPr lang="en-US" dirty="0" err="1"/>
              <a:t>på</a:t>
            </a:r>
            <a:r>
              <a:rPr lang="en-US" dirty="0"/>
              <a:t> </a:t>
            </a:r>
            <a:r>
              <a:rPr lang="en-US" dirty="0" err="1"/>
              <a:t>grænsen</a:t>
            </a:r>
            <a:r>
              <a:rPr lang="en-US" dirty="0"/>
              <a:t>, </a:t>
            </a:r>
            <a:r>
              <a:rPr lang="en-US" dirty="0" err="1"/>
              <a:t>på</a:t>
            </a:r>
            <a:r>
              <a:rPr lang="en-US" dirty="0"/>
              <a:t> </a:t>
            </a:r>
            <a:r>
              <a:rPr lang="en-US" dirty="0" err="1"/>
              <a:t>overgangen</a:t>
            </a:r>
            <a:r>
              <a:rPr lang="en-US" dirty="0"/>
              <a:t> </a:t>
            </a:r>
            <a:r>
              <a:rPr lang="en-US" dirty="0" err="1"/>
              <a:t>mellem</a:t>
            </a:r>
            <a:r>
              <a:rPr lang="en-US" dirty="0"/>
              <a:t> Himmel </a:t>
            </a:r>
            <a:r>
              <a:rPr lang="en-US" dirty="0" err="1"/>
              <a:t>og</a:t>
            </a:r>
            <a:r>
              <a:rPr lang="en-US" dirty="0"/>
              <a:t> </a:t>
            </a:r>
            <a:r>
              <a:rPr lang="en-US" dirty="0" err="1"/>
              <a:t>jord</a:t>
            </a:r>
            <a:r>
              <a:rPr lang="en-US" dirty="0"/>
              <a:t>. </a:t>
            </a:r>
            <a:r>
              <a:rPr lang="en-US" dirty="0" err="1"/>
              <a:t>Dermed</a:t>
            </a:r>
            <a:r>
              <a:rPr lang="en-US" dirty="0"/>
              <a:t> </a:t>
            </a:r>
            <a:r>
              <a:rPr lang="en-US" dirty="0" err="1"/>
              <a:t>kunne</a:t>
            </a:r>
            <a:r>
              <a:rPr lang="en-US" dirty="0"/>
              <a:t> man </a:t>
            </a:r>
            <a:r>
              <a:rPr lang="en-US" dirty="0" err="1"/>
              <a:t>tolke</a:t>
            </a:r>
            <a:r>
              <a:rPr lang="en-US" dirty="0"/>
              <a:t> ham </a:t>
            </a:r>
            <a:r>
              <a:rPr lang="en-US" dirty="0" err="1"/>
              <a:t>som</a:t>
            </a:r>
            <a:r>
              <a:rPr lang="en-US" dirty="0"/>
              <a:t> </a:t>
            </a:r>
            <a:r>
              <a:rPr lang="en-US" dirty="0" err="1"/>
              <a:t>f.eks</a:t>
            </a:r>
            <a:r>
              <a:rPr lang="en-US" dirty="0"/>
              <a:t>. </a:t>
            </a:r>
            <a:r>
              <a:rPr lang="en-US" dirty="0" err="1"/>
              <a:t>Forfatter</a:t>
            </a:r>
            <a:r>
              <a:rPr lang="en-US" dirty="0"/>
              <a:t>, det </a:t>
            </a:r>
            <a:r>
              <a:rPr lang="en-US" dirty="0" err="1"/>
              <a:t>romantiske</a:t>
            </a:r>
            <a:r>
              <a:rPr lang="en-US" dirty="0"/>
              <a:t> </a:t>
            </a:r>
            <a:r>
              <a:rPr lang="en-US" dirty="0" err="1"/>
              <a:t>geni</a:t>
            </a:r>
            <a:r>
              <a:rPr lang="en-US" dirty="0"/>
              <a:t>, </a:t>
            </a:r>
            <a:r>
              <a:rPr lang="en-US" dirty="0" err="1"/>
              <a:t>som</a:t>
            </a:r>
            <a:r>
              <a:rPr lang="en-US" dirty="0"/>
              <a:t> </a:t>
            </a:r>
            <a:r>
              <a:rPr lang="en-US" dirty="0" err="1"/>
              <a:t>inspireres</a:t>
            </a:r>
            <a:r>
              <a:rPr lang="en-US" dirty="0"/>
              <a:t> </a:t>
            </a:r>
            <a:r>
              <a:rPr lang="en-US" dirty="0" err="1"/>
              <a:t>måske</a:t>
            </a:r>
            <a:r>
              <a:rPr lang="en-US" dirty="0"/>
              <a:t> </a:t>
            </a:r>
            <a:r>
              <a:rPr lang="en-US" dirty="0" err="1"/>
              <a:t>af</a:t>
            </a:r>
            <a:r>
              <a:rPr lang="en-US" dirty="0"/>
              <a:t> </a:t>
            </a:r>
            <a:r>
              <a:rPr lang="en-US" dirty="0" err="1"/>
              <a:t>en</a:t>
            </a:r>
            <a:r>
              <a:rPr lang="en-US" dirty="0"/>
              <a:t> muse</a:t>
            </a:r>
          </a:p>
          <a:p>
            <a:pPr indent="-228600" defTabSz="914400">
              <a:lnSpc>
                <a:spcPct val="120000"/>
              </a:lnSpc>
              <a:spcAft>
                <a:spcPts val="600"/>
              </a:spcAft>
              <a:buClr>
                <a:schemeClr val="accent1"/>
              </a:buClr>
              <a:buSzPct val="100000"/>
              <a:buFont typeface="Arial" panose="020B0604020202020204" pitchFamily="34" charset="0"/>
              <a:buChar char="•"/>
            </a:pPr>
            <a:r>
              <a:rPr lang="en-US" dirty="0"/>
              <a:t>Kan </a:t>
            </a:r>
            <a:r>
              <a:rPr lang="en-US" dirty="0" err="1"/>
              <a:t>perspektiveres</a:t>
            </a:r>
            <a:r>
              <a:rPr lang="en-US" dirty="0"/>
              <a:t> </a:t>
            </a:r>
            <a:r>
              <a:rPr lang="en-US" dirty="0" err="1"/>
              <a:t>til</a:t>
            </a:r>
            <a:r>
              <a:rPr lang="en-US" dirty="0"/>
              <a:t> </a:t>
            </a:r>
            <a:r>
              <a:rPr lang="en-US" dirty="0" err="1"/>
              <a:t>digtet</a:t>
            </a:r>
            <a:r>
              <a:rPr lang="en-US" dirty="0"/>
              <a:t> ‘</a:t>
            </a:r>
            <a:r>
              <a:rPr lang="en-US" dirty="0" err="1"/>
              <a:t>Indvielsen</a:t>
            </a:r>
            <a:r>
              <a:rPr lang="en-US" dirty="0"/>
              <a:t>’ </a:t>
            </a:r>
            <a:r>
              <a:rPr lang="en-US" dirty="0" err="1"/>
              <a:t>af</a:t>
            </a:r>
            <a:r>
              <a:rPr lang="en-US" dirty="0"/>
              <a:t> Staffeldt </a:t>
            </a:r>
          </a:p>
        </p:txBody>
      </p:sp>
      <p:pic>
        <p:nvPicPr>
          <p:cNvPr id="35" name="Picture 34">
            <a:extLst>
              <a:ext uri="{FF2B5EF4-FFF2-40B4-BE49-F238E27FC236}">
                <a16:creationId xmlns:a16="http://schemas.microsoft.com/office/drawing/2014/main" id="{DD8AF6BD-5D32-4F8F-98B6-05F8A4390CB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7" name="Straight Connector 36">
            <a:extLst>
              <a:ext uri="{FF2B5EF4-FFF2-40B4-BE49-F238E27FC236}">
                <a16:creationId xmlns:a16="http://schemas.microsoft.com/office/drawing/2014/main" id="{B47013E4-D33D-425E-B32E-DE7D5CB5F30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76155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84C75E2B-CACA-478C-B26B-182AF87A18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31" name="Picture 30">
            <a:extLst>
              <a:ext uri="{FF2B5EF4-FFF2-40B4-BE49-F238E27FC236}">
                <a16:creationId xmlns:a16="http://schemas.microsoft.com/office/drawing/2014/main" id="{50FF2874-547C-4D14-9E18-28B19002FB8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3" name="Straight Connector 32">
            <a:extLst>
              <a:ext uri="{FF2B5EF4-FFF2-40B4-BE49-F238E27FC236}">
                <a16:creationId xmlns:a16="http://schemas.microsoft.com/office/drawing/2014/main" id="{36CF827D-A163-47F7-BD87-34EB4FA7D6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D299D9A9-1DA8-433D-A9BC-FB48D93D421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37" name="Rectangle 36">
            <a:extLst>
              <a:ext uri="{FF2B5EF4-FFF2-40B4-BE49-F238E27FC236}">
                <a16:creationId xmlns:a16="http://schemas.microsoft.com/office/drawing/2014/main" id="{E5204C30-4ABA-4B2E-9D2B-9BEB77E444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60D2F65F-F91E-49D5-A1AD-D5B5329050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el 1">
            <a:extLst>
              <a:ext uri="{FF2B5EF4-FFF2-40B4-BE49-F238E27FC236}">
                <a16:creationId xmlns:a16="http://schemas.microsoft.com/office/drawing/2014/main" id="{6D4B7D57-4F5F-5146-A1E6-EB4F13AB5CAC}"/>
              </a:ext>
            </a:extLst>
          </p:cNvPr>
          <p:cNvSpPr>
            <a:spLocks noGrp="1"/>
          </p:cNvSpPr>
          <p:nvPr>
            <p:ph type="title"/>
          </p:nvPr>
        </p:nvSpPr>
        <p:spPr>
          <a:xfrm>
            <a:off x="8680960" y="1474969"/>
            <a:ext cx="2853278" cy="3151679"/>
          </a:xfrm>
        </p:spPr>
        <p:txBody>
          <a:bodyPr vert="horz" lIns="91440" tIns="45720" rIns="91440" bIns="45720" rtlCol="0" anchor="ctr">
            <a:normAutofit/>
          </a:bodyPr>
          <a:lstStyle/>
          <a:p>
            <a:r>
              <a:rPr lang="en-US" dirty="0"/>
              <a:t>Caspar David Friedrich: ”Munk </a:t>
            </a:r>
            <a:r>
              <a:rPr lang="en-US" dirty="0" err="1"/>
              <a:t>ved</a:t>
            </a:r>
            <a:r>
              <a:rPr lang="en-US" dirty="0"/>
              <a:t> </a:t>
            </a:r>
            <a:r>
              <a:rPr lang="en-US" dirty="0" err="1"/>
              <a:t>havet</a:t>
            </a:r>
            <a:r>
              <a:rPr lang="en-US" dirty="0"/>
              <a:t>” (1808-1810)</a:t>
            </a:r>
          </a:p>
        </p:txBody>
      </p:sp>
      <p:grpSp>
        <p:nvGrpSpPr>
          <p:cNvPr id="41" name="Group 40">
            <a:extLst>
              <a:ext uri="{FF2B5EF4-FFF2-40B4-BE49-F238E27FC236}">
                <a16:creationId xmlns:a16="http://schemas.microsoft.com/office/drawing/2014/main" id="{D0BDFEB6-D2AA-410C-A693-EA7E9BBA3BF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237" y="482170"/>
            <a:ext cx="7560115" cy="5149101"/>
            <a:chOff x="7463258" y="583365"/>
            <a:chExt cx="7560115" cy="5181928"/>
          </a:xfrm>
        </p:grpSpPr>
        <p:sp>
          <p:nvSpPr>
            <p:cNvPr id="42" name="Rectangle 41">
              <a:extLst>
                <a:ext uri="{FF2B5EF4-FFF2-40B4-BE49-F238E27FC236}">
                  <a16:creationId xmlns:a16="http://schemas.microsoft.com/office/drawing/2014/main" id="{F57821D8-3BF6-4948-8A87-8BBC164E4C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8" y="583365"/>
              <a:ext cx="7560115"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90732DBE-4BC5-4FB2-8BF7-DE447BE6D8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7" y="915807"/>
              <a:ext cx="692827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5" name="Pladsholder til indhold 4" descr="Et billede, der indeholder sport, surfer, udendørs, vand&#10;&#10;Automatisk genereret beskrivelse">
            <a:extLst>
              <a:ext uri="{FF2B5EF4-FFF2-40B4-BE49-F238E27FC236}">
                <a16:creationId xmlns:a16="http://schemas.microsoft.com/office/drawing/2014/main" id="{19B1CAA2-A7AD-E449-9414-4AF3C72CD1A5}"/>
              </a:ext>
            </a:extLst>
          </p:cNvPr>
          <p:cNvPicPr>
            <a:picLocks noGrp="1" noChangeAspect="1"/>
          </p:cNvPicPr>
          <p:nvPr>
            <p:ph idx="1"/>
          </p:nvPr>
        </p:nvPicPr>
        <p:blipFill rotWithShape="1">
          <a:blip r:embed="rId3"/>
          <a:srcRect l="12481" r="8267" b="-1"/>
          <a:stretch/>
        </p:blipFill>
        <p:spPr>
          <a:xfrm>
            <a:off x="2000092" y="1116344"/>
            <a:ext cx="4825178" cy="3866172"/>
          </a:xfrm>
          <a:prstGeom prst="rect">
            <a:avLst/>
          </a:prstGeom>
        </p:spPr>
      </p:pic>
      <p:pic>
        <p:nvPicPr>
          <p:cNvPr id="45" name="Picture 44">
            <a:extLst>
              <a:ext uri="{FF2B5EF4-FFF2-40B4-BE49-F238E27FC236}">
                <a16:creationId xmlns:a16="http://schemas.microsoft.com/office/drawing/2014/main" id="{7CBA4719-C30A-462C-A3A7-5D93A2B30C0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7" name="Straight Connector 46">
            <a:extLst>
              <a:ext uri="{FF2B5EF4-FFF2-40B4-BE49-F238E27FC236}">
                <a16:creationId xmlns:a16="http://schemas.microsoft.com/office/drawing/2014/main" id="{F30857DA-DEF8-4780-BECA-1C220534422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76301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E8E51B09-2B9E-4D82-A5F8-29F85CBE20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9240118-40F3-4A1C-85DC-4E58525CB6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16" name="Group 15">
            <a:extLst>
              <a:ext uri="{FF2B5EF4-FFF2-40B4-BE49-F238E27FC236}">
                <a16:creationId xmlns:a16="http://schemas.microsoft.com/office/drawing/2014/main" id="{C269951F-7B8C-4336-BC68-9BA9843CEDA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239" y="482171"/>
            <a:ext cx="4074533" cy="5149101"/>
            <a:chOff x="7463259" y="583365"/>
            <a:chExt cx="4074533" cy="5181928"/>
          </a:xfrm>
        </p:grpSpPr>
        <p:sp>
          <p:nvSpPr>
            <p:cNvPr id="17" name="Rectangle 16">
              <a:extLst>
                <a:ext uri="{FF2B5EF4-FFF2-40B4-BE49-F238E27FC236}">
                  <a16:creationId xmlns:a16="http://schemas.microsoft.com/office/drawing/2014/main" id="{CFD48101-E230-4669-8C1B-39BAAB2BBE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9" y="583365"/>
              <a:ext cx="4074533"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18FA112-D8F0-41D3-9171-B0A3110E2A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8" y="915807"/>
              <a:ext cx="345028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20" name="Straight Connector 19">
            <a:extLst>
              <a:ext uri="{FF2B5EF4-FFF2-40B4-BE49-F238E27FC236}">
                <a16:creationId xmlns:a16="http://schemas.microsoft.com/office/drawing/2014/main" id="{A9087EE4-E285-4C8E-AC5F-CAE7D1FDE36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90359" y="1847088"/>
            <a:ext cx="5548039"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el 1">
            <a:extLst>
              <a:ext uri="{FF2B5EF4-FFF2-40B4-BE49-F238E27FC236}">
                <a16:creationId xmlns:a16="http://schemas.microsoft.com/office/drawing/2014/main" id="{A442B3B3-6CB7-2E4C-BD20-58205C6ED032}"/>
              </a:ext>
            </a:extLst>
          </p:cNvPr>
          <p:cNvSpPr>
            <a:spLocks noGrp="1"/>
          </p:cNvSpPr>
          <p:nvPr>
            <p:ph type="title"/>
          </p:nvPr>
        </p:nvSpPr>
        <p:spPr>
          <a:xfrm>
            <a:off x="5188043" y="804520"/>
            <a:ext cx="5550355" cy="1049235"/>
          </a:xfrm>
        </p:spPr>
        <p:txBody>
          <a:bodyPr>
            <a:normAutofit fontScale="90000"/>
          </a:bodyPr>
          <a:lstStyle/>
          <a:p>
            <a:r>
              <a:rPr lang="da-DK" dirty="0"/>
              <a:t>Caspar David Friedrich: ”Kridtskrænter på </a:t>
            </a:r>
            <a:r>
              <a:rPr lang="da-DK" dirty="0" err="1"/>
              <a:t>Rügen</a:t>
            </a:r>
            <a:r>
              <a:rPr lang="da-DK" dirty="0"/>
              <a:t>” (1818)</a:t>
            </a:r>
          </a:p>
        </p:txBody>
      </p:sp>
      <p:pic>
        <p:nvPicPr>
          <p:cNvPr id="5" name="Pladsholder til indhold 4" descr="Et billede, der indeholder udendørs, græs, felt, hjord&#10;&#10;Automatisk genereret beskrivelse">
            <a:extLst>
              <a:ext uri="{FF2B5EF4-FFF2-40B4-BE49-F238E27FC236}">
                <a16:creationId xmlns:a16="http://schemas.microsoft.com/office/drawing/2014/main" id="{2A1686E2-4D0E-0D4B-AC9C-870156BA7AFE}"/>
              </a:ext>
            </a:extLst>
          </p:cNvPr>
          <p:cNvPicPr>
            <a:picLocks noChangeAspect="1"/>
          </p:cNvPicPr>
          <p:nvPr/>
        </p:nvPicPr>
        <p:blipFill rotWithShape="1">
          <a:blip r:embed="rId2"/>
          <a:srcRect l="1585" r="7255" b="-2"/>
          <a:stretch/>
        </p:blipFill>
        <p:spPr>
          <a:xfrm>
            <a:off x="1285438" y="1116345"/>
            <a:ext cx="2799103" cy="3866172"/>
          </a:xfrm>
          <a:prstGeom prst="rect">
            <a:avLst/>
          </a:prstGeom>
        </p:spPr>
      </p:pic>
      <p:sp>
        <p:nvSpPr>
          <p:cNvPr id="9" name="Content Placeholder 8">
            <a:extLst>
              <a:ext uri="{FF2B5EF4-FFF2-40B4-BE49-F238E27FC236}">
                <a16:creationId xmlns:a16="http://schemas.microsoft.com/office/drawing/2014/main" id="{6D7FB1B1-2871-4113-A096-B2750BF8207E}"/>
              </a:ext>
            </a:extLst>
          </p:cNvPr>
          <p:cNvSpPr>
            <a:spLocks noGrp="1"/>
          </p:cNvSpPr>
          <p:nvPr>
            <p:ph idx="1"/>
          </p:nvPr>
        </p:nvSpPr>
        <p:spPr>
          <a:xfrm>
            <a:off x="5188043" y="2015732"/>
            <a:ext cx="5550355" cy="3450613"/>
          </a:xfrm>
        </p:spPr>
        <p:txBody>
          <a:bodyPr>
            <a:normAutofit/>
          </a:bodyPr>
          <a:lstStyle/>
          <a:p>
            <a:endParaRPr lang="en-US" dirty="0"/>
          </a:p>
          <a:p>
            <a:r>
              <a:rPr lang="en-US" dirty="0"/>
              <a:t>Link om den </a:t>
            </a:r>
            <a:r>
              <a:rPr lang="en-US" dirty="0" err="1"/>
              <a:t>tyske</a:t>
            </a:r>
            <a:r>
              <a:rPr lang="en-US" dirty="0"/>
              <a:t> </a:t>
            </a:r>
            <a:r>
              <a:rPr lang="en-US" dirty="0" err="1"/>
              <a:t>maler</a:t>
            </a:r>
            <a:r>
              <a:rPr lang="en-US" dirty="0"/>
              <a:t>: </a:t>
            </a:r>
            <a:r>
              <a:rPr lang="en-US" dirty="0">
                <a:hlinkClick r:id="rId3"/>
              </a:rPr>
              <a:t>https://www.wikiwand.com/da/Caspar_David_Friedrich</a:t>
            </a:r>
            <a:r>
              <a:rPr lang="en-US" dirty="0"/>
              <a:t>  </a:t>
            </a:r>
          </a:p>
        </p:txBody>
      </p:sp>
      <p:pic>
        <p:nvPicPr>
          <p:cNvPr id="22" name="Picture 21">
            <a:extLst>
              <a:ext uri="{FF2B5EF4-FFF2-40B4-BE49-F238E27FC236}">
                <a16:creationId xmlns:a16="http://schemas.microsoft.com/office/drawing/2014/main" id="{DD8AF6BD-5D32-4F8F-98B6-05F8A4390CB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4" name="Straight Connector 23">
            <a:extLst>
              <a:ext uri="{FF2B5EF4-FFF2-40B4-BE49-F238E27FC236}">
                <a16:creationId xmlns:a16="http://schemas.microsoft.com/office/drawing/2014/main" id="{B47013E4-D33D-425E-B32E-DE7D5CB5F30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7034383"/>
      </p:ext>
    </p:extLst>
  </p:cSld>
  <p:clrMapOvr>
    <a:masterClrMapping/>
  </p:clrMapOvr>
</p:sld>
</file>

<file path=ppt/theme/theme1.xml><?xml version="1.0" encoding="utf-8"?>
<a:theme xmlns:a="http://schemas.openxmlformats.org/drawingml/2006/main" name="Galleri">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otalTime>4</TotalTime>
  <Words>686</Words>
  <Application>Microsoft Macintosh PowerPoint</Application>
  <PresentationFormat>Widescreen</PresentationFormat>
  <Paragraphs>70</Paragraphs>
  <Slides>15</Slides>
  <Notes>0</Notes>
  <HiddenSlides>0</HiddenSlides>
  <MMClips>0</MMClips>
  <ScaleCrop>false</ScaleCrop>
  <HeadingPairs>
    <vt:vector size="6" baseType="variant">
      <vt:variant>
        <vt:lpstr>Benyttede skrifttyper</vt:lpstr>
      </vt:variant>
      <vt:variant>
        <vt:i4>2</vt:i4>
      </vt:variant>
      <vt:variant>
        <vt:lpstr>Tema</vt:lpstr>
      </vt:variant>
      <vt:variant>
        <vt:i4>1</vt:i4>
      </vt:variant>
      <vt:variant>
        <vt:lpstr>Slidetitler</vt:lpstr>
      </vt:variant>
      <vt:variant>
        <vt:i4>15</vt:i4>
      </vt:variant>
    </vt:vector>
  </HeadingPairs>
  <TitlesOfParts>
    <vt:vector size="18" baseType="lpstr">
      <vt:lpstr>Arial</vt:lpstr>
      <vt:lpstr>Gill Sans MT</vt:lpstr>
      <vt:lpstr>Galleri</vt:lpstr>
      <vt:lpstr>Romantikkens kunst og litteratur</vt:lpstr>
      <vt:lpstr>En kunstnerisk åndsstrømning</vt:lpstr>
      <vt:lpstr>Romantikkens mange litterære strømninger </vt:lpstr>
      <vt:lpstr>Kendte forfattere</vt:lpstr>
      <vt:lpstr>Romantiske genrer </vt:lpstr>
      <vt:lpstr>TENDENSER</vt:lpstr>
      <vt:lpstr>Caspar D. Friedrich: ”Vandreren over tågehavet” (1818)</vt:lpstr>
      <vt:lpstr>Caspar David Friedrich: ”Munk ved havet” (1808-1810)</vt:lpstr>
      <vt:lpstr>Caspar David Friedrich: ”Kridtskrænter på Rügen” (1818)</vt:lpstr>
      <vt:lpstr>Mennesket og naturen</vt:lpstr>
      <vt:lpstr>PowerPoint-præsentation</vt:lpstr>
      <vt:lpstr>Guldalder</vt:lpstr>
      <vt:lpstr>Adam Oehlenschläger: “Der er et yndigt land” (1819)</vt:lpstr>
      <vt:lpstr>Romantisme – markerer overgangen til realismen </vt:lpstr>
      <vt:lpstr>PowerPoint-præsentation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Romantikkens kunst og litteratur</dc:title>
  <dc:creator>Lisa Ludvigsen Al-Mashhadi</dc:creator>
  <cp:lastModifiedBy>Lisa Ludvigsen Al-Mashhadi</cp:lastModifiedBy>
  <cp:revision>3</cp:revision>
  <dcterms:created xsi:type="dcterms:W3CDTF">2020-03-19T07:51:44Z</dcterms:created>
  <dcterms:modified xsi:type="dcterms:W3CDTF">2020-03-19T07:56:10Z</dcterms:modified>
</cp:coreProperties>
</file>