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5" r:id="rId3"/>
    <p:sldId id="278" r:id="rId4"/>
    <p:sldId id="258" r:id="rId5"/>
    <p:sldId id="282" r:id="rId6"/>
    <p:sldId id="270" r:id="rId7"/>
    <p:sldId id="262" r:id="rId8"/>
    <p:sldId id="257" r:id="rId9"/>
    <p:sldId id="259" r:id="rId10"/>
    <p:sldId id="281" r:id="rId11"/>
    <p:sldId id="263" r:id="rId12"/>
    <p:sldId id="264" r:id="rId13"/>
    <p:sldId id="271" r:id="rId14"/>
    <p:sldId id="266" r:id="rId15"/>
    <p:sldId id="267" r:id="rId16"/>
    <p:sldId id="280" r:id="rId17"/>
    <p:sldId id="273" r:id="rId18"/>
    <p:sldId id="268" r:id="rId19"/>
    <p:sldId id="274" r:id="rId20"/>
    <p:sldId id="279" r:id="rId21"/>
    <p:sldId id="277" r:id="rId2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>
      <p:cViewPr varScale="1">
        <p:scale>
          <a:sx n="107" d="100"/>
          <a:sy n="107" d="100"/>
        </p:scale>
        <p:origin x="176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/>
              <a:t>Klik for at redigere undertiteltypografien i masteren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da-DK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Lige forbindels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Lige forbindels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Lige forbindels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Lige forbindels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Lige forbindels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Lige forbindels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8" name="Pladsholder til indhol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0" name="Pladsholder til sidefod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da-DK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Lige forbindels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Lige forbindels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Lige forbindels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Lige forbindels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Lige forbindels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Lige forbindels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13" name="Pladsholder til indhol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14" name="Pladsholder til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6" name="Pladsholder til dato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ge forbindels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8" name="Lige forbindels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Lige forbindels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Lige forbindels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Lige forbindels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dsholder til indhol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21" name="Pladsholder til dato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22" name="Pladsholder til dias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23" name="Pladsholder til sidefod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ge forbindels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da-DK"/>
              <a:t>Klik på ikonet for at tilføje et billede</a:t>
            </a:r>
            <a:endParaRPr kumimoji="0" lang="en-US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10" name="Lige forbindels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Lige forbindels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Lige forbindels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Lige forbindels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dsholder til dato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21" name="Pladsholder til sidefod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ige forbindels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typografi i masteren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60F408E-295C-4122-807A-5969B8522273}" type="datetimeFigureOut">
              <a:rPr lang="da-DK" smtClean="0"/>
              <a:pPr/>
              <a:t>26.04.2024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Lige forbindels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Lige forbindels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Lige forbindels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AFC8E4-F9E7-4324-B4FD-134AEF5934B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7744" y="3789040"/>
            <a:ext cx="6172200" cy="1894362"/>
          </a:xfrm>
        </p:spPr>
        <p:txBody>
          <a:bodyPr/>
          <a:lstStyle/>
          <a:p>
            <a:r>
              <a:rPr lang="da-DK" dirty="0"/>
              <a:t>Metoder i dansk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267744" y="5733256"/>
            <a:ext cx="6172200" cy="1371600"/>
          </a:xfrm>
        </p:spPr>
        <p:txBody>
          <a:bodyPr/>
          <a:lstStyle/>
          <a:p>
            <a:r>
              <a:rPr lang="da-DK" dirty="0"/>
              <a:t>- En turbogennemgang</a:t>
            </a:r>
          </a:p>
        </p:txBody>
      </p:sp>
      <p:pic>
        <p:nvPicPr>
          <p:cNvPr id="4" name="Billede 3" descr="læs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564904"/>
            <a:ext cx="2654300" cy="2438400"/>
          </a:xfrm>
          <a:prstGeom prst="rect">
            <a:avLst/>
          </a:prstGeom>
        </p:spPr>
      </p:pic>
      <p:sp>
        <p:nvSpPr>
          <p:cNvPr id="5" name="Pil ned 4"/>
          <p:cNvSpPr/>
          <p:nvPr/>
        </p:nvSpPr>
        <p:spPr>
          <a:xfrm rot="19556630">
            <a:off x="2504721" y="1465391"/>
            <a:ext cx="864096" cy="136815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Pil ned 6"/>
          <p:cNvSpPr/>
          <p:nvPr/>
        </p:nvSpPr>
        <p:spPr>
          <a:xfrm rot="20622042">
            <a:off x="3491137" y="988594"/>
            <a:ext cx="864096" cy="136815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Pil ned 7"/>
          <p:cNvSpPr/>
          <p:nvPr/>
        </p:nvSpPr>
        <p:spPr>
          <a:xfrm rot="2170000">
            <a:off x="6836659" y="1463916"/>
            <a:ext cx="864096" cy="1368152"/>
          </a:xfrm>
          <a:prstGeom prst="downArrow">
            <a:avLst>
              <a:gd name="adj1" fmla="val 46734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Pil ned 8"/>
          <p:cNvSpPr/>
          <p:nvPr/>
        </p:nvSpPr>
        <p:spPr>
          <a:xfrm>
            <a:off x="4716016" y="764704"/>
            <a:ext cx="864096" cy="136815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Pil ned 9"/>
          <p:cNvSpPr/>
          <p:nvPr/>
        </p:nvSpPr>
        <p:spPr>
          <a:xfrm rot="868841">
            <a:off x="5881458" y="923015"/>
            <a:ext cx="864096" cy="136815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/>
          <p:cNvSpPr txBox="1"/>
          <p:nvPr/>
        </p:nvSpPr>
        <p:spPr>
          <a:xfrm>
            <a:off x="4572000" y="26064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Nykritik</a:t>
            </a:r>
          </a:p>
        </p:txBody>
      </p:sp>
      <p:sp>
        <p:nvSpPr>
          <p:cNvPr id="12" name="Tekstfelt 11"/>
          <p:cNvSpPr txBox="1"/>
          <p:nvPr/>
        </p:nvSpPr>
        <p:spPr>
          <a:xfrm rot="20733795">
            <a:off x="2643497" y="494256"/>
            <a:ext cx="1920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Socialhistorisk</a:t>
            </a:r>
          </a:p>
        </p:txBody>
      </p:sp>
      <p:sp>
        <p:nvSpPr>
          <p:cNvPr id="13" name="Tekstfelt 12"/>
          <p:cNvSpPr txBox="1"/>
          <p:nvPr/>
        </p:nvSpPr>
        <p:spPr>
          <a:xfrm rot="19702958">
            <a:off x="1215253" y="1073502"/>
            <a:ext cx="1910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Retorik og </a:t>
            </a:r>
            <a:br>
              <a:rPr lang="da-DK" dirty="0"/>
            </a:br>
            <a:r>
              <a:rPr lang="da-DK" dirty="0"/>
              <a:t>argumentation</a:t>
            </a:r>
          </a:p>
        </p:txBody>
      </p:sp>
      <p:sp>
        <p:nvSpPr>
          <p:cNvPr id="14" name="Tekstfelt 13"/>
          <p:cNvSpPr txBox="1"/>
          <p:nvPr/>
        </p:nvSpPr>
        <p:spPr>
          <a:xfrm rot="946685">
            <a:off x="5877675" y="55169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Billedanalyse</a:t>
            </a:r>
          </a:p>
        </p:txBody>
      </p:sp>
      <p:sp>
        <p:nvSpPr>
          <p:cNvPr id="15" name="Tekstfelt 14"/>
          <p:cNvSpPr txBox="1"/>
          <p:nvPr/>
        </p:nvSpPr>
        <p:spPr>
          <a:xfrm rot="2101913">
            <a:off x="7267592" y="1340136"/>
            <a:ext cx="161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Filmanalyse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7467600" cy="1143000"/>
          </a:xfrm>
        </p:spPr>
        <p:txBody>
          <a:bodyPr/>
          <a:lstStyle/>
          <a:p>
            <a:r>
              <a:rPr lang="da-DK" dirty="0"/>
              <a:t>Biografisk metode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endParaRPr lang="da-DK" dirty="0"/>
          </a:p>
          <a:p>
            <a:endParaRPr lang="da-DK" dirty="0"/>
          </a:p>
        </p:txBody>
      </p:sp>
      <p:pic>
        <p:nvPicPr>
          <p:cNvPr id="4" name="Billede 3" descr="læs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15363"/>
            <a:ext cx="1630685" cy="1498045"/>
          </a:xfrm>
          <a:prstGeom prst="rect">
            <a:avLst/>
          </a:prstGeom>
        </p:spPr>
      </p:pic>
      <p:pic>
        <p:nvPicPr>
          <p:cNvPr id="9" name="Billede 8" descr="andersen-h-c-forfatterweb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88640"/>
            <a:ext cx="1107089" cy="1511176"/>
          </a:xfrm>
          <a:prstGeom prst="rect">
            <a:avLst/>
          </a:prstGeom>
        </p:spPr>
      </p:pic>
      <p:sp>
        <p:nvSpPr>
          <p:cNvPr id="5" name="Kors 6"/>
          <p:cNvSpPr/>
          <p:nvPr/>
        </p:nvSpPr>
        <p:spPr>
          <a:xfrm>
            <a:off x="6804248" y="1052736"/>
            <a:ext cx="914400" cy="914400"/>
          </a:xfrm>
          <a:prstGeom prst="plus">
            <a:avLst>
              <a:gd name="adj" fmla="val 399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ekstfelt 9"/>
          <p:cNvSpPr txBox="1"/>
          <p:nvPr/>
        </p:nvSpPr>
        <p:spPr>
          <a:xfrm>
            <a:off x="251520" y="1052736"/>
            <a:ext cx="7992888" cy="646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/>
              <a:buChar char="o"/>
            </a:pPr>
            <a:r>
              <a:rPr lang="da-DK" dirty="0"/>
              <a:t>Fokus på tekstens forfatter </a:t>
            </a:r>
            <a:br>
              <a:rPr lang="da-DK" dirty="0"/>
            </a:br>
            <a:r>
              <a:rPr lang="da-DK" dirty="0">
                <a:sym typeface="Wingdings"/>
              </a:rPr>
              <a:t></a:t>
            </a:r>
            <a:r>
              <a:rPr lang="da-DK" dirty="0"/>
              <a:t> tekst og forfatterens liv = enhed, som belyser hinanden</a:t>
            </a:r>
            <a:br>
              <a:rPr lang="da-DK" dirty="0"/>
            </a:br>
            <a:endParaRPr lang="da-DK" dirty="0"/>
          </a:p>
          <a:p>
            <a:pPr marL="285750" indent="-285750">
              <a:buFont typeface="Courier New"/>
              <a:buChar char="o"/>
            </a:pPr>
            <a:r>
              <a:rPr lang="da-DK" dirty="0"/>
              <a:t>Teksten læses som en afspejling af forfatterens liv, oplevelser og værdier</a:t>
            </a:r>
            <a:br>
              <a:rPr lang="da-DK" dirty="0"/>
            </a:br>
            <a:endParaRPr lang="da-DK" dirty="0"/>
          </a:p>
          <a:p>
            <a:pPr marL="742950" lvl="1" indent="-285750">
              <a:buFont typeface="Arial"/>
              <a:buChar char="•"/>
            </a:pPr>
            <a:r>
              <a:rPr lang="da-DK" dirty="0"/>
              <a:t>Hvilke hændelser og værdier i teksten passer til forfatterens eget liv?</a:t>
            </a:r>
          </a:p>
          <a:p>
            <a:pPr marL="742950" lvl="1" indent="-285750">
              <a:buFont typeface="Arial"/>
              <a:buChar char="•"/>
            </a:pPr>
            <a:r>
              <a:rPr lang="da-DK" dirty="0"/>
              <a:t>Hvordan oplevede forfatteren det tema, teksten handler om?</a:t>
            </a:r>
          </a:p>
          <a:p>
            <a:pPr marL="742950" lvl="1" indent="-285750">
              <a:buFont typeface="Arial"/>
              <a:buChar char="•"/>
            </a:pPr>
            <a:r>
              <a:rPr lang="da-DK" dirty="0"/>
              <a:t>Hvordan er værket blevet til?</a:t>
            </a:r>
          </a:p>
          <a:p>
            <a:pPr marL="742950" lvl="1" indent="-285750">
              <a:buFont typeface="Arial"/>
              <a:buChar char="•"/>
            </a:pPr>
            <a:r>
              <a:rPr lang="da-DK" dirty="0"/>
              <a:t>Hvilke elementer fra teksten kan ses som en allegori på forfatterens liv, livssyn, barndom, religionsforhold, ideologi m.m.</a:t>
            </a:r>
            <a:br>
              <a:rPr lang="da-DK" dirty="0"/>
            </a:br>
            <a:endParaRPr lang="da-DK" dirty="0"/>
          </a:p>
          <a:p>
            <a:pPr marL="285750" indent="-285750">
              <a:buFont typeface="Courier New"/>
              <a:buChar char="o"/>
            </a:pPr>
            <a:r>
              <a:rPr lang="da-DK" dirty="0"/>
              <a:t>Metoden kræver baggrundsviden om forfatterens liv i form af sekundært materiale (fotografier, breve, dagbøger, erindringer, historiske biografier, m.m.)</a:t>
            </a:r>
            <a:br>
              <a:rPr lang="da-DK" dirty="0"/>
            </a:br>
            <a:endParaRPr lang="da-DK" dirty="0"/>
          </a:p>
          <a:p>
            <a:r>
              <a:rPr lang="da-DK" dirty="0">
                <a:solidFill>
                  <a:srgbClr val="FF0000"/>
                </a:solidFill>
              </a:rPr>
              <a:t>OBS: Man må stadig lave et synligt skel mellem fortæller og forfatter. </a:t>
            </a:r>
            <a:br>
              <a:rPr lang="da-DK" dirty="0">
                <a:solidFill>
                  <a:srgbClr val="FF0000"/>
                </a:solidFill>
              </a:rPr>
            </a:br>
            <a:r>
              <a:rPr lang="da-DK" dirty="0">
                <a:solidFill>
                  <a:srgbClr val="FF0000"/>
                </a:solidFill>
              </a:rPr>
              <a:t>Det er altså stadig tekstens ”jeg”, som oplever, siger, tænker, føler… </a:t>
            </a:r>
            <a:br>
              <a:rPr lang="da-DK" dirty="0">
                <a:solidFill>
                  <a:srgbClr val="FF0000"/>
                </a:solidFill>
              </a:rPr>
            </a:br>
            <a:r>
              <a:rPr lang="da-DK" dirty="0">
                <a:solidFill>
                  <a:srgbClr val="FF0000"/>
                </a:solidFill>
              </a:rPr>
              <a:t>Den biografiske metode benyttes ofte som en perspektivering til sidst, hvor man illustrerer, hvorledes teksten kan læses som en allegori.  </a:t>
            </a:r>
          </a:p>
          <a:p>
            <a:endParaRPr lang="da-DK" dirty="0"/>
          </a:p>
          <a:p>
            <a:pPr marL="285750" indent="-285750">
              <a:buFont typeface="Courier New"/>
              <a:buChar char="o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26398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Strukturalistisk metode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a-DK" dirty="0"/>
              <a:t>Teksten ses som et system af sprog, modsætninger </a:t>
            </a:r>
            <a:br>
              <a:rPr lang="da-DK" dirty="0"/>
            </a:br>
            <a:r>
              <a:rPr lang="da-DK" dirty="0"/>
              <a:t>og strukturer. </a:t>
            </a:r>
            <a:br>
              <a:rPr lang="da-DK" dirty="0"/>
            </a:br>
            <a:endParaRPr lang="da-DK" dirty="0"/>
          </a:p>
          <a:p>
            <a:r>
              <a:rPr lang="da-DK" dirty="0"/>
              <a:t>Man sætter fokus på systemer, </a:t>
            </a:r>
            <a:br>
              <a:rPr lang="da-DK" dirty="0"/>
            </a:br>
            <a:r>
              <a:rPr lang="da-DK" dirty="0"/>
              <a:t>mennesketyper, modsætninger og modeller. </a:t>
            </a:r>
            <a:br>
              <a:rPr lang="da-DK" dirty="0"/>
            </a:br>
            <a:endParaRPr lang="da-DK" dirty="0"/>
          </a:p>
          <a:p>
            <a:pPr lvl="3"/>
            <a:r>
              <a:rPr lang="da-DK" dirty="0"/>
              <a:t>Modsætningspar: Hvilke ord eller sætninger i teksten står i modsætning til hinanden?</a:t>
            </a:r>
            <a:br>
              <a:rPr lang="da-DK" dirty="0"/>
            </a:br>
            <a:endParaRPr lang="da-DK" dirty="0"/>
          </a:p>
          <a:p>
            <a:pPr lvl="3"/>
            <a:r>
              <a:rPr lang="da-DK" dirty="0"/>
              <a:t>Aktantmodel:</a:t>
            </a:r>
            <a:br>
              <a:rPr lang="da-DK" dirty="0"/>
            </a:br>
            <a:r>
              <a:rPr lang="da-DK" dirty="0"/>
              <a:t>En forsimplet model over de aktanter (personer, kræfter), der er i spil i den konflikt, som udspiller sig i teksten. </a:t>
            </a:r>
            <a:br>
              <a:rPr lang="da-DK" dirty="0"/>
            </a:br>
            <a:endParaRPr lang="da-DK" dirty="0"/>
          </a:p>
          <a:p>
            <a:pPr lvl="3"/>
            <a:r>
              <a:rPr lang="da-DK" dirty="0"/>
              <a:t>Kontraktmodel</a:t>
            </a:r>
            <a:br>
              <a:rPr lang="da-DK" dirty="0"/>
            </a:br>
            <a:r>
              <a:rPr lang="da-DK" dirty="0"/>
              <a:t>Hjemme – ude – hjemme</a:t>
            </a:r>
            <a:br>
              <a:rPr lang="da-DK" dirty="0"/>
            </a:br>
            <a:endParaRPr lang="da-DK" dirty="0"/>
          </a:p>
          <a:p>
            <a:r>
              <a:rPr lang="da-DK" dirty="0"/>
              <a:t>Teksten forstås/ordnes altså ved at sætte den ind i en form for model eller et system, som giver anledning til fortolkning og en bedre forståelse af teksten.</a:t>
            </a:r>
            <a:br>
              <a:rPr lang="da-DK" dirty="0"/>
            </a:br>
            <a:endParaRPr lang="da-DK" dirty="0"/>
          </a:p>
          <a:p>
            <a:r>
              <a:rPr lang="da-DK" dirty="0"/>
              <a:t>Metoden bruges sjældent alene, men ofte sammen med den </a:t>
            </a:r>
            <a:r>
              <a:rPr lang="da-DK" dirty="0" err="1"/>
              <a:t>nykritiske</a:t>
            </a:r>
            <a:r>
              <a:rPr lang="da-DK" dirty="0"/>
              <a:t> metode. </a:t>
            </a:r>
          </a:p>
          <a:p>
            <a:pPr>
              <a:buNone/>
            </a:pPr>
            <a:endParaRPr lang="da-DK" dirty="0"/>
          </a:p>
        </p:txBody>
      </p:sp>
      <p:pic>
        <p:nvPicPr>
          <p:cNvPr id="4" name="Billede 3" descr="læs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0"/>
            <a:ext cx="1473918" cy="1354029"/>
          </a:xfrm>
          <a:prstGeom prst="rect">
            <a:avLst/>
          </a:prstGeom>
        </p:spPr>
      </p:pic>
      <p:pic>
        <p:nvPicPr>
          <p:cNvPr id="5" name="Pladsholder til indhold 7" descr="aktantmodel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1268760"/>
            <a:ext cx="3382464" cy="1712640"/>
          </a:xfrm>
          <a:prstGeom prst="rect">
            <a:avLst/>
          </a:prstGeom>
        </p:spPr>
      </p:pic>
      <p:sp>
        <p:nvSpPr>
          <p:cNvPr id="6" name="Kors 5"/>
          <p:cNvSpPr/>
          <p:nvPr/>
        </p:nvSpPr>
        <p:spPr>
          <a:xfrm>
            <a:off x="6804248" y="476672"/>
            <a:ext cx="914400" cy="914400"/>
          </a:xfrm>
          <a:prstGeom prst="plus">
            <a:avLst>
              <a:gd name="adj" fmla="val 399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da-DK" dirty="0"/>
              <a:t>Psykoanalytisk metode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760640"/>
          </a:xfrm>
        </p:spPr>
        <p:txBody>
          <a:bodyPr>
            <a:normAutofit fontScale="70000" lnSpcReduction="20000"/>
          </a:bodyPr>
          <a:lstStyle/>
          <a:p>
            <a:r>
              <a:rPr lang="da-DK" dirty="0"/>
              <a:t>Tager udgangspunkt i Freuds </a:t>
            </a:r>
            <a:br>
              <a:rPr lang="da-DK" dirty="0"/>
            </a:br>
            <a:r>
              <a:rPr lang="da-DK" dirty="0"/>
              <a:t>personlighedsmodel (id, jeg, overjeg). </a:t>
            </a:r>
            <a:br>
              <a:rPr lang="da-DK" dirty="0"/>
            </a:br>
            <a:endParaRPr lang="da-DK" dirty="0"/>
          </a:p>
          <a:p>
            <a:r>
              <a:rPr lang="da-DK" dirty="0"/>
              <a:t>I en personkarakteristik eller fortolkning af teksten, går </a:t>
            </a:r>
            <a:br>
              <a:rPr lang="da-DK" dirty="0"/>
            </a:br>
            <a:r>
              <a:rPr lang="da-DK" dirty="0"/>
              <a:t>man ud fra, at mennesket er styret af drifter </a:t>
            </a:r>
            <a:br>
              <a:rPr lang="da-DK" dirty="0"/>
            </a:br>
            <a:r>
              <a:rPr lang="da-DK" dirty="0"/>
              <a:t>(biologi, seksualitet) og har en ubevidst side, som kan </a:t>
            </a:r>
            <a:br>
              <a:rPr lang="da-DK" dirty="0"/>
            </a:br>
            <a:r>
              <a:rPr lang="da-DK" dirty="0"/>
              <a:t>gemme på fortrængte drifter, drømme, etc. </a:t>
            </a:r>
            <a:br>
              <a:rPr lang="da-DK" dirty="0"/>
            </a:br>
            <a:endParaRPr lang="da-DK" dirty="0"/>
          </a:p>
          <a:p>
            <a:r>
              <a:rPr lang="da-DK" dirty="0"/>
              <a:t>Teorien lægges ned over personerne i teksten. </a:t>
            </a:r>
            <a:br>
              <a:rPr lang="da-DK" dirty="0"/>
            </a:br>
            <a:r>
              <a:rPr lang="da-DK" dirty="0"/>
              <a:t>Det afdækkes, hvem der lader sig dominere af drifter eller overjeg/hvem der symboliserer disse, hvad der er årsag til de forskellige personers adfærd, og hvad resultatet bliver. </a:t>
            </a:r>
            <a:br>
              <a:rPr lang="da-DK" dirty="0"/>
            </a:br>
            <a:endParaRPr lang="da-DK" dirty="0"/>
          </a:p>
          <a:p>
            <a:r>
              <a:rPr lang="da-DK" dirty="0"/>
              <a:t>Tekstens udsagn om familierelationer, opdragelse, fader- eller moderbindinger m.m. vil være genstand for analyse. </a:t>
            </a:r>
            <a:br>
              <a:rPr lang="da-DK" dirty="0"/>
            </a:br>
            <a:endParaRPr lang="da-DK" dirty="0"/>
          </a:p>
          <a:p>
            <a:pPr lvl="3"/>
            <a:r>
              <a:rPr lang="da-DK" dirty="0"/>
              <a:t>Hvad eller hvem i teksten kan afspejle id, jeg og overjeg? Er der konflikt mellem de tre dele?</a:t>
            </a:r>
          </a:p>
          <a:p>
            <a:pPr lvl="3"/>
            <a:r>
              <a:rPr lang="da-DK" dirty="0"/>
              <a:t>Er der tale om en rejse i det ubevidste?</a:t>
            </a:r>
          </a:p>
          <a:p>
            <a:pPr lvl="3"/>
            <a:r>
              <a:rPr lang="da-DK" dirty="0"/>
              <a:t>Er der direkte/indirekte udtryk for seksualitet i teksten? Bruges der seksuelle symboler?</a:t>
            </a:r>
            <a:br>
              <a:rPr lang="da-DK" dirty="0"/>
            </a:br>
            <a:endParaRPr lang="da-DK" dirty="0"/>
          </a:p>
          <a:p>
            <a:r>
              <a:rPr lang="da-DK" dirty="0"/>
              <a:t>Metoden kræver baggrundsviden om psykoanalysen, opdragelse, drømmetydning og seksuelle symboler. </a:t>
            </a:r>
            <a:br>
              <a:rPr lang="da-DK" dirty="0"/>
            </a:br>
            <a:endParaRPr lang="da-DK" dirty="0"/>
          </a:p>
        </p:txBody>
      </p:sp>
      <p:pic>
        <p:nvPicPr>
          <p:cNvPr id="4" name="Pladsholder til indhold 5" descr="freuds æ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1412776"/>
            <a:ext cx="2286000" cy="1809750"/>
          </a:xfrm>
          <a:prstGeom prst="rect">
            <a:avLst/>
          </a:prstGeom>
        </p:spPr>
      </p:pic>
      <p:pic>
        <p:nvPicPr>
          <p:cNvPr id="5" name="Billede 4" descr="læs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0"/>
            <a:ext cx="1630685" cy="1498045"/>
          </a:xfrm>
          <a:prstGeom prst="rect">
            <a:avLst/>
          </a:prstGeom>
        </p:spPr>
      </p:pic>
      <p:sp>
        <p:nvSpPr>
          <p:cNvPr id="6" name="Kors 5"/>
          <p:cNvSpPr/>
          <p:nvPr/>
        </p:nvSpPr>
        <p:spPr>
          <a:xfrm>
            <a:off x="7812360" y="332656"/>
            <a:ext cx="914400" cy="914400"/>
          </a:xfrm>
          <a:prstGeom prst="plus">
            <a:avLst>
              <a:gd name="adj" fmla="val 399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Det sproglige stofområde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(Kan også anvendes inden for litterære genrer)</a:t>
            </a:r>
          </a:p>
        </p:txBody>
      </p:sp>
    </p:spTree>
    <p:extLst>
      <p:ext uri="{BB962C8B-B14F-4D97-AF65-F5344CB8AC3E}">
        <p14:creationId xmlns:p14="http://schemas.microsoft.com/office/powerpoint/2010/main" val="2791623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-315416"/>
            <a:ext cx="7467600" cy="1143000"/>
          </a:xfrm>
        </p:spPr>
        <p:txBody>
          <a:bodyPr/>
          <a:lstStyle/>
          <a:p>
            <a:r>
              <a:rPr lang="da-DK" dirty="0"/>
              <a:t>Retorik og Argumentationsanalyse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424936" cy="6093296"/>
          </a:xfrm>
        </p:spPr>
        <p:txBody>
          <a:bodyPr>
            <a:normAutofit/>
          </a:bodyPr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da-DK" b="1" dirty="0"/>
              <a:t>Analyserer argumentation ved at </a:t>
            </a:r>
            <a:br>
              <a:rPr lang="da-DK" b="1" dirty="0"/>
            </a:br>
            <a:r>
              <a:rPr lang="da-DK" b="1" dirty="0"/>
              <a:t>se på: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da-DK" dirty="0"/>
              <a:t> </a:t>
            </a:r>
            <a:r>
              <a:rPr lang="da-DK" b="1" dirty="0"/>
              <a:t>Den lille kommunikationsmodel: </a:t>
            </a:r>
            <a:endParaRPr lang="da-DK" dirty="0"/>
          </a:p>
          <a:p>
            <a:pPr marL="0" lvl="1" indent="0">
              <a:spcBef>
                <a:spcPts val="600"/>
              </a:spcBef>
              <a:buSzPct val="70000"/>
              <a:buNone/>
            </a:pPr>
            <a:endParaRPr lang="da-DK" dirty="0"/>
          </a:p>
          <a:p>
            <a:pPr marL="548640" lvl="2">
              <a:spcBef>
                <a:spcPts val="600"/>
              </a:spcBef>
              <a:buSzPct val="70000"/>
            </a:pPr>
            <a:r>
              <a:rPr lang="da-DK" b="1" dirty="0"/>
              <a:t>Argumentationernes opbygning</a:t>
            </a:r>
          </a:p>
          <a:p>
            <a:pPr marL="822960" lvl="3">
              <a:spcBef>
                <a:spcPts val="600"/>
              </a:spcBef>
              <a:buSzPct val="70000"/>
            </a:pPr>
            <a:r>
              <a:rPr lang="da-DK" dirty="0"/>
              <a:t>Hovedpåstand, underbyggende argumenter/belæg og tekstens opbygning</a:t>
            </a:r>
            <a:br>
              <a:rPr lang="da-DK" dirty="0"/>
            </a:br>
            <a:endParaRPr lang="da-DK" dirty="0"/>
          </a:p>
          <a:p>
            <a:pPr marL="548640" lvl="2">
              <a:spcBef>
                <a:spcPts val="600"/>
              </a:spcBef>
              <a:buSzPct val="70000"/>
            </a:pPr>
            <a:r>
              <a:rPr lang="da-DK" b="1" dirty="0"/>
              <a:t>Retoriske virkemidler</a:t>
            </a:r>
          </a:p>
          <a:p>
            <a:pPr marL="822960" lvl="3">
              <a:spcBef>
                <a:spcPts val="600"/>
              </a:spcBef>
              <a:buSzPct val="70000"/>
            </a:pPr>
            <a:r>
              <a:rPr lang="da-DK" dirty="0"/>
              <a:t>Appelformer, argumentationskneb, hæderlighed, m.m.</a:t>
            </a:r>
          </a:p>
          <a:p>
            <a:pPr marL="1097280" lvl="4">
              <a:spcBef>
                <a:spcPts val="600"/>
              </a:spcBef>
              <a:buSzPct val="70000"/>
            </a:pPr>
            <a:r>
              <a:rPr lang="da-DK" sz="1800" dirty="0"/>
              <a:t>Begår skribenten hæderlighedsbrud? Hvilke?</a:t>
            </a:r>
          </a:p>
          <a:p>
            <a:pPr marL="1097280" lvl="4">
              <a:spcBef>
                <a:spcPts val="600"/>
              </a:spcBef>
              <a:buSzPct val="70000"/>
            </a:pPr>
            <a:r>
              <a:rPr lang="da-DK" sz="1800" dirty="0"/>
              <a:t>Hvad er afsenderens hovedpåstand/budskab?</a:t>
            </a:r>
          </a:p>
          <a:p>
            <a:pPr marL="1097280" lvl="4">
              <a:spcBef>
                <a:spcPts val="600"/>
              </a:spcBef>
              <a:buSzPct val="70000"/>
            </a:pPr>
            <a:r>
              <a:rPr lang="da-DK" sz="1800" dirty="0"/>
              <a:t>Appelleres der meget til logos?</a:t>
            </a:r>
          </a:p>
          <a:p>
            <a:pPr marL="1097280" lvl="4">
              <a:spcBef>
                <a:spcPts val="600"/>
              </a:spcBef>
              <a:buSzPct val="70000"/>
            </a:pPr>
            <a:r>
              <a:rPr lang="da-DK" sz="1800" dirty="0"/>
              <a:t>Hvilke belæg anvender afsenderen?</a:t>
            </a:r>
            <a:br>
              <a:rPr lang="da-DK" sz="1800" dirty="0"/>
            </a:br>
            <a:endParaRPr lang="da-DK" sz="1800" dirty="0"/>
          </a:p>
          <a:p>
            <a:pPr marL="914400" lvl="4" indent="0">
              <a:spcBef>
                <a:spcPts val="600"/>
              </a:spcBef>
              <a:buSzPct val="70000"/>
              <a:buNone/>
            </a:pPr>
            <a:r>
              <a:rPr lang="da-DK" dirty="0">
                <a:solidFill>
                  <a:srgbClr val="FF0000"/>
                </a:solidFill>
              </a:rPr>
              <a:t>OFTE KOMBINERER MAN MED EN KOMMUNIKATIONSANALYSE </a:t>
            </a:r>
            <a:br>
              <a:rPr lang="da-DK" dirty="0">
                <a:solidFill>
                  <a:srgbClr val="FF0000"/>
                </a:solidFill>
              </a:rPr>
            </a:br>
            <a:r>
              <a:rPr lang="da-DK" dirty="0">
                <a:solidFill>
                  <a:srgbClr val="FF0000"/>
                </a:solidFill>
              </a:rPr>
              <a:t>OG/ELLER DEN TEKSTLINGVISTISKE METODE.</a:t>
            </a:r>
          </a:p>
          <a:p>
            <a:endParaRPr lang="da-DK" dirty="0"/>
          </a:p>
        </p:txBody>
      </p:sp>
      <p:pic>
        <p:nvPicPr>
          <p:cNvPr id="4" name="Billede 3" descr="Kommunikationsmod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05974" y="836712"/>
            <a:ext cx="3738026" cy="130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00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7467600" cy="1143000"/>
          </a:xfrm>
        </p:spPr>
        <p:txBody>
          <a:bodyPr/>
          <a:lstStyle/>
          <a:p>
            <a:r>
              <a:rPr lang="da-DK" dirty="0"/>
              <a:t>Kommunikationsanalyse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19256" cy="5760640"/>
          </a:xfrm>
        </p:spPr>
        <p:txBody>
          <a:bodyPr>
            <a:normAutofit lnSpcReduction="10000"/>
          </a:bodyPr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da-DK" dirty="0"/>
              <a:t>Analyserer kommunikationssituation ud fra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da-DK" b="1" dirty="0"/>
              <a:t>Den udvidede kommunikationsmodel </a:t>
            </a:r>
            <a:r>
              <a:rPr lang="da-DK" dirty="0"/>
              <a:t>(pentagrammet)</a:t>
            </a:r>
            <a:br>
              <a:rPr lang="da-DK" dirty="0"/>
            </a:br>
            <a:endParaRPr lang="da-DK" dirty="0"/>
          </a:p>
          <a:p>
            <a:pPr marL="548640" lvl="2">
              <a:spcBef>
                <a:spcPts val="600"/>
              </a:spcBef>
              <a:buSzPct val="70000"/>
            </a:pPr>
            <a:r>
              <a:rPr lang="da-DK" b="1" dirty="0"/>
              <a:t>Talehandlinger og </a:t>
            </a:r>
            <a:br>
              <a:rPr lang="da-DK" b="1" dirty="0"/>
            </a:br>
            <a:r>
              <a:rPr lang="da-DK" b="1" dirty="0"/>
              <a:t>sproghandlinger</a:t>
            </a:r>
            <a:br>
              <a:rPr lang="da-DK" b="1" dirty="0"/>
            </a:br>
            <a:endParaRPr lang="da-DK" b="1" dirty="0"/>
          </a:p>
          <a:p>
            <a:pPr marL="548640" lvl="2">
              <a:spcBef>
                <a:spcPts val="600"/>
              </a:spcBef>
              <a:buSzPct val="70000"/>
            </a:pPr>
            <a:r>
              <a:rPr lang="da-DK" b="1" dirty="0"/>
              <a:t>Diskursanalyse</a:t>
            </a:r>
          </a:p>
          <a:p>
            <a:pPr marL="548640" lvl="2">
              <a:spcBef>
                <a:spcPts val="600"/>
              </a:spcBef>
              <a:buSzPct val="70000"/>
            </a:pPr>
            <a:endParaRPr lang="da-DK" b="1" dirty="0"/>
          </a:p>
          <a:p>
            <a:pPr marL="822960" lvl="3">
              <a:spcBef>
                <a:spcPts val="600"/>
              </a:spcBef>
              <a:buSzPct val="70000"/>
            </a:pPr>
            <a:r>
              <a:rPr lang="da-DK" b="1" dirty="0"/>
              <a:t>Under hvilke omstændigheder,</a:t>
            </a:r>
            <a:br>
              <a:rPr lang="da-DK" b="1" dirty="0"/>
            </a:br>
            <a:r>
              <a:rPr lang="da-DK" b="1" dirty="0"/>
              <a:t>finder kommunikationen sted? </a:t>
            </a:r>
            <a:br>
              <a:rPr lang="da-DK" b="1" dirty="0"/>
            </a:br>
            <a:r>
              <a:rPr lang="da-DK" b="1" dirty="0"/>
              <a:t>- Påvirker det kommunikationen?</a:t>
            </a:r>
          </a:p>
          <a:p>
            <a:pPr marL="822960" lvl="3">
              <a:spcBef>
                <a:spcPts val="600"/>
              </a:spcBef>
              <a:buSzPct val="70000"/>
            </a:pPr>
            <a:r>
              <a:rPr lang="da-DK" b="1" dirty="0"/>
              <a:t>Hvem taler til hvem – om hvad?</a:t>
            </a:r>
          </a:p>
          <a:p>
            <a:pPr marL="822960" lvl="3">
              <a:spcBef>
                <a:spcPts val="600"/>
              </a:spcBef>
              <a:buSzPct val="70000"/>
            </a:pPr>
            <a:r>
              <a:rPr lang="da-DK" b="1" dirty="0"/>
              <a:t>Hvordan kan det verbale, nonverbale og ekstraverbale karakteriseres?</a:t>
            </a:r>
          </a:p>
          <a:p>
            <a:pPr marL="822960" lvl="3">
              <a:spcBef>
                <a:spcPts val="600"/>
              </a:spcBef>
              <a:buSzPct val="70000"/>
            </a:pPr>
            <a:r>
              <a:rPr lang="da-DK" b="1" dirty="0"/>
              <a:t>Fra hvilken diskurs taler afsenderen?</a:t>
            </a:r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r>
              <a:rPr lang="da-DK" sz="1800" dirty="0">
                <a:solidFill>
                  <a:srgbClr val="FF0000"/>
                </a:solidFill>
              </a:rPr>
              <a:t>OFTE KOMBINERES DENNE METODE MED ARGUMENTATIONSANALYSE OG DEN TEKSTLINGVISTISKE METODE.</a:t>
            </a:r>
          </a:p>
        </p:txBody>
      </p:sp>
      <p:pic>
        <p:nvPicPr>
          <p:cNvPr id="4" name="Billede 3" descr="pentagon_bremersko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628800"/>
            <a:ext cx="4536504" cy="273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48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Tekstlingvistisk analysemetode</a:t>
            </a:r>
            <a:br>
              <a:rPr lang="da-DK" dirty="0"/>
            </a:br>
            <a:r>
              <a:rPr lang="da-DK" dirty="0"/>
              <a:t>(Sproglig analyse)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003232" cy="51331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dirty="0"/>
              <a:t>Analyse af sproget. Her kan man bl.a. se på:</a:t>
            </a:r>
            <a:br>
              <a:rPr lang="da-DK" dirty="0"/>
            </a:br>
            <a:endParaRPr lang="da-DK" dirty="0"/>
          </a:p>
          <a:p>
            <a:r>
              <a:rPr lang="da-DK" dirty="0"/>
              <a:t>Ordvalg (mange adjektiver?)</a:t>
            </a:r>
          </a:p>
          <a:p>
            <a:r>
              <a:rPr lang="da-DK" dirty="0"/>
              <a:t>Sætningsstrukturer </a:t>
            </a:r>
          </a:p>
          <a:p>
            <a:r>
              <a:rPr lang="da-DK" dirty="0"/>
              <a:t>Tekstens komposition</a:t>
            </a:r>
          </a:p>
          <a:p>
            <a:r>
              <a:rPr lang="da-DK" dirty="0"/>
              <a:t>Billedsprog (metafor, besjæling, personificering)</a:t>
            </a:r>
          </a:p>
          <a:p>
            <a:r>
              <a:rPr lang="da-DK" dirty="0"/>
              <a:t>Prosa/lyrisk sprog</a:t>
            </a:r>
          </a:p>
          <a:p>
            <a:r>
              <a:rPr lang="da-DK" dirty="0"/>
              <a:t>Dialekt/sociolekt</a:t>
            </a:r>
          </a:p>
          <a:p>
            <a:r>
              <a:rPr lang="da-DK" dirty="0"/>
              <a:t>Stilleje </a:t>
            </a:r>
          </a:p>
          <a:p>
            <a:r>
              <a:rPr lang="da-DK" dirty="0"/>
              <a:t>Personligt/abstrakt/simpelt sprog</a:t>
            </a:r>
          </a:p>
          <a:p>
            <a:r>
              <a:rPr lang="da-DK" dirty="0"/>
              <a:t>Slang/</a:t>
            </a:r>
            <a:r>
              <a:rPr lang="da-DK" dirty="0" err="1"/>
              <a:t>skælsord</a:t>
            </a:r>
            <a:endParaRPr lang="da-DK" dirty="0"/>
          </a:p>
          <a:p>
            <a:r>
              <a:rPr lang="da-DK" dirty="0"/>
              <a:t>Værdiladede ord</a:t>
            </a:r>
          </a:p>
          <a:p>
            <a:r>
              <a:rPr lang="da-DK" dirty="0"/>
              <a:t>Sproglige figurer (</a:t>
            </a:r>
            <a:r>
              <a:rPr lang="da-DK" dirty="0" err="1"/>
              <a:t>Epanastrofe</a:t>
            </a:r>
            <a:r>
              <a:rPr lang="da-DK" dirty="0"/>
              <a:t>, hyperbel, tretrinsraket)</a:t>
            </a:r>
          </a:p>
          <a:p>
            <a:r>
              <a:rPr lang="da-DK" dirty="0"/>
              <a:t>Sociolingvistik (sproglig sammenhæng med (national/etnisk) identitet)</a:t>
            </a:r>
          </a:p>
        </p:txBody>
      </p:sp>
      <p:pic>
        <p:nvPicPr>
          <p:cNvPr id="4" name="Billede 3" descr="images-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0"/>
            <a:ext cx="1899320" cy="1646077"/>
          </a:xfrm>
          <a:prstGeom prst="rect">
            <a:avLst/>
          </a:prstGeom>
        </p:spPr>
      </p:pic>
      <p:sp>
        <p:nvSpPr>
          <p:cNvPr id="5" name="Tekstfelt 4"/>
          <p:cNvSpPr txBox="1"/>
          <p:nvPr/>
        </p:nvSpPr>
        <p:spPr>
          <a:xfrm>
            <a:off x="5868144" y="3573016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Metoden kombineres ofte med retorik og argumentationsanalyse, kommunikationsanalyse og </a:t>
            </a:r>
            <a:r>
              <a:rPr lang="da-DK" dirty="0" err="1">
                <a:solidFill>
                  <a:srgbClr val="FF0000"/>
                </a:solidFill>
              </a:rPr>
              <a:t>nykritisk</a:t>
            </a:r>
            <a:r>
              <a:rPr lang="da-DK" dirty="0">
                <a:solidFill>
                  <a:srgbClr val="FF0000"/>
                </a:solidFill>
              </a:rPr>
              <a:t> metode</a:t>
            </a:r>
          </a:p>
        </p:txBody>
      </p:sp>
      <p:sp>
        <p:nvSpPr>
          <p:cNvPr id="6" name="Rektangel 5"/>
          <p:cNvSpPr/>
          <p:nvPr/>
        </p:nvSpPr>
        <p:spPr>
          <a:xfrm>
            <a:off x="5868144" y="3573016"/>
            <a:ext cx="2880320" cy="158417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0858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534472" cy="1894362"/>
          </a:xfrm>
        </p:spPr>
        <p:txBody>
          <a:bodyPr/>
          <a:lstStyle/>
          <a:p>
            <a:r>
              <a:rPr lang="da-DK" dirty="0"/>
              <a:t>Stofområdet Medier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41145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Filmanalyse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7745288" cy="5133184"/>
          </a:xfrm>
        </p:spPr>
        <p:txBody>
          <a:bodyPr>
            <a:normAutofit fontScale="92500" lnSpcReduction="20000"/>
          </a:bodyPr>
          <a:lstStyle/>
          <a:p>
            <a:r>
              <a:rPr lang="da-DK" dirty="0"/>
              <a:t>Analyserer film og tv ud fra bl.a.:</a:t>
            </a:r>
          </a:p>
          <a:p>
            <a:pPr lvl="3"/>
            <a:r>
              <a:rPr lang="da-DK" sz="2100" dirty="0"/>
              <a:t>Komposition/dramaturgi </a:t>
            </a:r>
          </a:p>
          <a:p>
            <a:pPr lvl="3"/>
            <a:r>
              <a:rPr lang="da-DK" sz="2100" dirty="0"/>
              <a:t>Fortællerforhold </a:t>
            </a:r>
          </a:p>
          <a:p>
            <a:pPr lvl="3"/>
            <a:r>
              <a:rPr lang="da-DK" sz="2100" dirty="0"/>
              <a:t>Konflikt(er) </a:t>
            </a:r>
          </a:p>
          <a:p>
            <a:pPr lvl="3"/>
            <a:r>
              <a:rPr lang="da-DK" sz="2100" dirty="0"/>
              <a:t>Tema </a:t>
            </a:r>
          </a:p>
          <a:p>
            <a:pPr lvl="3"/>
            <a:r>
              <a:rPr lang="da-DK" sz="2100" dirty="0"/>
              <a:t>Personkarakteristik og -relationer </a:t>
            </a:r>
          </a:p>
          <a:p>
            <a:pPr lvl="3"/>
            <a:r>
              <a:rPr lang="da-DK" sz="2100" dirty="0"/>
              <a:t>Filmiske virkemidler og dramaturgiske elementer</a:t>
            </a:r>
          </a:p>
          <a:p>
            <a:pPr lvl="3"/>
            <a:r>
              <a:rPr lang="da-DK" sz="2100" dirty="0"/>
              <a:t>Andre litterære analysemetoder kan inddrages. </a:t>
            </a:r>
          </a:p>
          <a:p>
            <a:pPr lvl="4"/>
            <a:r>
              <a:rPr lang="da-DK" sz="1900" dirty="0"/>
              <a:t>Her skelner man mellem fakta (kommunikationssituationen, nyhedskriterier, genren, studieværten, brug af filmiske virkemidler, m.m.), fiktion (kommunikationssituationen, analyse af film) og blandingsformer. </a:t>
            </a:r>
            <a:br>
              <a:rPr lang="da-DK" sz="1900" dirty="0"/>
            </a:br>
            <a:endParaRPr lang="da-DK" sz="1900" dirty="0"/>
          </a:p>
          <a:p>
            <a:pPr lvl="4"/>
            <a:r>
              <a:rPr lang="da-DK" i="1" dirty="0"/>
              <a:t>Hvordan</a:t>
            </a:r>
            <a:r>
              <a:rPr lang="da-DK" dirty="0"/>
              <a:t> fortæller filmen, og </a:t>
            </a:r>
            <a:r>
              <a:rPr lang="da-DK" i="1" dirty="0"/>
              <a:t>hvad</a:t>
            </a:r>
            <a:r>
              <a:rPr lang="da-DK" dirty="0"/>
              <a:t> fortæller den så?</a:t>
            </a:r>
          </a:p>
          <a:p>
            <a:pPr lvl="4"/>
            <a:r>
              <a:rPr lang="da-DK" dirty="0"/>
              <a:t>Hvad er hovedkonflikten? Hvordan præsenteres, optrappes og løses den?</a:t>
            </a:r>
          </a:p>
          <a:p>
            <a:pPr lvl="4"/>
            <a:r>
              <a:rPr lang="da-DK" dirty="0"/>
              <a:t>Hvordan kan personerne beskrives? Og hvad med deres indbyrdes forhold?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41328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da-DK" dirty="0"/>
              <a:t>Billedanalyse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064896" cy="5472608"/>
          </a:xfrm>
        </p:spPr>
        <p:txBody>
          <a:bodyPr>
            <a:normAutofit fontScale="77500" lnSpcReduction="20000"/>
          </a:bodyPr>
          <a:lstStyle/>
          <a:p>
            <a:r>
              <a:rPr lang="da-DK" dirty="0"/>
              <a:t>Motiv</a:t>
            </a:r>
          </a:p>
          <a:p>
            <a:r>
              <a:rPr lang="da-DK" dirty="0"/>
              <a:t>Flade- og dybdekomposition</a:t>
            </a:r>
          </a:p>
          <a:p>
            <a:r>
              <a:rPr lang="da-DK" dirty="0"/>
              <a:t>Billedvinkel, synspunkt, bevægelse </a:t>
            </a:r>
          </a:p>
          <a:p>
            <a:r>
              <a:rPr lang="da-DK" dirty="0"/>
              <a:t>Lys/skygge, farver</a:t>
            </a:r>
          </a:p>
          <a:p>
            <a:r>
              <a:rPr lang="da-DK" dirty="0"/>
              <a:t>Personkarakteristik, kropssprog</a:t>
            </a:r>
          </a:p>
          <a:p>
            <a:r>
              <a:rPr lang="da-DK" dirty="0"/>
              <a:t>Layout </a:t>
            </a:r>
          </a:p>
          <a:p>
            <a:r>
              <a:rPr lang="da-DK" dirty="0"/>
              <a:t>Tema</a:t>
            </a:r>
          </a:p>
          <a:p>
            <a:r>
              <a:rPr lang="da-DK" dirty="0"/>
              <a:t>Symboler</a:t>
            </a:r>
          </a:p>
          <a:p>
            <a:r>
              <a:rPr lang="da-DK" dirty="0"/>
              <a:t>Historien, som billedet fortæller</a:t>
            </a:r>
          </a:p>
          <a:p>
            <a:r>
              <a:rPr lang="da-DK" dirty="0"/>
              <a:t>Fremstillingskoncepter (antitetisk, </a:t>
            </a:r>
            <a:r>
              <a:rPr lang="da-DK" dirty="0" err="1"/>
              <a:t>intertekstuel</a:t>
            </a:r>
            <a:r>
              <a:rPr lang="da-DK" dirty="0"/>
              <a:t>, humoristisk, metaforisk, etc.)</a:t>
            </a:r>
          </a:p>
          <a:p>
            <a:endParaRPr lang="da-DK" dirty="0"/>
          </a:p>
          <a:p>
            <a:pPr lvl="1"/>
            <a:r>
              <a:rPr lang="da-DK" dirty="0"/>
              <a:t>Hvad ser man på billedet? </a:t>
            </a:r>
          </a:p>
          <a:p>
            <a:pPr lvl="1"/>
            <a:r>
              <a:rPr lang="da-DK" dirty="0"/>
              <a:t>Hvilken historie fortæller billedet?</a:t>
            </a:r>
          </a:p>
          <a:p>
            <a:pPr lvl="1"/>
            <a:r>
              <a:rPr lang="da-DK" dirty="0"/>
              <a:t>Hvordan er opbygning, forgrund/mellemgrund/baggrund og det gyldne snit?</a:t>
            </a:r>
          </a:p>
          <a:p>
            <a:pPr lvl="1"/>
            <a:r>
              <a:rPr lang="da-DK" dirty="0"/>
              <a:t>Hvilken synsvinkel ser vi fra? </a:t>
            </a:r>
          </a:p>
          <a:p>
            <a:pPr lvl="1"/>
            <a:r>
              <a:rPr lang="da-DK" dirty="0"/>
              <a:t>Hvordan er belysningen og farverne?</a:t>
            </a:r>
          </a:p>
          <a:p>
            <a:pPr lvl="1"/>
            <a:r>
              <a:rPr lang="da-DK" dirty="0"/>
              <a:t>Hvilke symboler er der brugt? Hvordan virker de? </a:t>
            </a:r>
          </a:p>
        </p:txBody>
      </p:sp>
    </p:spTree>
    <p:extLst>
      <p:ext uri="{BB962C8B-B14F-4D97-AF65-F5344CB8AC3E}">
        <p14:creationId xmlns:p14="http://schemas.microsoft.com/office/powerpoint/2010/main" val="311050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Hermeneutik – At fortolke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Dansk er en del af humaniora – en videnskab, som beskæftiger sig med mennesket. </a:t>
            </a:r>
          </a:p>
          <a:p>
            <a:r>
              <a:rPr lang="da-DK" dirty="0"/>
              <a:t>Humaniora benytter sig overordnet af metoden hermeneutik (at fortolke). </a:t>
            </a:r>
          </a:p>
          <a:p>
            <a:r>
              <a:rPr lang="en-US" dirty="0" err="1"/>
              <a:t>Hermeneutikken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</a:t>
            </a:r>
            <a:r>
              <a:rPr lang="en-US" dirty="0" err="1"/>
              <a:t>beskrevet</a:t>
            </a:r>
            <a:r>
              <a:rPr lang="en-US" dirty="0"/>
              <a:t> den process, der </a:t>
            </a:r>
            <a:r>
              <a:rPr lang="en-US" dirty="0" err="1"/>
              <a:t>eksisterer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en </a:t>
            </a:r>
            <a:r>
              <a:rPr lang="en-US" dirty="0" err="1"/>
              <a:t>fortolkning</a:t>
            </a:r>
            <a:r>
              <a:rPr lang="en-US" dirty="0"/>
              <a:t>.</a:t>
            </a:r>
            <a:r>
              <a:rPr lang="da-DK" dirty="0"/>
              <a:t> </a:t>
            </a:r>
            <a:br>
              <a:rPr lang="da-DK" dirty="0"/>
            </a:br>
            <a:br>
              <a:rPr lang="da-DK" dirty="0"/>
            </a:br>
            <a:r>
              <a:rPr lang="da-DK" i="1" dirty="0">
                <a:solidFill>
                  <a:srgbClr val="FF0000"/>
                </a:solidFill>
              </a:rPr>
              <a:t>Hvem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udtrykker </a:t>
            </a:r>
            <a:r>
              <a:rPr lang="da-DK" i="1" dirty="0">
                <a:solidFill>
                  <a:srgbClr val="FF0000"/>
                </a:solidFill>
              </a:rPr>
              <a:t>hvad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til </a:t>
            </a:r>
            <a:r>
              <a:rPr lang="da-DK" i="1" dirty="0">
                <a:solidFill>
                  <a:srgbClr val="FF0000"/>
                </a:solidFill>
              </a:rPr>
              <a:t>hvem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på hvilken </a:t>
            </a:r>
            <a:r>
              <a:rPr lang="da-DK" i="1" dirty="0">
                <a:solidFill>
                  <a:srgbClr val="FF0000"/>
                </a:solidFill>
              </a:rPr>
              <a:t>måde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i hvilken </a:t>
            </a:r>
            <a:r>
              <a:rPr lang="da-DK" i="1" dirty="0">
                <a:solidFill>
                  <a:srgbClr val="FF0000"/>
                </a:solidFill>
              </a:rPr>
              <a:t>sammenhæng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og med hvilken </a:t>
            </a:r>
            <a:r>
              <a:rPr lang="da-DK" i="1" dirty="0">
                <a:solidFill>
                  <a:srgbClr val="FF0000"/>
                </a:solidFill>
              </a:rPr>
              <a:t>hensigt</a:t>
            </a:r>
            <a:r>
              <a:rPr lang="da-DK" dirty="0"/>
              <a:t>?</a:t>
            </a: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30226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Taksonomiske niveauer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4327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7239000" cy="1143000"/>
          </a:xfrm>
        </p:spPr>
        <p:txBody>
          <a:bodyPr>
            <a:normAutofit/>
          </a:bodyPr>
          <a:lstStyle/>
          <a:p>
            <a:r>
              <a:rPr lang="da-DK" dirty="0"/>
              <a:t>Taksonomiske niveauer i dansk</a:t>
            </a:r>
          </a:p>
        </p:txBody>
      </p:sp>
      <p:pic>
        <p:nvPicPr>
          <p:cNvPr id="25" name="Pladsholder til indhold 24" descr="taksonomiske niveaue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23960" y="764704"/>
            <a:ext cx="5176037" cy="4824536"/>
          </a:xfrm>
        </p:spPr>
      </p:pic>
      <p:sp>
        <p:nvSpPr>
          <p:cNvPr id="4" name="Rektangel 3"/>
          <p:cNvSpPr/>
          <p:nvPr/>
        </p:nvSpPr>
        <p:spPr>
          <a:xfrm>
            <a:off x="3009812" y="692696"/>
            <a:ext cx="6156176" cy="6463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FF0000"/>
                </a:solidFill>
              </a:rPr>
              <a:t>Perspektiverende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taksonomisk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niveau</a:t>
            </a:r>
            <a:r>
              <a:rPr lang="en-US" b="1" i="1" dirty="0">
                <a:solidFill>
                  <a:srgbClr val="FF0000"/>
                </a:solidFill>
              </a:rPr>
              <a:t>:</a:t>
            </a:r>
            <a:br>
              <a:rPr lang="en-US" b="1" i="1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Her </a:t>
            </a:r>
            <a:r>
              <a:rPr lang="en-US" dirty="0" err="1">
                <a:solidFill>
                  <a:srgbClr val="FF0000"/>
                </a:solidFill>
              </a:rPr>
              <a:t>perspektiverer</a:t>
            </a:r>
            <a:r>
              <a:rPr lang="en-US" dirty="0">
                <a:solidFill>
                  <a:srgbClr val="FF0000"/>
                </a:solidFill>
              </a:rPr>
              <a:t> man sin </a:t>
            </a:r>
            <a:r>
              <a:rPr lang="en-US" dirty="0" err="1">
                <a:solidFill>
                  <a:srgbClr val="FF0000"/>
                </a:solidFill>
              </a:rPr>
              <a:t>analyse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fortolkning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andre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medier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tekster</a:t>
            </a:r>
            <a:r>
              <a:rPr lang="en-US" dirty="0">
                <a:solidFill>
                  <a:srgbClr val="FF0000"/>
                </a:solidFill>
              </a:rPr>
              <a:t>, film, </a:t>
            </a:r>
            <a:r>
              <a:rPr lang="en-US" dirty="0" err="1">
                <a:solidFill>
                  <a:srgbClr val="FF0000"/>
                </a:solidFill>
              </a:rPr>
              <a:t>reklamer</a:t>
            </a:r>
            <a:r>
              <a:rPr lang="en-US" dirty="0">
                <a:solidFill>
                  <a:srgbClr val="FF0000"/>
                </a:solidFill>
              </a:rPr>
              <a:t>, etc.) </a:t>
            </a:r>
            <a:r>
              <a:rPr lang="en-US" dirty="0" err="1">
                <a:solidFill>
                  <a:srgbClr val="FF0000"/>
                </a:solidFill>
              </a:rPr>
              <a:t>eller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samfundsnormer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historiske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tidsperioder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genretræk</a:t>
            </a:r>
            <a:r>
              <a:rPr lang="en-US" dirty="0">
                <a:solidFill>
                  <a:srgbClr val="FF0000"/>
                </a:solidFill>
              </a:rPr>
              <a:t>, etc.)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  <a:p>
            <a:r>
              <a:rPr lang="en-US" b="1" i="1" dirty="0" err="1">
                <a:solidFill>
                  <a:srgbClr val="FF0000"/>
                </a:solidFill>
              </a:rPr>
              <a:t>Højeste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taksonomiske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niveau</a:t>
            </a:r>
            <a:r>
              <a:rPr lang="en-US" b="1" i="1" dirty="0">
                <a:solidFill>
                  <a:srgbClr val="FF0000"/>
                </a:solidFill>
              </a:rPr>
              <a:t>:</a:t>
            </a:r>
            <a:r>
              <a:rPr lang="en-US" b="1" dirty="0">
                <a:solidFill>
                  <a:srgbClr val="FF0000"/>
                </a:solidFill>
              </a:rPr>
              <a:t> </a:t>
            </a:r>
            <a:r>
              <a:rPr lang="en-US" dirty="0">
                <a:solidFill>
                  <a:srgbClr val="FF0000"/>
                </a:solidFill>
              </a:rPr>
              <a:t>Her </a:t>
            </a:r>
            <a:r>
              <a:rPr lang="en-US" dirty="0" err="1">
                <a:solidFill>
                  <a:srgbClr val="FF0000"/>
                </a:solidFill>
              </a:rPr>
              <a:t>samler</a:t>
            </a:r>
            <a:r>
              <a:rPr lang="en-US" dirty="0">
                <a:solidFill>
                  <a:srgbClr val="FF0000"/>
                </a:solidFill>
              </a:rPr>
              <a:t> man sine </a:t>
            </a:r>
            <a:r>
              <a:rPr lang="en-US" dirty="0" err="1">
                <a:solidFill>
                  <a:srgbClr val="FF0000"/>
                </a:solidFill>
              </a:rPr>
              <a:t>analytiske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betragtninger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en </a:t>
            </a:r>
            <a:r>
              <a:rPr lang="en-US" dirty="0" err="1">
                <a:solidFill>
                  <a:srgbClr val="FF0000"/>
                </a:solidFill>
              </a:rPr>
              <a:t>fortolkning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hvor</a:t>
            </a:r>
            <a:r>
              <a:rPr lang="en-US" dirty="0">
                <a:solidFill>
                  <a:srgbClr val="FF0000"/>
                </a:solidFill>
              </a:rPr>
              <a:t> man </a:t>
            </a:r>
            <a:r>
              <a:rPr lang="en-US" dirty="0" err="1">
                <a:solidFill>
                  <a:srgbClr val="FF0000"/>
                </a:solidFill>
              </a:rPr>
              <a:t>afdækker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mediets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egentlige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udtryk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budskab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>
                <a:solidFill>
                  <a:srgbClr val="FF0000"/>
                </a:solidFill>
              </a:rPr>
              <a:t>Det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også</a:t>
            </a:r>
            <a:r>
              <a:rPr lang="en-US" dirty="0">
                <a:solidFill>
                  <a:srgbClr val="FF0000"/>
                </a:solidFill>
              </a:rPr>
              <a:t> her, man giver en </a:t>
            </a:r>
            <a:r>
              <a:rPr lang="en-US" dirty="0" err="1">
                <a:solidFill>
                  <a:srgbClr val="FF0000"/>
                </a:solidFill>
              </a:rPr>
              <a:t>begrundet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vurdering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medie</a:t>
            </a:r>
            <a:r>
              <a:rPr lang="en-US" dirty="0">
                <a:solidFill>
                  <a:srgbClr val="FF0000"/>
                </a:solidFill>
              </a:rPr>
              <a:t>, man </a:t>
            </a:r>
            <a:r>
              <a:rPr lang="en-US" dirty="0" err="1">
                <a:solidFill>
                  <a:srgbClr val="FF0000"/>
                </a:solidFill>
              </a:rPr>
              <a:t>har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analyseret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endParaRPr lang="da-DK" dirty="0">
              <a:solidFill>
                <a:srgbClr val="FF0000"/>
              </a:solidFill>
            </a:endParaRPr>
          </a:p>
          <a:p>
            <a:r>
              <a:rPr lang="en-US" b="1" i="1" dirty="0" err="1">
                <a:solidFill>
                  <a:srgbClr val="FF0000"/>
                </a:solidFill>
              </a:rPr>
              <a:t>Mellemste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taksonomiske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niveau</a:t>
            </a:r>
            <a:r>
              <a:rPr lang="en-US" b="1" i="1" dirty="0">
                <a:solidFill>
                  <a:srgbClr val="FF0000"/>
                </a:solidFill>
              </a:rPr>
              <a:t>:</a:t>
            </a:r>
            <a:r>
              <a:rPr lang="en-US" b="1" dirty="0">
                <a:solidFill>
                  <a:srgbClr val="FF0000"/>
                </a:solidFill>
              </a:rPr>
              <a:t> </a:t>
            </a:r>
            <a:r>
              <a:rPr lang="en-US" dirty="0">
                <a:solidFill>
                  <a:srgbClr val="FF0000"/>
                </a:solidFill>
              </a:rPr>
              <a:t>Her </a:t>
            </a:r>
            <a:r>
              <a:rPr lang="en-US" dirty="0" err="1">
                <a:solidFill>
                  <a:srgbClr val="FF0000"/>
                </a:solidFill>
              </a:rPr>
              <a:t>afdækker</a:t>
            </a:r>
            <a:r>
              <a:rPr lang="en-US" dirty="0">
                <a:solidFill>
                  <a:srgbClr val="FF0000"/>
                </a:solidFill>
              </a:rPr>
              <a:t> man </a:t>
            </a:r>
            <a:r>
              <a:rPr lang="en-US" dirty="0" err="1">
                <a:solidFill>
                  <a:srgbClr val="FF0000"/>
                </a:solidFill>
              </a:rPr>
              <a:t>mediets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virkemidler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hjælp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tekstnedslag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forskellige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analysemetoder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fortælleranalyse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miljøanalyse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kompositionsanalyse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sproglig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sanalyse</a:t>
            </a:r>
            <a:r>
              <a:rPr lang="en-US" dirty="0">
                <a:solidFill>
                  <a:srgbClr val="FF0000"/>
                </a:solidFill>
              </a:rPr>
              <a:t>, etc.</a:t>
            </a:r>
            <a:br>
              <a:rPr lang="en-US" dirty="0">
                <a:solidFill>
                  <a:srgbClr val="FF0000"/>
                </a:solidFill>
              </a:rPr>
            </a:br>
            <a:endParaRPr lang="da-DK" dirty="0">
              <a:solidFill>
                <a:srgbClr val="FF0000"/>
              </a:solidFill>
            </a:endParaRPr>
          </a:p>
          <a:p>
            <a:r>
              <a:rPr lang="en-US" b="1" i="1" dirty="0" err="1">
                <a:solidFill>
                  <a:srgbClr val="FF0000"/>
                </a:solidFill>
              </a:rPr>
              <a:t>Laveste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taksonomiske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niveau</a:t>
            </a:r>
            <a:r>
              <a:rPr lang="en-US" b="1" i="1" dirty="0">
                <a:solidFill>
                  <a:srgbClr val="FF0000"/>
                </a:solidFill>
              </a:rPr>
              <a:t>:</a:t>
            </a:r>
            <a:r>
              <a:rPr lang="en-US" dirty="0">
                <a:solidFill>
                  <a:srgbClr val="FF0000"/>
                </a:solidFill>
              </a:rPr>
              <a:t> Her </a:t>
            </a:r>
            <a:r>
              <a:rPr lang="en-US" dirty="0" err="1">
                <a:solidFill>
                  <a:srgbClr val="FF0000"/>
                </a:solidFill>
              </a:rPr>
              <a:t>gør</a:t>
            </a:r>
            <a:r>
              <a:rPr lang="en-US" dirty="0">
                <a:solidFill>
                  <a:srgbClr val="FF0000"/>
                </a:solidFill>
              </a:rPr>
              <a:t> man </a:t>
            </a:r>
            <a:r>
              <a:rPr lang="en-US" dirty="0" err="1">
                <a:solidFill>
                  <a:srgbClr val="FF0000"/>
                </a:solidFill>
              </a:rPr>
              <a:t>rede</a:t>
            </a:r>
            <a:r>
              <a:rPr lang="en-US" dirty="0">
                <a:solidFill>
                  <a:srgbClr val="FF0000"/>
                </a:solidFill>
              </a:rPr>
              <a:t> for et </a:t>
            </a:r>
            <a:r>
              <a:rPr lang="en-US" dirty="0" err="1">
                <a:solidFill>
                  <a:srgbClr val="FF0000"/>
                </a:solidFill>
              </a:rPr>
              <a:t>medie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vha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>
                <a:solidFill>
                  <a:srgbClr val="FF0000"/>
                </a:solidFill>
              </a:rPr>
              <a:t>beskrivelse</a:t>
            </a:r>
            <a:r>
              <a:rPr lang="en-US" dirty="0">
                <a:solidFill>
                  <a:srgbClr val="FF0000"/>
                </a:solidFill>
              </a:rPr>
              <a:t>, resume, </a:t>
            </a:r>
            <a:r>
              <a:rPr lang="en-US" dirty="0" err="1">
                <a:solidFill>
                  <a:srgbClr val="FF0000"/>
                </a:solidFill>
              </a:rPr>
              <a:t>genrebestemmelse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osv</a:t>
            </a:r>
            <a:r>
              <a:rPr lang="en-US" dirty="0">
                <a:solidFill>
                  <a:srgbClr val="FF0000"/>
                </a:solidFill>
              </a:rPr>
              <a:t>.</a:t>
            </a:r>
            <a:br>
              <a:rPr lang="en-US" dirty="0">
                <a:solidFill>
                  <a:srgbClr val="FF0000"/>
                </a:solidFill>
              </a:rPr>
            </a:br>
            <a:endParaRPr lang="da-DK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321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At forstå en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/>
              <a:t>Meningen i en ”tekst” findes i en vekselvirkning mellem </a:t>
            </a:r>
            <a:r>
              <a:rPr lang="da-DK" dirty="0">
                <a:solidFill>
                  <a:srgbClr val="FF0000"/>
                </a:solidFill>
              </a:rPr>
              <a:t>tekstens helhed </a:t>
            </a:r>
            <a:r>
              <a:rPr lang="da-DK" dirty="0"/>
              <a:t>og </a:t>
            </a:r>
            <a:r>
              <a:rPr lang="da-DK" dirty="0">
                <a:solidFill>
                  <a:srgbClr val="FF0000"/>
                </a:solidFill>
              </a:rPr>
              <a:t>enkeltdele</a:t>
            </a:r>
            <a:r>
              <a:rPr lang="da-DK" dirty="0"/>
              <a:t>, samt i et samspil med </a:t>
            </a:r>
            <a:r>
              <a:rPr lang="da-DK" dirty="0">
                <a:solidFill>
                  <a:srgbClr val="FF0000"/>
                </a:solidFill>
              </a:rPr>
              <a:t>læserens forforståelse </a:t>
            </a:r>
            <a:r>
              <a:rPr lang="da-DK" dirty="0"/>
              <a:t>og en evt. </a:t>
            </a:r>
            <a:r>
              <a:rPr lang="da-DK" dirty="0">
                <a:solidFill>
                  <a:srgbClr val="FF0000"/>
                </a:solidFill>
              </a:rPr>
              <a:t>metode</a:t>
            </a:r>
            <a:r>
              <a:rPr lang="da-DK" dirty="0"/>
              <a:t>. </a:t>
            </a:r>
            <a:br>
              <a:rPr lang="da-DK" dirty="0"/>
            </a:br>
            <a:endParaRPr lang="da-DK" dirty="0"/>
          </a:p>
          <a:p>
            <a:r>
              <a:rPr lang="da-DK" dirty="0"/>
              <a:t>Fokus kan rettes mod forskellige forhold i og omkring teksten, alt efter, hvilken metode man anvender:</a:t>
            </a:r>
            <a:br>
              <a:rPr lang="da-DK" dirty="0"/>
            </a:br>
            <a:br>
              <a:rPr lang="da-DK" dirty="0"/>
            </a:br>
            <a:r>
              <a:rPr lang="da-DK" dirty="0"/>
              <a:t>Tekst – afsender – modtager - omverden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18487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9227"/>
            <a:ext cx="7467600" cy="1143000"/>
          </a:xfrm>
        </p:spPr>
        <p:txBody>
          <a:bodyPr/>
          <a:lstStyle/>
          <a:p>
            <a:r>
              <a:rPr lang="da-DK" dirty="0"/>
              <a:t>Den hermeneutiske spiral</a:t>
            </a:r>
          </a:p>
        </p:txBody>
      </p:sp>
      <p:pic>
        <p:nvPicPr>
          <p:cNvPr id="4" name="Pladsholder til indhold 3" descr="hermeneutisk cirkel udvidet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124744"/>
            <a:ext cx="8457386" cy="2779925"/>
          </a:xfrm>
        </p:spPr>
      </p:pic>
      <p:pic>
        <p:nvPicPr>
          <p:cNvPr id="5" name="Pladsholder til indhold 3" descr="den-hermeneutiske-spir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3717032"/>
            <a:ext cx="2687136" cy="4487518"/>
          </a:xfrm>
          <a:prstGeom prst="rect">
            <a:avLst/>
          </a:prstGeom>
        </p:spPr>
      </p:pic>
      <p:sp>
        <p:nvSpPr>
          <p:cNvPr id="6" name="Tekstboks 5"/>
          <p:cNvSpPr txBox="1"/>
          <p:nvPr/>
        </p:nvSpPr>
        <p:spPr>
          <a:xfrm>
            <a:off x="5724128" y="6581001"/>
            <a:ext cx="1157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/ metode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tre områder i dansk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/>
              <a:t>Litteratur</a:t>
            </a:r>
            <a:br>
              <a:rPr lang="da-DK" dirty="0"/>
            </a:br>
            <a:endParaRPr lang="da-DK" dirty="0"/>
          </a:p>
          <a:p>
            <a:r>
              <a:rPr lang="da-DK" dirty="0"/>
              <a:t>Sprog </a:t>
            </a:r>
            <a:br>
              <a:rPr lang="da-DK" dirty="0"/>
            </a:br>
            <a:endParaRPr lang="da-DK" dirty="0"/>
          </a:p>
          <a:p>
            <a:r>
              <a:rPr lang="da-DK" dirty="0"/>
              <a:t>Medier</a:t>
            </a:r>
          </a:p>
        </p:txBody>
      </p:sp>
    </p:spTree>
    <p:extLst>
      <p:ext uri="{BB962C8B-B14F-4D97-AF65-F5344CB8AC3E}">
        <p14:creationId xmlns:p14="http://schemas.microsoft.com/office/powerpoint/2010/main" val="1027833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Det litterære stofområde: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5298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da-DK" dirty="0"/>
              <a:t>Læserorienteret metode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589240"/>
          </a:xfrm>
        </p:spPr>
        <p:txBody>
          <a:bodyPr>
            <a:normAutofit fontScale="92500" lnSpcReduction="20000"/>
          </a:bodyPr>
          <a:lstStyle/>
          <a:p>
            <a:r>
              <a:rPr lang="da-DK" dirty="0"/>
              <a:t>Udgangspunktet er mødet mellem </a:t>
            </a:r>
            <a:br>
              <a:rPr lang="da-DK" dirty="0"/>
            </a:br>
            <a:r>
              <a:rPr lang="da-DK" dirty="0"/>
              <a:t>teksten og læseren</a:t>
            </a:r>
            <a:br>
              <a:rPr lang="da-DK" dirty="0"/>
            </a:br>
            <a:endParaRPr lang="da-DK" dirty="0"/>
          </a:p>
          <a:p>
            <a:r>
              <a:rPr lang="da-DK" dirty="0"/>
              <a:t>Fortolkningen sker ud fra læserens umiddelbare oplevelse, og læsningen af teksten vil variere fra læser til læser. </a:t>
            </a:r>
            <a:br>
              <a:rPr lang="da-DK" dirty="0"/>
            </a:br>
            <a:endParaRPr lang="da-DK" dirty="0"/>
          </a:p>
          <a:p>
            <a:r>
              <a:rPr lang="da-DK" dirty="0"/>
              <a:t>Læseren vil selv udfylde tekstens </a:t>
            </a:r>
            <a:r>
              <a:rPr lang="da-DK" b="1" dirty="0"/>
              <a:t>”tomme pladser</a:t>
            </a:r>
            <a:r>
              <a:rPr lang="da-DK" dirty="0"/>
              <a:t>” ved at gøre sig forestillinger om det, der ikke står beskrevet, ud fra sammenhængen.</a:t>
            </a:r>
            <a:br>
              <a:rPr lang="da-DK" dirty="0"/>
            </a:br>
            <a:endParaRPr lang="da-DK" dirty="0"/>
          </a:p>
          <a:p>
            <a:pPr lvl="3"/>
            <a:r>
              <a:rPr lang="da-DK" dirty="0"/>
              <a:t>Hvem er personen egentlig? Hvilken forhistorie har han/hun?</a:t>
            </a:r>
          </a:p>
          <a:p>
            <a:pPr lvl="3"/>
            <a:r>
              <a:rPr lang="da-DK" dirty="0"/>
              <a:t>Hvilke motiver ligger der bag en handling? Hvilke konsekvenser kan den få?</a:t>
            </a:r>
          </a:p>
          <a:p>
            <a:pPr lvl="3"/>
            <a:r>
              <a:rPr lang="da-DK" dirty="0"/>
              <a:t>Hvem fortæller? Hvornår fortælles det?</a:t>
            </a:r>
            <a:br>
              <a:rPr lang="da-DK" dirty="0"/>
            </a:br>
            <a:endParaRPr lang="da-DK" dirty="0"/>
          </a:p>
          <a:p>
            <a:r>
              <a:rPr lang="da-DK" dirty="0"/>
              <a:t>Metoden kan bruges som første åbning af en tekst </a:t>
            </a:r>
            <a:br>
              <a:rPr lang="da-DK" dirty="0"/>
            </a:br>
            <a:r>
              <a:rPr lang="da-DK" dirty="0"/>
              <a:t>- en slags fortolkningshypotese - som siden understøttes og udbygges med andre analysemetoder.</a:t>
            </a:r>
          </a:p>
          <a:p>
            <a:endParaRPr lang="da-DK" dirty="0"/>
          </a:p>
        </p:txBody>
      </p:sp>
      <p:pic>
        <p:nvPicPr>
          <p:cNvPr id="4" name="Billede 3" descr="læs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260648"/>
            <a:ext cx="1990725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da-DK" dirty="0"/>
              <a:t>Nykritisk metode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85000" lnSpcReduction="20000"/>
          </a:bodyPr>
          <a:lstStyle/>
          <a:p>
            <a:r>
              <a:rPr lang="da-DK" dirty="0"/>
              <a:t>Man læser teksten </a:t>
            </a:r>
            <a:r>
              <a:rPr lang="da-DK" b="1" dirty="0"/>
              <a:t>uafhængigt af faktorer </a:t>
            </a:r>
            <a:br>
              <a:rPr lang="da-DK" b="1" dirty="0"/>
            </a:br>
            <a:r>
              <a:rPr lang="da-DK" b="1" dirty="0"/>
              <a:t>”uden for” teksten</a:t>
            </a:r>
            <a:r>
              <a:rPr lang="da-DK" dirty="0"/>
              <a:t> (forfatter, samtid, </a:t>
            </a:r>
            <a:br>
              <a:rPr lang="da-DK" dirty="0"/>
            </a:br>
            <a:r>
              <a:rPr lang="da-DK" dirty="0"/>
              <a:t>litteraturhistoriske tendenser. , etc.)</a:t>
            </a:r>
            <a:br>
              <a:rPr lang="da-DK" dirty="0"/>
            </a:br>
            <a:endParaRPr lang="da-DK" dirty="0"/>
          </a:p>
          <a:p>
            <a:r>
              <a:rPr lang="da-DK" b="1" dirty="0"/>
              <a:t>O</a:t>
            </a:r>
            <a:r>
              <a:rPr lang="da-DK" dirty="0"/>
              <a:t>mhyggelig, systematisk og nuanceret analyse af</a:t>
            </a:r>
          </a:p>
          <a:p>
            <a:pPr lvl="1"/>
            <a:r>
              <a:rPr lang="da-DK" b="1" dirty="0"/>
              <a:t>Tekstens mindste dele </a:t>
            </a:r>
            <a:r>
              <a:rPr lang="da-DK" dirty="0"/>
              <a:t>(ord, sætninger og billedsprog)</a:t>
            </a:r>
            <a:br>
              <a:rPr lang="da-DK" dirty="0"/>
            </a:br>
            <a:r>
              <a:rPr lang="da-DK" dirty="0"/>
              <a:t>og</a:t>
            </a:r>
          </a:p>
          <a:p>
            <a:pPr lvl="1"/>
            <a:r>
              <a:rPr lang="da-DK" b="1" dirty="0"/>
              <a:t>Disses forhold til tekstens overordnede helhedsdannelser</a:t>
            </a:r>
            <a:br>
              <a:rPr lang="da-DK" dirty="0"/>
            </a:br>
            <a:r>
              <a:rPr lang="da-DK" dirty="0"/>
              <a:t>(sprog, komposition, fortæller, genre, motiv, tema, etc.)</a:t>
            </a:r>
            <a:br>
              <a:rPr lang="da-DK" dirty="0"/>
            </a:br>
            <a:r>
              <a:rPr lang="da-DK" dirty="0"/>
              <a:t> </a:t>
            </a:r>
            <a:br>
              <a:rPr lang="da-DK" dirty="0"/>
            </a:br>
            <a:r>
              <a:rPr lang="da-DK" dirty="0">
                <a:sym typeface="Wingdings" pitchFamily="2" charset="2"/>
              </a:rPr>
              <a:t>Dvs. en nærlæsning af teksten: </a:t>
            </a:r>
            <a:r>
              <a:rPr lang="da-DK" dirty="0"/>
              <a:t> </a:t>
            </a:r>
            <a:br>
              <a:rPr lang="da-DK" dirty="0"/>
            </a:br>
            <a:r>
              <a:rPr lang="da-DK" dirty="0"/>
              <a:t>Hvad siger teksten? Hvordan fortælles teksten?</a:t>
            </a:r>
          </a:p>
          <a:p>
            <a:pPr lvl="3"/>
            <a:r>
              <a:rPr lang="da-DK" dirty="0"/>
              <a:t>Hvordan er komposition, fortæller og synsvinkel?</a:t>
            </a:r>
          </a:p>
          <a:p>
            <a:pPr lvl="3"/>
            <a:r>
              <a:rPr lang="da-DK" dirty="0"/>
              <a:t>Er der et realplan og et billedplan?</a:t>
            </a:r>
          </a:p>
          <a:p>
            <a:pPr lvl="3"/>
            <a:r>
              <a:rPr lang="da-DK" dirty="0"/>
              <a:t>Er der anvendt stilfigurer eller billedsprog? </a:t>
            </a:r>
          </a:p>
          <a:p>
            <a:pPr lvl="3"/>
            <a:r>
              <a:rPr lang="da-DK" dirty="0"/>
              <a:t>Hvordan fremstilles personerne? Og hvilke relationer har de til hinanden?</a:t>
            </a:r>
          </a:p>
          <a:p>
            <a:pPr lvl="3"/>
            <a:r>
              <a:rPr lang="da-DK" dirty="0"/>
              <a:t>Hvilken konflikt og løsning/afslutning er der?</a:t>
            </a:r>
            <a:br>
              <a:rPr lang="da-DK" dirty="0"/>
            </a:br>
            <a:endParaRPr lang="da-DK" dirty="0"/>
          </a:p>
          <a:p>
            <a:r>
              <a:rPr lang="da-DK" dirty="0"/>
              <a:t>Dette skal selvfølgelig munde ud i en overordnet fortolkning. Det er altså vigtigt at besvare spørgsmålene og at forsøge at give forklaringer – og dermed tolkninger. </a:t>
            </a:r>
          </a:p>
          <a:p>
            <a:endParaRPr lang="da-DK" dirty="0"/>
          </a:p>
        </p:txBody>
      </p:sp>
      <p:pic>
        <p:nvPicPr>
          <p:cNvPr id="5" name="Billede 4" descr="læs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188640"/>
            <a:ext cx="1990725" cy="1828800"/>
          </a:xfrm>
          <a:prstGeom prst="rect">
            <a:avLst/>
          </a:prstGeom>
        </p:spPr>
      </p:pic>
      <p:pic>
        <p:nvPicPr>
          <p:cNvPr id="4" name="Billede 3" descr="978877996120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700808"/>
            <a:ext cx="1619248" cy="161924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0"/>
            <a:ext cx="7467600" cy="1143000"/>
          </a:xfrm>
        </p:spPr>
        <p:txBody>
          <a:bodyPr/>
          <a:lstStyle/>
          <a:p>
            <a:r>
              <a:rPr lang="da-DK" dirty="0"/>
              <a:t>Socialhistorisk metode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445224"/>
          </a:xfrm>
        </p:spPr>
        <p:txBody>
          <a:bodyPr>
            <a:normAutofit fontScale="77500" lnSpcReduction="20000"/>
          </a:bodyPr>
          <a:lstStyle/>
          <a:p>
            <a:r>
              <a:rPr lang="da-DK" dirty="0"/>
              <a:t>Sætter teksten i relation til </a:t>
            </a:r>
            <a:br>
              <a:rPr lang="da-DK" dirty="0"/>
            </a:br>
            <a:r>
              <a:rPr lang="da-DK" dirty="0"/>
              <a:t>samfundet i den tid, teksten er skrevet.  </a:t>
            </a:r>
            <a:br>
              <a:rPr lang="da-DK" dirty="0"/>
            </a:br>
            <a:endParaRPr lang="da-DK" dirty="0"/>
          </a:p>
          <a:p>
            <a:r>
              <a:rPr lang="da-DK" dirty="0"/>
              <a:t>Man kan her undersøge, </a:t>
            </a:r>
            <a:r>
              <a:rPr lang="da-DK" b="1" dirty="0"/>
              <a:t>hvordan teksten forholder sig </a:t>
            </a:r>
            <a:br>
              <a:rPr lang="da-DK" b="1" dirty="0"/>
            </a:br>
            <a:r>
              <a:rPr lang="da-DK" b="1" dirty="0"/>
              <a:t>til historiske, sociale, ideologiske og litteraturhistoriske forhold </a:t>
            </a:r>
            <a:r>
              <a:rPr lang="da-DK" dirty="0"/>
              <a:t>på den tid, hvor den er skrevet. </a:t>
            </a:r>
            <a:br>
              <a:rPr lang="da-DK" dirty="0"/>
            </a:br>
            <a:endParaRPr lang="da-DK" dirty="0"/>
          </a:p>
          <a:p>
            <a:r>
              <a:rPr lang="da-DK" sz="2400" dirty="0"/>
              <a:t>Man kan undersøge: </a:t>
            </a:r>
          </a:p>
          <a:p>
            <a:pPr lvl="1"/>
            <a:r>
              <a:rPr lang="da-DK" dirty="0"/>
              <a:t>H</a:t>
            </a:r>
            <a:r>
              <a:rPr lang="da-DK" sz="2100" dirty="0"/>
              <a:t>vordan tiden, menneskesynet, samfundssynet, religionen og livsvilkårene</a:t>
            </a:r>
            <a:r>
              <a:rPr lang="da-DK" dirty="0"/>
              <a:t> bliver beskrevet i teksten. </a:t>
            </a:r>
            <a:br>
              <a:rPr lang="da-DK" dirty="0"/>
            </a:br>
            <a:endParaRPr lang="da-DK" dirty="0"/>
          </a:p>
          <a:p>
            <a:pPr lvl="1"/>
            <a:r>
              <a:rPr lang="da-DK" dirty="0"/>
              <a:t>F</a:t>
            </a:r>
            <a:r>
              <a:rPr lang="da-DK" sz="2100" dirty="0"/>
              <a:t>orfatterens sociale og politiske holdninger, som de udtrykkes i teksten (hans/hendes ideologi)</a:t>
            </a:r>
            <a:br>
              <a:rPr lang="da-DK" sz="2100" dirty="0"/>
            </a:br>
            <a:endParaRPr lang="da-DK" sz="2100" dirty="0"/>
          </a:p>
          <a:p>
            <a:pPr lvl="1"/>
            <a:r>
              <a:rPr lang="da-DK" dirty="0"/>
              <a:t>Om der er nogle træk i teksten, som kan sættes i forbindelse med generelle litteraturhistoriske tendenser i perioden, teksten er skrevet i.</a:t>
            </a:r>
            <a:br>
              <a:rPr lang="da-DK" dirty="0"/>
            </a:br>
            <a:endParaRPr lang="da-DK" sz="2100" dirty="0"/>
          </a:p>
          <a:p>
            <a:r>
              <a:rPr lang="da-DK" dirty="0"/>
              <a:t>Det k</a:t>
            </a:r>
            <a:r>
              <a:rPr lang="da-DK" sz="2400" dirty="0"/>
              <a:t>ræver baggrundsviden om historiske, sociale og politiske forhold på det tidspunkt, hvor teksten er skrevet. </a:t>
            </a:r>
            <a:br>
              <a:rPr lang="da-DK" sz="2400" dirty="0"/>
            </a:br>
            <a:endParaRPr lang="da-DK" sz="2400" dirty="0"/>
          </a:p>
          <a:p>
            <a:endParaRPr lang="da-DK" dirty="0"/>
          </a:p>
        </p:txBody>
      </p:sp>
      <p:pic>
        <p:nvPicPr>
          <p:cNvPr id="4" name="Billede 3" descr="læs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188640"/>
            <a:ext cx="1630685" cy="1498045"/>
          </a:xfrm>
          <a:prstGeom prst="rect">
            <a:avLst/>
          </a:prstGeom>
        </p:spPr>
      </p:pic>
      <p:pic>
        <p:nvPicPr>
          <p:cNvPr id="5" name="Billede 4" descr="verdenshistori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08304" y="0"/>
            <a:ext cx="1619672" cy="1619672"/>
          </a:xfrm>
          <a:prstGeom prst="rect">
            <a:avLst/>
          </a:prstGeom>
        </p:spPr>
      </p:pic>
      <p:pic>
        <p:nvPicPr>
          <p:cNvPr id="6" name="Billede 5" descr="histori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40352" y="1484784"/>
            <a:ext cx="1974820" cy="1253521"/>
          </a:xfrm>
          <a:prstGeom prst="rect">
            <a:avLst/>
          </a:prstGeom>
        </p:spPr>
      </p:pic>
      <p:sp>
        <p:nvSpPr>
          <p:cNvPr id="7" name="Kors 6"/>
          <p:cNvSpPr/>
          <p:nvPr/>
        </p:nvSpPr>
        <p:spPr>
          <a:xfrm>
            <a:off x="6804248" y="1052736"/>
            <a:ext cx="914400" cy="914400"/>
          </a:xfrm>
          <a:prstGeom prst="plus">
            <a:avLst>
              <a:gd name="adj" fmla="val 399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rnap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Karnap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rnap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1487</TotalTime>
  <Words>1621</Words>
  <Application>Microsoft Macintosh PowerPoint</Application>
  <PresentationFormat>Skærmshow (4:3)</PresentationFormat>
  <Paragraphs>155</Paragraphs>
  <Slides>21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21</vt:i4>
      </vt:variant>
    </vt:vector>
  </HeadingPairs>
  <TitlesOfParts>
    <vt:vector size="27" baseType="lpstr">
      <vt:lpstr>Arial</vt:lpstr>
      <vt:lpstr>Century Schoolbook</vt:lpstr>
      <vt:lpstr>Courier New</vt:lpstr>
      <vt:lpstr>Wingdings</vt:lpstr>
      <vt:lpstr>Wingdings 2</vt:lpstr>
      <vt:lpstr>Karnap</vt:lpstr>
      <vt:lpstr>Metoder i dansk</vt:lpstr>
      <vt:lpstr>Hermeneutik – At fortolke</vt:lpstr>
      <vt:lpstr>At forstå en tekst</vt:lpstr>
      <vt:lpstr>Den hermeneutiske spiral</vt:lpstr>
      <vt:lpstr>De tre områder i dansk</vt:lpstr>
      <vt:lpstr>Det litterære stofområde:</vt:lpstr>
      <vt:lpstr>Læserorienteret metode</vt:lpstr>
      <vt:lpstr>Nykritisk metode</vt:lpstr>
      <vt:lpstr>Socialhistorisk metode</vt:lpstr>
      <vt:lpstr>Biografisk metode</vt:lpstr>
      <vt:lpstr>Strukturalistisk metode</vt:lpstr>
      <vt:lpstr>Psykoanalytisk metode</vt:lpstr>
      <vt:lpstr>Det sproglige stofområde</vt:lpstr>
      <vt:lpstr>Retorik og Argumentationsanalyse</vt:lpstr>
      <vt:lpstr>Kommunikationsanalyse</vt:lpstr>
      <vt:lpstr>Tekstlingvistisk analysemetode (Sproglig analyse)</vt:lpstr>
      <vt:lpstr>Stofområdet Medier</vt:lpstr>
      <vt:lpstr>Filmanalyse</vt:lpstr>
      <vt:lpstr>Billedanalyse</vt:lpstr>
      <vt:lpstr>Taksonomiske niveauer</vt:lpstr>
      <vt:lpstr>Taksonomiske niveauer i dansk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Metoder i dansk</dc:title>
  <dc:creator>Freja Andersen</dc:creator>
  <cp:lastModifiedBy>Lisa Ludvigsen Al-Mashhadi</cp:lastModifiedBy>
  <cp:revision>47</cp:revision>
  <dcterms:created xsi:type="dcterms:W3CDTF">2013-03-06T07:49:15Z</dcterms:created>
  <dcterms:modified xsi:type="dcterms:W3CDTF">2024-04-26T14:09:16Z</dcterms:modified>
</cp:coreProperties>
</file>