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2" r:id="rId4"/>
    <p:sldId id="261" r:id="rId5"/>
    <p:sldId id="266" r:id="rId6"/>
    <p:sldId id="265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485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4252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855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30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41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529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877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60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220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323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9713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3809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8631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3742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711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142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E4C52-27CA-47D3-B2E5-F596D8E495DC}" type="datetimeFigureOut">
              <a:rPr lang="da-DK" smtClean="0"/>
              <a:t>17-03-2025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9707EE-1C71-4F39-9A85-0B089328860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875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mikonomi.dk/penge/kviklaan/sms-laa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Kviklån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– er det en god idé?</a:t>
            </a:r>
          </a:p>
        </p:txBody>
      </p:sp>
    </p:spTree>
    <p:extLst>
      <p:ext uri="{BB962C8B-B14F-4D97-AF65-F5344CB8AC3E}">
        <p14:creationId xmlns:p14="http://schemas.microsoft.com/office/powerpoint/2010/main" val="67130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Turbolån</a:t>
            </a:r>
          </a:p>
        </p:txBody>
      </p:sp>
      <p:pic>
        <p:nvPicPr>
          <p:cNvPr id="14" name="Pladsholder til indhold 3">
            <a:extLst>
              <a:ext uri="{FF2B5EF4-FFF2-40B4-BE49-F238E27FC236}">
                <a16:creationId xmlns:a16="http://schemas.microsoft.com/office/drawing/2014/main" id="{00FE0FDD-7380-54CA-39CB-8CBC4C79EB9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88161" y="1707227"/>
            <a:ext cx="6343874" cy="4591878"/>
          </a:xfrm>
          <a:prstGeom prst="rect">
            <a:avLst/>
          </a:prstGeom>
        </p:spPr>
      </p:pic>
      <p:sp>
        <p:nvSpPr>
          <p:cNvPr id="17" name="Pladsholder til indhold 16">
            <a:extLst>
              <a:ext uri="{FF2B5EF4-FFF2-40B4-BE49-F238E27FC236}">
                <a16:creationId xmlns:a16="http://schemas.microsoft.com/office/drawing/2014/main" id="{522B268A-02DD-9C4F-CC34-D43DFD34F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/>
          <a:lstStyle/>
          <a:p>
            <a:r>
              <a:rPr lang="da-DK" dirty="0"/>
              <a:t>Lån 10000 </a:t>
            </a:r>
            <a:r>
              <a:rPr lang="da-DK" dirty="0" err="1"/>
              <a:t>kr</a:t>
            </a:r>
            <a:r>
              <a:rPr lang="da-DK" dirty="0"/>
              <a:t> og betal tilbage på 120 dage (4 måneder). </a:t>
            </a:r>
          </a:p>
        </p:txBody>
      </p:sp>
    </p:spTree>
    <p:extLst>
      <p:ext uri="{BB962C8B-B14F-4D97-AF65-F5344CB8AC3E}">
        <p14:creationId xmlns:p14="http://schemas.microsoft.com/office/powerpoint/2010/main" val="2881426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Beregninger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625601"/>
                <a:ext cx="8596668" cy="4415762"/>
              </a:xfrm>
            </p:spPr>
            <p:txBody>
              <a:bodyPr/>
              <a:lstStyle/>
              <a:p>
                <a:pPr>
                  <a:buFontTx/>
                  <a:buChar char="-"/>
                </a:pPr>
                <a:r>
                  <a:rPr lang="da-DK" dirty="0"/>
                  <a:t>Beregn den månedlige rente på et lån af 10000 </a:t>
                </a:r>
                <a:r>
                  <a:rPr lang="da-DK" dirty="0" err="1"/>
                  <a:t>kr</a:t>
                </a:r>
                <a:r>
                  <a:rPr lang="da-DK" dirty="0"/>
                  <a:t> hos Turbolån</a:t>
                </a:r>
              </a:p>
              <a:p>
                <a:pPr>
                  <a:buFontTx/>
                  <a:buChar char="-"/>
                </a:pPr>
                <a:endParaRPr lang="da-DK" dirty="0"/>
              </a:p>
              <a:p>
                <a:pPr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da-DK" i="1">
                            <a:latin typeface="Cambria Math" panose="02040503050406030204" pitchFamily="18" charset="0"/>
                          </a:rPr>
                          <m:t>12</m:t>
                        </m:r>
                      </m:deg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761,</m:t>
                            </m:r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54</m:t>
                            </m:r>
                          </m:num>
                          <m:den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  <m:r>
                      <a:rPr lang="da-DK" i="1">
                        <a:latin typeface="Cambria Math" panose="02040503050406030204" pitchFamily="18" charset="0"/>
                      </a:rPr>
                      <m:t>−1≈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0,1965742</m:t>
                    </m:r>
                  </m:oMath>
                </a14:m>
                <a:endParaRPr lang="da-DK" dirty="0"/>
              </a:p>
              <a:p>
                <a:pPr>
                  <a:buFontTx/>
                  <a:buChar char="-"/>
                </a:pPr>
                <a:r>
                  <a:rPr lang="da-DK" dirty="0"/>
                  <a:t>Dette svarer til en månedlig rente på 19.66%</a:t>
                </a:r>
              </a:p>
              <a:p>
                <a:pPr marL="0" indent="0">
                  <a:buNone/>
                </a:pPr>
                <a:endParaRPr lang="da-DK" dirty="0"/>
              </a:p>
              <a:p>
                <a:pPr>
                  <a:buFontTx/>
                  <a:buChar char="-"/>
                </a:pPr>
                <a:r>
                  <a:rPr lang="da-DK" dirty="0"/>
                  <a:t>Beregn den månedlige ydelse for lånet (brug den månedlige rente du lige har beregnet) – passer det med firmaets oplysninger?</a:t>
                </a:r>
              </a:p>
              <a:p>
                <a:pPr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=10000·</m:t>
                    </m:r>
                    <m:d>
                      <m:d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0,1965742</m:t>
                            </m:r>
                          </m:num>
                          <m:den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da-DK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da-DK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i="1">
                                        <a:latin typeface="Cambria Math" panose="02040503050406030204" pitchFamily="18" charset="0"/>
                                      </a:rPr>
                                      <m:t>1+0,1965742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da-DK" i="1">
                        <a:latin typeface="Cambria Math" panose="02040503050406030204" pitchFamily="18" charset="0"/>
                      </a:rPr>
                      <m:t>≈3837,838</m:t>
                    </m:r>
                  </m:oMath>
                </a14:m>
                <a:endParaRPr lang="da-DK" dirty="0"/>
              </a:p>
              <a:p>
                <a:pPr>
                  <a:buFontTx/>
                  <a:buChar char="-"/>
                </a:pPr>
                <a:endParaRPr lang="da-DK" dirty="0"/>
              </a:p>
              <a:p>
                <a:pPr>
                  <a:buFontTx/>
                  <a:buChar char="-"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>
                  <a:buFontTx/>
                  <a:buChar char="-"/>
                </a:pPr>
                <a:endParaRPr lang="da-DK" dirty="0"/>
              </a:p>
            </p:txBody>
          </p:sp>
        </mc:Choice>
        <mc:Fallback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625601"/>
                <a:ext cx="8596668" cy="4415762"/>
              </a:xfrm>
              <a:blipFill>
                <a:blip r:embed="rId2"/>
                <a:stretch>
                  <a:fillRect l="-213" t="-9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153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Formler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71600"/>
                <a:ext cx="10515600" cy="4805363"/>
              </a:xfrm>
            </p:spPr>
            <p:txBody>
              <a:bodyPr>
                <a:normAutofit/>
              </a:bodyPr>
              <a:lstStyle/>
              <a:p>
                <a:r>
                  <a:rPr lang="da-DK" dirty="0"/>
                  <a:t>Omregning fra ÅOP til månedlig rente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å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𝑛𝑒𝑑𝑙𝑖𝑔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𝑟𝑒𝑛𝑡𝑒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g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Å</m:t>
                                  </m:r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𝑂𝑃</m:t>
                                  </m:r>
                                </m:num>
                                <m:den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rad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da-DK" i="1">
                          <a:latin typeface="Cambria Math" panose="02040503050406030204" pitchFamily="18" charset="0"/>
                        </a:rPr>
                        <m:t>·100%</m:t>
                      </m:r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𝑚𝑑</m:t>
                          </m:r>
                        </m:sub>
                      </m:sSub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å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𝑛𝑒𝑑𝑙𝑖𝑔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𝑟𝑒𝑛𝑡𝑒</m:t>
                          </m:r>
                        </m:num>
                        <m:den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r>
                  <a:rPr lang="da-DK" dirty="0"/>
                  <a:t>Annuitetslån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da-DK" i="1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𝑚𝑑</m:t>
                              </m:r>
                            </m:sub>
                          </m:sSub>
                        </m:num>
                        <m:den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𝑚𝑑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71600"/>
                <a:ext cx="10515600" cy="4805363"/>
              </a:xfrm>
              <a:blipFill>
                <a:blip r:embed="rId2"/>
                <a:stretch>
                  <a:fillRect l="-174" t="-76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027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698C4-94DE-0070-1482-C57A43404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6C249B-4985-EF9D-5C59-B6D2A475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Turbolån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C8C534-602A-697E-B724-913208885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85094"/>
            <a:ext cx="9550891" cy="4087811"/>
          </a:xfrm>
        </p:spPr>
        <p:txBody>
          <a:bodyPr/>
          <a:lstStyle/>
          <a:p>
            <a:r>
              <a:rPr lang="da-DK" dirty="0"/>
              <a:t>Undersøg SMS-lån på linket </a:t>
            </a:r>
            <a:r>
              <a:rPr lang="da-DK" dirty="0">
                <a:hlinkClick r:id="rId2"/>
              </a:rPr>
              <a:t>SMS-lån</a:t>
            </a:r>
            <a:r>
              <a:rPr lang="da-DK" dirty="0"/>
              <a:t>  </a:t>
            </a:r>
          </a:p>
          <a:p>
            <a:r>
              <a:rPr lang="da-DK" dirty="0"/>
              <a:t>vælg  Kredit NU og stil lånebeløbet op til 10000kr.</a:t>
            </a:r>
          </a:p>
          <a:p>
            <a:r>
              <a:rPr lang="da-DK" dirty="0"/>
              <a:t>Undersøg hvordan lånet afdrages – stemmer oplysningerne i klippet herunder med virkeligheden? Er det korrekt, at der er tale om et lån med 0% i rente?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33B6694-3B2D-1F46-D137-0EA48E2D6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09" y="3161969"/>
            <a:ext cx="9435780" cy="196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4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B46AF-7120-FAA4-6DC7-F82AABFC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EE78E-A3CB-8523-379A-88A31C41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Turbolån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1FE783-E47F-3029-66C9-B93CCE1C4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85094"/>
            <a:ext cx="9550891" cy="4087811"/>
          </a:xfrm>
        </p:spPr>
        <p:txBody>
          <a:bodyPr/>
          <a:lstStyle/>
          <a:p>
            <a:r>
              <a:rPr lang="da-DK" dirty="0"/>
              <a:t>vælg </a:t>
            </a:r>
            <a:r>
              <a:rPr lang="da-DK" dirty="0" err="1"/>
              <a:t>Lendo</a:t>
            </a:r>
            <a:r>
              <a:rPr lang="da-DK" dirty="0"/>
              <a:t> og  stil lånebeløbet op til 10000kr.</a:t>
            </a:r>
          </a:p>
          <a:p>
            <a:r>
              <a:rPr lang="da-DK" dirty="0"/>
              <a:t>Undersøg hvordan lånet afdrages – stemmer oplysningerne i klippet herunder med virkeligheden? </a:t>
            </a:r>
          </a:p>
          <a:p>
            <a:r>
              <a:rPr lang="da-DK" dirty="0"/>
              <a:t>Hvilken årlig rente er der på lånet?</a:t>
            </a:r>
          </a:p>
          <a:p>
            <a:endParaRPr lang="da-DK" dirty="0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F0443E5E-AB26-44B0-B7BC-089EA52CF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2" y="3428999"/>
            <a:ext cx="9360381" cy="181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2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Lån i Sparekassen Thy</a:t>
            </a:r>
          </a:p>
        </p:txBody>
      </p:sp>
      <p:pic>
        <p:nvPicPr>
          <p:cNvPr id="4" name="Pladsholder til ind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12" y="1270000"/>
            <a:ext cx="8920711" cy="4846927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4729018" y="3306617"/>
            <a:ext cx="4692073" cy="1302327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26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a-DK" dirty="0"/>
                  <a:t>Udregn den månedlige rente for et forbrugslån i Sparekassen Thy. Benyt den højeste oplyste ÅOP.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𝑚𝑑</m:t>
                        </m:r>
                      </m:sub>
                    </m:sSub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da-DK" i="1">
                            <a:latin typeface="Cambria Math" panose="02040503050406030204" pitchFamily="18" charset="0"/>
                          </a:rPr>
                          <m:t>12</m:t>
                        </m:r>
                      </m:deg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16,5</m:t>
                            </m:r>
                          </m:num>
                          <m:den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  <m:r>
                      <a:rPr lang="da-DK" i="1">
                        <a:latin typeface="Cambria Math" panose="02040503050406030204" pitchFamily="18" charset="0"/>
                      </a:rPr>
                      <m:t>−1≈0,01280809=1,28%</m:t>
                    </m:r>
                  </m:oMath>
                </a14:m>
                <a:endParaRPr lang="da-DK" dirty="0"/>
              </a:p>
              <a:p>
                <a:endParaRPr lang="da-DK" dirty="0"/>
              </a:p>
              <a:p>
                <a:r>
                  <a:rPr lang="da-DK" dirty="0"/>
                  <a:t>Beregn ydelsen for et forbrugslån på 10000 </a:t>
                </a:r>
                <a:r>
                  <a:rPr lang="da-DK" dirty="0" err="1"/>
                  <a:t>kr</a:t>
                </a:r>
                <a:r>
                  <a:rPr lang="da-DK" dirty="0"/>
                  <a:t> i sparekassen, hvis lånet skal tilbagebetales over 4 måneder.</a:t>
                </a:r>
              </a:p>
              <a:p>
                <a14:m>
                  <m:oMath xmlns:m="http://schemas.openxmlformats.org/officeDocument/2006/math">
                    <m:r>
                      <a:rPr lang="da-DK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da-DK" i="1">
                        <a:latin typeface="Cambria Math" panose="02040503050406030204" pitchFamily="18" charset="0"/>
                      </a:rPr>
                      <m:t>=10000·</m:t>
                    </m:r>
                    <m:f>
                      <m:f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i="1">
                            <a:latin typeface="Cambria Math" panose="02040503050406030204" pitchFamily="18" charset="0"/>
                          </a:rPr>
                          <m:t>0,01280809</m:t>
                        </m:r>
                      </m:num>
                      <m:den>
                        <m:r>
                          <a:rPr lang="da-DK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a-DK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a-DK" i="1">
                                    <a:latin typeface="Cambria Math" panose="02040503050406030204" pitchFamily="18" charset="0"/>
                                  </a:rPr>
                                  <m:t>1+0,01280809</m:t>
                                </m:r>
                              </m:e>
                            </m:d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</m:den>
                    </m:f>
                    <m:r>
                      <a:rPr lang="da-DK" i="1">
                        <a:latin typeface="Cambria Math" panose="02040503050406030204" pitchFamily="18" charset="0"/>
                      </a:rPr>
                      <m:t>≈2580,56</m:t>
                    </m:r>
                  </m:oMath>
                </a14:m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95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Sammenligning af de to lån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7334" y="1385455"/>
            <a:ext cx="8596668" cy="4655907"/>
          </a:xfrm>
        </p:spPr>
        <p:txBody>
          <a:bodyPr>
            <a:normAutofit/>
          </a:bodyPr>
          <a:lstStyle/>
          <a:p>
            <a:r>
              <a:rPr lang="da-DK" dirty="0"/>
              <a:t>Hvor meget betaler man i alt for at låne pengene hos </a:t>
            </a:r>
            <a:r>
              <a:rPr lang="da-DK" dirty="0" err="1"/>
              <a:t>KreditNU</a:t>
            </a:r>
            <a:r>
              <a:rPr lang="da-DK" dirty="0"/>
              <a:t>?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Hvor stort et rentebeløb (i </a:t>
            </a:r>
            <a:r>
              <a:rPr lang="da-DK" dirty="0" err="1"/>
              <a:t>kr</a:t>
            </a:r>
            <a:r>
              <a:rPr lang="da-DK" dirty="0"/>
              <a:t>) betaler man for at låne pengene hos </a:t>
            </a:r>
            <a:r>
              <a:rPr lang="da-DK" dirty="0" err="1"/>
              <a:t>KreditNU</a:t>
            </a:r>
            <a:r>
              <a:rPr lang="da-DK" dirty="0"/>
              <a:t>?</a:t>
            </a:r>
          </a:p>
          <a:p>
            <a:endParaRPr lang="da-DK" dirty="0"/>
          </a:p>
          <a:p>
            <a:r>
              <a:rPr lang="da-DK" dirty="0"/>
              <a:t>Hvor meget betaler man i alt for at låne pengene hos Sparekassen Thy?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Hvor stort et rentebeløb (i </a:t>
            </a:r>
            <a:r>
              <a:rPr lang="da-DK" dirty="0" err="1"/>
              <a:t>kr</a:t>
            </a:r>
            <a:r>
              <a:rPr lang="da-DK" dirty="0"/>
              <a:t>) betaler man for at låne pengene hos Sparekassen Thy?</a:t>
            </a:r>
          </a:p>
          <a:p>
            <a:endParaRPr lang="da-DK" dirty="0"/>
          </a:p>
          <a:p>
            <a:r>
              <a:rPr lang="da-DK" dirty="0"/>
              <a:t>Hvor meget dyrere er det at låne hos </a:t>
            </a:r>
            <a:r>
              <a:rPr lang="da-DK" dirty="0" err="1"/>
              <a:t>KreditNU</a:t>
            </a:r>
            <a:r>
              <a:rPr lang="da-DK" dirty="0"/>
              <a:t> pr måned end hos Sparekassen Thy?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68277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2715</TotalTime>
  <Words>323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Cambria Math</vt:lpstr>
      <vt:lpstr>Trebuchet MS</vt:lpstr>
      <vt:lpstr>Wingdings 3</vt:lpstr>
      <vt:lpstr>Facet</vt:lpstr>
      <vt:lpstr>Kviklån</vt:lpstr>
      <vt:lpstr>Turbolån</vt:lpstr>
      <vt:lpstr>Beregninger</vt:lpstr>
      <vt:lpstr>Formler </vt:lpstr>
      <vt:lpstr>Turbolån</vt:lpstr>
      <vt:lpstr>Turbolån</vt:lpstr>
      <vt:lpstr>Lån i Sparekassen Thy</vt:lpstr>
      <vt:lpstr>Beregninger</vt:lpstr>
      <vt:lpstr>Sammenligning af de to lån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Kviklån</dc:title>
  <dc:creator>Windows User</dc:creator>
  <cp:lastModifiedBy>Betina Nyborg Lind</cp:lastModifiedBy>
  <cp:revision>16</cp:revision>
  <dcterms:created xsi:type="dcterms:W3CDTF">2019-11-08T09:13:14Z</dcterms:created>
  <dcterms:modified xsi:type="dcterms:W3CDTF">2025-03-17T10:11:49Z</dcterms:modified>
</cp:coreProperties>
</file>