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8" r:id="rId3"/>
    <p:sldId id="259" r:id="rId4"/>
    <p:sldId id="260" r:id="rId5"/>
    <p:sldId id="261" r:id="rId6"/>
    <p:sldId id="262" r:id="rId7"/>
    <p:sldId id="263" r:id="rId8"/>
    <p:sldId id="264" r:id="rId9"/>
    <p:sldId id="266" r:id="rId10"/>
    <p:sldId id="265"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78" d="100"/>
          <a:sy n="78" d="100"/>
        </p:scale>
        <p:origin x="19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1E287-EB40-4F30-AEFB-F23003955A7B}"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31A3DC22-19E2-44F9-B2BF-BCD013668271}">
      <dgm:prSet/>
      <dgm:spPr/>
      <dgm:t>
        <a:bodyPr/>
        <a:lstStyle/>
        <a:p>
          <a:r>
            <a:rPr lang="da-DK" b="0" i="0"/>
            <a:t>Den måde, de centrale personer i en tekst tænker og opfører sig på, er ofte en vigtig del af tekstens motiv. Derfor er det ofte vigtigt at bruge tid på denne del af analysen. </a:t>
          </a:r>
          <a:endParaRPr lang="en-US"/>
        </a:p>
      </dgm:t>
    </dgm:pt>
    <dgm:pt modelId="{BF37747C-F8EF-47B8-A4E7-F036322D8D06}" type="parTrans" cxnId="{3B0A08A0-2226-4C5A-88C6-CADD1C5E45BE}">
      <dgm:prSet/>
      <dgm:spPr/>
      <dgm:t>
        <a:bodyPr/>
        <a:lstStyle/>
        <a:p>
          <a:endParaRPr lang="en-US"/>
        </a:p>
      </dgm:t>
    </dgm:pt>
    <dgm:pt modelId="{BD7BABD8-78DA-4DA4-8321-A1FE18E779ED}" type="sibTrans" cxnId="{3B0A08A0-2226-4C5A-88C6-CADD1C5E45BE}">
      <dgm:prSet/>
      <dgm:spPr/>
      <dgm:t>
        <a:bodyPr/>
        <a:lstStyle/>
        <a:p>
          <a:endParaRPr lang="en-US"/>
        </a:p>
      </dgm:t>
    </dgm:pt>
    <dgm:pt modelId="{7CB66F0C-0618-4FAD-87E7-72916E9D1DA4}">
      <dgm:prSet/>
      <dgm:spPr/>
      <dgm:t>
        <a:bodyPr/>
        <a:lstStyle/>
        <a:p>
          <a:r>
            <a:rPr lang="da-DK" b="0" i="0"/>
            <a:t>Personer i en tekst kan blive karakteriseret på flere måder.</a:t>
          </a:r>
          <a:endParaRPr lang="en-US"/>
        </a:p>
      </dgm:t>
    </dgm:pt>
    <dgm:pt modelId="{D9323D49-2F3D-4FD0-83F2-4DF7CA78359B}" type="parTrans" cxnId="{0AD2289A-38AD-4942-9BA1-F8E3EC062805}">
      <dgm:prSet/>
      <dgm:spPr/>
      <dgm:t>
        <a:bodyPr/>
        <a:lstStyle/>
        <a:p>
          <a:endParaRPr lang="en-US"/>
        </a:p>
      </dgm:t>
    </dgm:pt>
    <dgm:pt modelId="{6A06D86E-6D41-462E-A5EB-F66E3EE75A96}" type="sibTrans" cxnId="{0AD2289A-38AD-4942-9BA1-F8E3EC062805}">
      <dgm:prSet/>
      <dgm:spPr/>
      <dgm:t>
        <a:bodyPr/>
        <a:lstStyle/>
        <a:p>
          <a:endParaRPr lang="en-US"/>
        </a:p>
      </dgm:t>
    </dgm:pt>
    <dgm:pt modelId="{E3DE3AE6-533E-9244-9F32-127802E5822C}" type="pres">
      <dgm:prSet presAssocID="{D371E287-EB40-4F30-AEFB-F23003955A7B}" presName="linear" presStyleCnt="0">
        <dgm:presLayoutVars>
          <dgm:animLvl val="lvl"/>
          <dgm:resizeHandles val="exact"/>
        </dgm:presLayoutVars>
      </dgm:prSet>
      <dgm:spPr/>
    </dgm:pt>
    <dgm:pt modelId="{3C5A8BF1-809C-C34D-9B14-78799D8F747F}" type="pres">
      <dgm:prSet presAssocID="{31A3DC22-19E2-44F9-B2BF-BCD013668271}" presName="parentText" presStyleLbl="node1" presStyleIdx="0" presStyleCnt="2">
        <dgm:presLayoutVars>
          <dgm:chMax val="0"/>
          <dgm:bulletEnabled val="1"/>
        </dgm:presLayoutVars>
      </dgm:prSet>
      <dgm:spPr/>
    </dgm:pt>
    <dgm:pt modelId="{D116374E-F65A-8040-A8EB-6FDEB9526065}" type="pres">
      <dgm:prSet presAssocID="{BD7BABD8-78DA-4DA4-8321-A1FE18E779ED}" presName="spacer" presStyleCnt="0"/>
      <dgm:spPr/>
    </dgm:pt>
    <dgm:pt modelId="{7AF5E706-9F7F-8F41-9379-784595D31171}" type="pres">
      <dgm:prSet presAssocID="{7CB66F0C-0618-4FAD-87E7-72916E9D1DA4}" presName="parentText" presStyleLbl="node1" presStyleIdx="1" presStyleCnt="2">
        <dgm:presLayoutVars>
          <dgm:chMax val="0"/>
          <dgm:bulletEnabled val="1"/>
        </dgm:presLayoutVars>
      </dgm:prSet>
      <dgm:spPr/>
    </dgm:pt>
  </dgm:ptLst>
  <dgm:cxnLst>
    <dgm:cxn modelId="{B534D046-560B-514D-911D-D11731E141C1}" type="presOf" srcId="{31A3DC22-19E2-44F9-B2BF-BCD013668271}" destId="{3C5A8BF1-809C-C34D-9B14-78799D8F747F}" srcOrd="0" destOrd="0" presId="urn:microsoft.com/office/officeart/2005/8/layout/vList2"/>
    <dgm:cxn modelId="{D7765D47-DF47-DF41-B81A-8DDCE28E38BE}" type="presOf" srcId="{D371E287-EB40-4F30-AEFB-F23003955A7B}" destId="{E3DE3AE6-533E-9244-9F32-127802E5822C}" srcOrd="0" destOrd="0" presId="urn:microsoft.com/office/officeart/2005/8/layout/vList2"/>
    <dgm:cxn modelId="{B501E883-6693-CB44-8DD4-CE1A2CC8E280}" type="presOf" srcId="{7CB66F0C-0618-4FAD-87E7-72916E9D1DA4}" destId="{7AF5E706-9F7F-8F41-9379-784595D31171}" srcOrd="0" destOrd="0" presId="urn:microsoft.com/office/officeart/2005/8/layout/vList2"/>
    <dgm:cxn modelId="{0AD2289A-38AD-4942-9BA1-F8E3EC062805}" srcId="{D371E287-EB40-4F30-AEFB-F23003955A7B}" destId="{7CB66F0C-0618-4FAD-87E7-72916E9D1DA4}" srcOrd="1" destOrd="0" parTransId="{D9323D49-2F3D-4FD0-83F2-4DF7CA78359B}" sibTransId="{6A06D86E-6D41-462E-A5EB-F66E3EE75A96}"/>
    <dgm:cxn modelId="{3B0A08A0-2226-4C5A-88C6-CADD1C5E45BE}" srcId="{D371E287-EB40-4F30-AEFB-F23003955A7B}" destId="{31A3DC22-19E2-44F9-B2BF-BCD013668271}" srcOrd="0" destOrd="0" parTransId="{BF37747C-F8EF-47B8-A4E7-F036322D8D06}" sibTransId="{BD7BABD8-78DA-4DA4-8321-A1FE18E779ED}"/>
    <dgm:cxn modelId="{26B08241-3F66-C24B-ACC9-EEF45DAB04DE}" type="presParOf" srcId="{E3DE3AE6-533E-9244-9F32-127802E5822C}" destId="{3C5A8BF1-809C-C34D-9B14-78799D8F747F}" srcOrd="0" destOrd="0" presId="urn:microsoft.com/office/officeart/2005/8/layout/vList2"/>
    <dgm:cxn modelId="{15AFF3CC-009E-0945-8EF7-F787548254EB}" type="presParOf" srcId="{E3DE3AE6-533E-9244-9F32-127802E5822C}" destId="{D116374E-F65A-8040-A8EB-6FDEB9526065}" srcOrd="1" destOrd="0" presId="urn:microsoft.com/office/officeart/2005/8/layout/vList2"/>
    <dgm:cxn modelId="{FBFBC8ED-0D75-104F-B492-8B00DB78706D}" type="presParOf" srcId="{E3DE3AE6-533E-9244-9F32-127802E5822C}" destId="{7AF5E706-9F7F-8F41-9379-784595D3117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F674A-162B-404D-BB86-7F0EAB552B8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85D4985-7D9D-4103-A436-D421098B9CC1}">
      <dgm:prSet/>
      <dgm:spPr/>
      <dgm:t>
        <a:bodyPr/>
        <a:lstStyle/>
        <a:p>
          <a:r>
            <a:rPr lang="da-DK"/>
            <a:t>M</a:t>
          </a:r>
          <a:r>
            <a:rPr lang="da-DK" b="0" i="0"/>
            <a:t>an </a:t>
          </a:r>
          <a:r>
            <a:rPr lang="da-DK"/>
            <a:t>k</a:t>
          </a:r>
          <a:r>
            <a:rPr lang="da-DK" b="0" i="0"/>
            <a:t>an præsentere personkarakteristikken på følgende måde, idet man går fra det ydre til det indre:</a:t>
          </a:r>
          <a:endParaRPr lang="en-US"/>
        </a:p>
      </dgm:t>
    </dgm:pt>
    <dgm:pt modelId="{2D7423CC-7C39-4705-8541-FC06B3E94A96}" type="parTrans" cxnId="{65F7A735-10D1-416C-B22A-1FC646310674}">
      <dgm:prSet/>
      <dgm:spPr/>
      <dgm:t>
        <a:bodyPr/>
        <a:lstStyle/>
        <a:p>
          <a:endParaRPr lang="en-US"/>
        </a:p>
      </dgm:t>
    </dgm:pt>
    <dgm:pt modelId="{B77A081C-1779-41B9-9235-CB9B561D5DDA}" type="sibTrans" cxnId="{65F7A735-10D1-416C-B22A-1FC646310674}">
      <dgm:prSet/>
      <dgm:spPr/>
      <dgm:t>
        <a:bodyPr/>
        <a:lstStyle/>
        <a:p>
          <a:endParaRPr lang="en-US"/>
        </a:p>
      </dgm:t>
    </dgm:pt>
    <dgm:pt modelId="{CF20B725-26E8-4E64-885F-4ACDAA48B394}">
      <dgm:prSet/>
      <dgm:spPr/>
      <dgm:t>
        <a:bodyPr/>
        <a:lstStyle/>
        <a:p>
          <a:r>
            <a:rPr lang="da-DK" b="0" i="1" dirty="0">
              <a:solidFill>
                <a:schemeClr val="tx1"/>
              </a:solidFill>
            </a:rPr>
            <a:t>Ydre kendetegn</a:t>
          </a:r>
          <a:r>
            <a:rPr lang="da-DK" b="0" i="0" dirty="0">
              <a:solidFill>
                <a:schemeClr val="tx1"/>
              </a:solidFill>
            </a:rPr>
            <a:t>:</a:t>
          </a:r>
          <a:r>
            <a:rPr lang="da-DK" b="0" i="0" dirty="0"/>
            <a:t> køn, alder, udseende, gestik, mimik, påklædning.</a:t>
          </a:r>
          <a:endParaRPr lang="en-US" dirty="0"/>
        </a:p>
      </dgm:t>
    </dgm:pt>
    <dgm:pt modelId="{D426D460-F1A4-46ED-ABD6-812B10824795}" type="parTrans" cxnId="{C47DC617-D77F-4159-A77D-80F4CC77A1CB}">
      <dgm:prSet/>
      <dgm:spPr/>
      <dgm:t>
        <a:bodyPr/>
        <a:lstStyle/>
        <a:p>
          <a:endParaRPr lang="en-US"/>
        </a:p>
      </dgm:t>
    </dgm:pt>
    <dgm:pt modelId="{9F806E9E-9651-4194-AC99-B4C85075BF95}" type="sibTrans" cxnId="{C47DC617-D77F-4159-A77D-80F4CC77A1CB}">
      <dgm:prSet/>
      <dgm:spPr/>
      <dgm:t>
        <a:bodyPr/>
        <a:lstStyle/>
        <a:p>
          <a:endParaRPr lang="en-US"/>
        </a:p>
      </dgm:t>
    </dgm:pt>
    <dgm:pt modelId="{C7C78723-9CB2-44EA-9136-115DF0D4C04A}">
      <dgm:prSet/>
      <dgm:spPr/>
      <dgm:t>
        <a:bodyPr/>
        <a:lstStyle/>
        <a:p>
          <a:r>
            <a:rPr lang="da-DK" b="0" i="1" dirty="0">
              <a:solidFill>
                <a:schemeClr val="tx1"/>
              </a:solidFill>
            </a:rPr>
            <a:t>Sociale kendetegn</a:t>
          </a:r>
          <a:r>
            <a:rPr lang="da-DK" b="0" i="0" dirty="0">
              <a:solidFill>
                <a:schemeClr val="tx1"/>
              </a:solidFill>
            </a:rPr>
            <a:t>: </a:t>
          </a:r>
          <a:r>
            <a:rPr lang="da-DK" b="0" i="0" dirty="0"/>
            <a:t>familierolle, social gruppe, arbejde, økonomi, uddannelse, boligforhold, interesser.</a:t>
          </a:r>
          <a:endParaRPr lang="en-US" dirty="0"/>
        </a:p>
      </dgm:t>
    </dgm:pt>
    <dgm:pt modelId="{1E13B3A6-7332-40D3-8E06-15DCC2DE5B9E}" type="parTrans" cxnId="{A637F90A-7F01-41C3-971C-52FE16E28448}">
      <dgm:prSet/>
      <dgm:spPr/>
      <dgm:t>
        <a:bodyPr/>
        <a:lstStyle/>
        <a:p>
          <a:endParaRPr lang="en-US"/>
        </a:p>
      </dgm:t>
    </dgm:pt>
    <dgm:pt modelId="{D2FC989B-FCFA-42A8-9EF0-1CE950058CE2}" type="sibTrans" cxnId="{A637F90A-7F01-41C3-971C-52FE16E28448}">
      <dgm:prSet/>
      <dgm:spPr/>
      <dgm:t>
        <a:bodyPr/>
        <a:lstStyle/>
        <a:p>
          <a:endParaRPr lang="en-US"/>
        </a:p>
      </dgm:t>
    </dgm:pt>
    <dgm:pt modelId="{8BE94902-3B4A-458C-ADDB-C704E5967813}">
      <dgm:prSet/>
      <dgm:spPr/>
      <dgm:t>
        <a:bodyPr/>
        <a:lstStyle/>
        <a:p>
          <a:r>
            <a:rPr lang="da-DK" b="0" i="1" dirty="0">
              <a:solidFill>
                <a:schemeClr val="tx1"/>
              </a:solidFill>
            </a:rPr>
            <a:t>Indre kendetegn</a:t>
          </a:r>
          <a:r>
            <a:rPr lang="da-DK" b="0" i="0" dirty="0">
              <a:solidFill>
                <a:schemeClr val="tx1"/>
              </a:solidFill>
            </a:rPr>
            <a:t>: </a:t>
          </a:r>
          <a:r>
            <a:rPr lang="da-DK" b="0" i="0" dirty="0"/>
            <a:t>personlighed/karaktertræk, væremåde, selvopfattelse, holdninger og værdier.</a:t>
          </a:r>
          <a:endParaRPr lang="en-US" dirty="0"/>
        </a:p>
      </dgm:t>
    </dgm:pt>
    <dgm:pt modelId="{FAC46D8A-000D-4B14-8292-2215B624F215}" type="parTrans" cxnId="{EF013803-4BD2-4A11-AFF6-5116739C43DB}">
      <dgm:prSet/>
      <dgm:spPr/>
      <dgm:t>
        <a:bodyPr/>
        <a:lstStyle/>
        <a:p>
          <a:endParaRPr lang="en-US"/>
        </a:p>
      </dgm:t>
    </dgm:pt>
    <dgm:pt modelId="{B157201E-75EA-4F1C-853E-005915250938}" type="sibTrans" cxnId="{EF013803-4BD2-4A11-AFF6-5116739C43DB}">
      <dgm:prSet/>
      <dgm:spPr/>
      <dgm:t>
        <a:bodyPr/>
        <a:lstStyle/>
        <a:p>
          <a:endParaRPr lang="en-US"/>
        </a:p>
      </dgm:t>
    </dgm:pt>
    <dgm:pt modelId="{C26A5820-99E1-A74B-A425-F2A90909B8B7}" type="pres">
      <dgm:prSet presAssocID="{C23F674A-162B-404D-BB86-7F0EAB552B81}" presName="linear" presStyleCnt="0">
        <dgm:presLayoutVars>
          <dgm:animLvl val="lvl"/>
          <dgm:resizeHandles val="exact"/>
        </dgm:presLayoutVars>
      </dgm:prSet>
      <dgm:spPr/>
    </dgm:pt>
    <dgm:pt modelId="{43A2412E-FADB-DE41-BF87-D9C96A78F97F}" type="pres">
      <dgm:prSet presAssocID="{085D4985-7D9D-4103-A436-D421098B9CC1}" presName="parentText" presStyleLbl="node1" presStyleIdx="0" presStyleCnt="4">
        <dgm:presLayoutVars>
          <dgm:chMax val="0"/>
          <dgm:bulletEnabled val="1"/>
        </dgm:presLayoutVars>
      </dgm:prSet>
      <dgm:spPr/>
    </dgm:pt>
    <dgm:pt modelId="{7B798561-D0C4-204E-ADF9-0763EDAAF4BF}" type="pres">
      <dgm:prSet presAssocID="{B77A081C-1779-41B9-9235-CB9B561D5DDA}" presName="spacer" presStyleCnt="0"/>
      <dgm:spPr/>
    </dgm:pt>
    <dgm:pt modelId="{FCEF3D47-0C76-104A-9AB2-B603901D3398}" type="pres">
      <dgm:prSet presAssocID="{CF20B725-26E8-4E64-885F-4ACDAA48B394}" presName="parentText" presStyleLbl="node1" presStyleIdx="1" presStyleCnt="4">
        <dgm:presLayoutVars>
          <dgm:chMax val="0"/>
          <dgm:bulletEnabled val="1"/>
        </dgm:presLayoutVars>
      </dgm:prSet>
      <dgm:spPr/>
    </dgm:pt>
    <dgm:pt modelId="{41EE2477-BB27-344C-B917-0BEA9AF3896D}" type="pres">
      <dgm:prSet presAssocID="{9F806E9E-9651-4194-AC99-B4C85075BF95}" presName="spacer" presStyleCnt="0"/>
      <dgm:spPr/>
    </dgm:pt>
    <dgm:pt modelId="{7673EE49-8770-A84B-AAC5-0BDE6E427D5F}" type="pres">
      <dgm:prSet presAssocID="{C7C78723-9CB2-44EA-9136-115DF0D4C04A}" presName="parentText" presStyleLbl="node1" presStyleIdx="2" presStyleCnt="4">
        <dgm:presLayoutVars>
          <dgm:chMax val="0"/>
          <dgm:bulletEnabled val="1"/>
        </dgm:presLayoutVars>
      </dgm:prSet>
      <dgm:spPr/>
    </dgm:pt>
    <dgm:pt modelId="{486AF42E-0292-C64E-9BE2-754968E68857}" type="pres">
      <dgm:prSet presAssocID="{D2FC989B-FCFA-42A8-9EF0-1CE950058CE2}" presName="spacer" presStyleCnt="0"/>
      <dgm:spPr/>
    </dgm:pt>
    <dgm:pt modelId="{BFE574B3-F938-774C-940C-28D4F39C9C7A}" type="pres">
      <dgm:prSet presAssocID="{8BE94902-3B4A-458C-ADDB-C704E5967813}" presName="parentText" presStyleLbl="node1" presStyleIdx="3" presStyleCnt="4">
        <dgm:presLayoutVars>
          <dgm:chMax val="0"/>
          <dgm:bulletEnabled val="1"/>
        </dgm:presLayoutVars>
      </dgm:prSet>
      <dgm:spPr/>
    </dgm:pt>
  </dgm:ptLst>
  <dgm:cxnLst>
    <dgm:cxn modelId="{EF013803-4BD2-4A11-AFF6-5116739C43DB}" srcId="{C23F674A-162B-404D-BB86-7F0EAB552B81}" destId="{8BE94902-3B4A-458C-ADDB-C704E5967813}" srcOrd="3" destOrd="0" parTransId="{FAC46D8A-000D-4B14-8292-2215B624F215}" sibTransId="{B157201E-75EA-4F1C-853E-005915250938}"/>
    <dgm:cxn modelId="{A637F90A-7F01-41C3-971C-52FE16E28448}" srcId="{C23F674A-162B-404D-BB86-7F0EAB552B81}" destId="{C7C78723-9CB2-44EA-9136-115DF0D4C04A}" srcOrd="2" destOrd="0" parTransId="{1E13B3A6-7332-40D3-8E06-15DCC2DE5B9E}" sibTransId="{D2FC989B-FCFA-42A8-9EF0-1CE950058CE2}"/>
    <dgm:cxn modelId="{14BFB70E-3E17-344E-80CE-687C20F51F7C}" type="presOf" srcId="{085D4985-7D9D-4103-A436-D421098B9CC1}" destId="{43A2412E-FADB-DE41-BF87-D9C96A78F97F}" srcOrd="0" destOrd="0" presId="urn:microsoft.com/office/officeart/2005/8/layout/vList2"/>
    <dgm:cxn modelId="{C47DC617-D77F-4159-A77D-80F4CC77A1CB}" srcId="{C23F674A-162B-404D-BB86-7F0EAB552B81}" destId="{CF20B725-26E8-4E64-885F-4ACDAA48B394}" srcOrd="1" destOrd="0" parTransId="{D426D460-F1A4-46ED-ABD6-812B10824795}" sibTransId="{9F806E9E-9651-4194-AC99-B4C85075BF95}"/>
    <dgm:cxn modelId="{65F7A735-10D1-416C-B22A-1FC646310674}" srcId="{C23F674A-162B-404D-BB86-7F0EAB552B81}" destId="{085D4985-7D9D-4103-A436-D421098B9CC1}" srcOrd="0" destOrd="0" parTransId="{2D7423CC-7C39-4705-8541-FC06B3E94A96}" sibTransId="{B77A081C-1779-41B9-9235-CB9B561D5DDA}"/>
    <dgm:cxn modelId="{46250CAB-1CEA-E546-8DB9-11F51D932AC4}" type="presOf" srcId="{8BE94902-3B4A-458C-ADDB-C704E5967813}" destId="{BFE574B3-F938-774C-940C-28D4F39C9C7A}" srcOrd="0" destOrd="0" presId="urn:microsoft.com/office/officeart/2005/8/layout/vList2"/>
    <dgm:cxn modelId="{AE7AFBC0-88B4-4C45-A231-742239468B7F}" type="presOf" srcId="{CF20B725-26E8-4E64-885F-4ACDAA48B394}" destId="{FCEF3D47-0C76-104A-9AB2-B603901D3398}" srcOrd="0" destOrd="0" presId="urn:microsoft.com/office/officeart/2005/8/layout/vList2"/>
    <dgm:cxn modelId="{7AD45CD5-B7DB-5C46-AA75-7E56E2159995}" type="presOf" srcId="{C7C78723-9CB2-44EA-9136-115DF0D4C04A}" destId="{7673EE49-8770-A84B-AAC5-0BDE6E427D5F}" srcOrd="0" destOrd="0" presId="urn:microsoft.com/office/officeart/2005/8/layout/vList2"/>
    <dgm:cxn modelId="{9CA1BEF0-EC8C-DA4B-B7A9-43DAE421321C}" type="presOf" srcId="{C23F674A-162B-404D-BB86-7F0EAB552B81}" destId="{C26A5820-99E1-A74B-A425-F2A90909B8B7}" srcOrd="0" destOrd="0" presId="urn:microsoft.com/office/officeart/2005/8/layout/vList2"/>
    <dgm:cxn modelId="{DBE24DD8-843E-044B-A60E-513CF3D4577D}" type="presParOf" srcId="{C26A5820-99E1-A74B-A425-F2A90909B8B7}" destId="{43A2412E-FADB-DE41-BF87-D9C96A78F97F}" srcOrd="0" destOrd="0" presId="urn:microsoft.com/office/officeart/2005/8/layout/vList2"/>
    <dgm:cxn modelId="{E718D649-BF82-A045-A2C5-FE0CC2968965}" type="presParOf" srcId="{C26A5820-99E1-A74B-A425-F2A90909B8B7}" destId="{7B798561-D0C4-204E-ADF9-0763EDAAF4BF}" srcOrd="1" destOrd="0" presId="urn:microsoft.com/office/officeart/2005/8/layout/vList2"/>
    <dgm:cxn modelId="{9328E908-0CA0-B240-8493-47D27070E458}" type="presParOf" srcId="{C26A5820-99E1-A74B-A425-F2A90909B8B7}" destId="{FCEF3D47-0C76-104A-9AB2-B603901D3398}" srcOrd="2" destOrd="0" presId="urn:microsoft.com/office/officeart/2005/8/layout/vList2"/>
    <dgm:cxn modelId="{676A4335-7028-9142-BEC2-9B53EDB9CA81}" type="presParOf" srcId="{C26A5820-99E1-A74B-A425-F2A90909B8B7}" destId="{41EE2477-BB27-344C-B917-0BEA9AF3896D}" srcOrd="3" destOrd="0" presId="urn:microsoft.com/office/officeart/2005/8/layout/vList2"/>
    <dgm:cxn modelId="{8ECC11A5-B794-3442-B222-72202977ED9E}" type="presParOf" srcId="{C26A5820-99E1-A74B-A425-F2A90909B8B7}" destId="{7673EE49-8770-A84B-AAC5-0BDE6E427D5F}" srcOrd="4" destOrd="0" presId="urn:microsoft.com/office/officeart/2005/8/layout/vList2"/>
    <dgm:cxn modelId="{3CB07D0F-D6C6-974D-9C82-345061A10804}" type="presParOf" srcId="{C26A5820-99E1-A74B-A425-F2A90909B8B7}" destId="{486AF42E-0292-C64E-9BE2-754968E68857}" srcOrd="5" destOrd="0" presId="urn:microsoft.com/office/officeart/2005/8/layout/vList2"/>
    <dgm:cxn modelId="{CEBD1737-CFF6-6C46-9B76-EE1B4824822F}" type="presParOf" srcId="{C26A5820-99E1-A74B-A425-F2A90909B8B7}" destId="{BFE574B3-F938-774C-940C-28D4F39C9C7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A8BF1-809C-C34D-9B14-78799D8F747F}">
      <dsp:nvSpPr>
        <dsp:cNvPr id="0" name=""/>
        <dsp:cNvSpPr/>
      </dsp:nvSpPr>
      <dsp:spPr>
        <a:xfrm>
          <a:off x="0" y="369909"/>
          <a:ext cx="10515600" cy="17596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a-DK" sz="3200" b="0" i="0" kern="1200"/>
            <a:t>Den måde, de centrale personer i en tekst tænker og opfører sig på, er ofte en vigtig del af tekstens motiv. Derfor er det ofte vigtigt at bruge tid på denne del af analysen. </a:t>
          </a:r>
          <a:endParaRPr lang="en-US" sz="3200" kern="1200"/>
        </a:p>
      </dsp:txBody>
      <dsp:txXfrm>
        <a:off x="85900" y="455809"/>
        <a:ext cx="10343800" cy="1587880"/>
      </dsp:txXfrm>
    </dsp:sp>
    <dsp:sp modelId="{7AF5E706-9F7F-8F41-9379-784595D31171}">
      <dsp:nvSpPr>
        <dsp:cNvPr id="0" name=""/>
        <dsp:cNvSpPr/>
      </dsp:nvSpPr>
      <dsp:spPr>
        <a:xfrm>
          <a:off x="0" y="2221749"/>
          <a:ext cx="10515600" cy="17596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a-DK" sz="3200" b="0" i="0" kern="1200"/>
            <a:t>Personer i en tekst kan blive karakteriseret på flere måder.</a:t>
          </a:r>
          <a:endParaRPr lang="en-US" sz="3200" kern="1200"/>
        </a:p>
      </dsp:txBody>
      <dsp:txXfrm>
        <a:off x="85900" y="2307649"/>
        <a:ext cx="10343800" cy="1587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2412E-FADB-DE41-BF87-D9C96A78F97F}">
      <dsp:nvSpPr>
        <dsp:cNvPr id="0" name=""/>
        <dsp:cNvSpPr/>
      </dsp:nvSpPr>
      <dsp:spPr>
        <a:xfrm>
          <a:off x="0" y="78669"/>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a:t>M</a:t>
          </a:r>
          <a:r>
            <a:rPr lang="da-DK" sz="2500" b="0" i="0" kern="1200"/>
            <a:t>an </a:t>
          </a:r>
          <a:r>
            <a:rPr lang="da-DK" sz="2500" kern="1200"/>
            <a:t>k</a:t>
          </a:r>
          <a:r>
            <a:rPr lang="da-DK" sz="2500" b="0" i="0" kern="1200"/>
            <a:t>an præsentere personkarakteristikken på følgende måde, idet man går fra det ydre til det indre:</a:t>
          </a:r>
          <a:endParaRPr lang="en-US" sz="2500" kern="1200"/>
        </a:p>
      </dsp:txBody>
      <dsp:txXfrm>
        <a:off x="48547" y="127216"/>
        <a:ext cx="10418506" cy="897406"/>
      </dsp:txXfrm>
    </dsp:sp>
    <dsp:sp modelId="{FCEF3D47-0C76-104A-9AB2-B603901D3398}">
      <dsp:nvSpPr>
        <dsp:cNvPr id="0" name=""/>
        <dsp:cNvSpPr/>
      </dsp:nvSpPr>
      <dsp:spPr>
        <a:xfrm>
          <a:off x="0" y="1145169"/>
          <a:ext cx="10515600" cy="9945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b="0" i="1" kern="1200" dirty="0">
              <a:solidFill>
                <a:schemeClr val="tx1"/>
              </a:solidFill>
            </a:rPr>
            <a:t>Ydre kendetegn</a:t>
          </a:r>
          <a:r>
            <a:rPr lang="da-DK" sz="2500" b="0" i="0" kern="1200" dirty="0">
              <a:solidFill>
                <a:schemeClr val="tx1"/>
              </a:solidFill>
            </a:rPr>
            <a:t>:</a:t>
          </a:r>
          <a:r>
            <a:rPr lang="da-DK" sz="2500" b="0" i="0" kern="1200" dirty="0"/>
            <a:t> køn, alder, udseende, gestik, mimik, påklædning.</a:t>
          </a:r>
          <a:endParaRPr lang="en-US" sz="2500" kern="1200" dirty="0"/>
        </a:p>
      </dsp:txBody>
      <dsp:txXfrm>
        <a:off x="48547" y="1193716"/>
        <a:ext cx="10418506" cy="897406"/>
      </dsp:txXfrm>
    </dsp:sp>
    <dsp:sp modelId="{7673EE49-8770-A84B-AAC5-0BDE6E427D5F}">
      <dsp:nvSpPr>
        <dsp:cNvPr id="0" name=""/>
        <dsp:cNvSpPr/>
      </dsp:nvSpPr>
      <dsp:spPr>
        <a:xfrm>
          <a:off x="0" y="2211669"/>
          <a:ext cx="10515600" cy="9945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b="0" i="1" kern="1200" dirty="0">
              <a:solidFill>
                <a:schemeClr val="tx1"/>
              </a:solidFill>
            </a:rPr>
            <a:t>Sociale kendetegn</a:t>
          </a:r>
          <a:r>
            <a:rPr lang="da-DK" sz="2500" b="0" i="0" kern="1200" dirty="0">
              <a:solidFill>
                <a:schemeClr val="tx1"/>
              </a:solidFill>
            </a:rPr>
            <a:t>: </a:t>
          </a:r>
          <a:r>
            <a:rPr lang="da-DK" sz="2500" b="0" i="0" kern="1200" dirty="0"/>
            <a:t>familierolle, social gruppe, arbejde, økonomi, uddannelse, boligforhold, interesser.</a:t>
          </a:r>
          <a:endParaRPr lang="en-US" sz="2500" kern="1200" dirty="0"/>
        </a:p>
      </dsp:txBody>
      <dsp:txXfrm>
        <a:off x="48547" y="2260216"/>
        <a:ext cx="10418506" cy="897406"/>
      </dsp:txXfrm>
    </dsp:sp>
    <dsp:sp modelId="{BFE574B3-F938-774C-940C-28D4F39C9C7A}">
      <dsp:nvSpPr>
        <dsp:cNvPr id="0" name=""/>
        <dsp:cNvSpPr/>
      </dsp:nvSpPr>
      <dsp:spPr>
        <a:xfrm>
          <a:off x="0" y="3278169"/>
          <a:ext cx="105156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b="0" i="1" kern="1200" dirty="0">
              <a:solidFill>
                <a:schemeClr val="tx1"/>
              </a:solidFill>
            </a:rPr>
            <a:t>Indre kendetegn</a:t>
          </a:r>
          <a:r>
            <a:rPr lang="da-DK" sz="2500" b="0" i="0" kern="1200" dirty="0">
              <a:solidFill>
                <a:schemeClr val="tx1"/>
              </a:solidFill>
            </a:rPr>
            <a:t>: </a:t>
          </a:r>
          <a:r>
            <a:rPr lang="da-DK" sz="2500" b="0" i="0" kern="1200" dirty="0"/>
            <a:t>personlighed/karaktertræk, væremåde, selvopfattelse, holdninger og værdier.</a:t>
          </a:r>
          <a:endParaRPr lang="en-US" sz="2500" kern="1200" dirty="0"/>
        </a:p>
      </dsp:txBody>
      <dsp:txXfrm>
        <a:off x="48547" y="3326716"/>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5T08:39:12.279"/>
    </inkml:context>
    <inkml:brush xml:id="br0">
      <inkml:brushProperty name="width" value="0.05" units="cm"/>
      <inkml:brushProperty name="height" value="0.05" units="cm"/>
      <inkml:brushProperty name="color" value="#008C3A"/>
    </inkml:brush>
  </inkml:definitions>
  <inkml:trace contextRef="#ctx0" brushRef="#br0">393 0 24575,'-19'21'0,"-1"3"0,-1 8 0,-2 3 0,4-1 0,-2 1 0,3-2 0,1 2 0,1 0 0,1 4 0,-2 5 0,1 8 0,-3 7 0,2 0 0,0-1 0,3-3 0,3 0 0,4 0 0,3 3 0,3 3 0,1 4 0,0 6 0,0-2 0,0-3 0,0-6 0,0-9 0,2-6 0,3-5 0,1-6 0,2-3 0,1 0 0,-1-2 0,2 0 0,0-2 0,0 0 0,0-3 0,-1-2 0,-2 2 0,0-11 0,-3 3 0,-2-12 0,0 2 0,-2 2 0,0-3 0,0 2 0,2-4 0,2-1 0,0-2 0,0 2 0,-2 1 0,-1 3 0,1 5 0,4 7 0,0-4 0,5 8 0,-4-7 0,1 1 0,-1-2 0,-4-6 0,1-1 0,-2-1 0,2 4 0,3 5 0,0 3 0,2 1 0,0-1 0,-1-1 0,0 1 0,-3-8 0,1 1 0,-2-6 0,1 3 0,-1-1 0,0 0 0,0 1 0,1-1 0,-1 0 0,1 1 0,0-1 0,-3 0 0,2-2 0,0-1 0,-2 0 0,0 1 0,0 4 0,2 4 0,2 0 0,2 1 0,-3-6 0,0 1 0,2 0 0,-4-2 0,4 6 0,-2-3 0,3 4 0,1-1 0,-2-2 0,-1-3 0,-3-2 0,-1-2 0,-3-2 0,-3-1 0,-6-2 0,-10-6 0,-10-8 0,-12-8 0,-3-4 0,0 1 0,4 3 0,5 4 0,15 7 0,1 0 0,12 6 0,-4-2 0,0 0 0,-4-2 0,-3-1 0,0 0 0,-2 2 0,2-2 0,8 7 0,0-2 0,10 6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5T08:39:14.545"/>
    </inkml:context>
    <inkml:brush xml:id="br0">
      <inkml:brushProperty name="width" value="0.05" units="cm"/>
      <inkml:brushProperty name="height" value="0.05" units="cm"/>
      <inkml:brushProperty name="color" value="#008C3A"/>
    </inkml:brush>
  </inkml:definitions>
  <inkml:trace contextRef="#ctx0" brushRef="#br0">0 534 24575,'0'-15'0,"1"-8"0,4-14 0,6-13 0,3-5 0,4-1 0,-3 1 0,-3 9 0,-3 8 0,-2 10 0,-3 7 0,1 0 0,0 0 0,0 1 0,-1 4 0,1 4 0,-1 4 0,-2 2 0,0 2 0,-2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5T08:39:40.712"/>
    </inkml:context>
    <inkml:brush xml:id="br0">
      <inkml:brushProperty name="width" value="0.05" units="cm"/>
      <inkml:brushProperty name="height" value="0.05" units="cm"/>
      <inkml:brushProperty name="color" value="#008C3A"/>
    </inkml:brush>
  </inkml:definitions>
  <inkml:trace contextRef="#ctx0" brushRef="#br0">0 53 24575,'24'0'0,"11"0"0,16 0 0,13 0 0,5 0 0,3 0 0,-1-5 0,3-1 0,1-1 0,4 3 0,1 4 0,-1-3 0,-6 0 0,-9-2 0,-10-1 0,-10 3 0,-10-2 0,-6 3 0,-13-1 0,-3 2 0,-8 1 0,-1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5T08:39:43.778"/>
    </inkml:context>
    <inkml:brush xml:id="br0">
      <inkml:brushProperty name="width" value="0.05" units="cm"/>
      <inkml:brushProperty name="height" value="0.05" units="cm"/>
      <inkml:brushProperty name="color" value="#008C3A"/>
    </inkml:brush>
  </inkml:definitions>
  <inkml:trace contextRef="#ctx0" brushRef="#br0">1 0 24575,'10'0'0,"9"0"0,19 0 0,17 0 0,28 0 0,11 0 0,3 0 0,2 0 0,-12 0 0,-5 3 0,-14 0 0,-16 2 0,-15 0 0,-10-3 0,-14 0 0,1-2 0,-5 0 0,4 0 0,5 0 0,9 0 0,3 0 0,2 0 0,-2 0 0,-3 0 0,-3 0 0,-5 0 0,-5 0 0,-7 0 0,-5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53896-F586-2E5D-EBF0-66DAF9CA725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FB18C33-5C2C-B491-F48C-F2B713B4B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188F7C4-9B91-4CD5-9E02-7FC20AC68E59}"/>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5" name="Pladsholder til sidefod 4">
            <a:extLst>
              <a:ext uri="{FF2B5EF4-FFF2-40B4-BE49-F238E27FC236}">
                <a16:creationId xmlns:a16="http://schemas.microsoft.com/office/drawing/2014/main" id="{C4DA757C-2D19-30D0-2D07-3AD4AAB8D69A}"/>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9C9ACC51-7BA7-A764-780B-9B44FB25B006}"/>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9296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E119F-79DA-834D-0927-6F809C08324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704CA6C-A3C0-24E6-FFF1-B3BE6FAD18D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9D02C49-A354-722D-C6A0-04856A0644A3}"/>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5" name="Pladsholder til sidefod 4">
            <a:extLst>
              <a:ext uri="{FF2B5EF4-FFF2-40B4-BE49-F238E27FC236}">
                <a16:creationId xmlns:a16="http://schemas.microsoft.com/office/drawing/2014/main" id="{1169062A-959F-2714-9BCE-9443F02C3462}"/>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62BF99BF-F5F2-DADE-D487-C9BF433142FE}"/>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23025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FCF24CC-2E30-2B04-9D7E-E951F85377A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49A39B8-2641-6ECD-7E82-D45B4A839C0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FD92DD6-2153-6128-8A81-3E29B5BC759D}"/>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5" name="Pladsholder til sidefod 4">
            <a:extLst>
              <a:ext uri="{FF2B5EF4-FFF2-40B4-BE49-F238E27FC236}">
                <a16:creationId xmlns:a16="http://schemas.microsoft.com/office/drawing/2014/main" id="{3D458B8B-28D9-B0BD-005F-67E5F404A1F0}"/>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903746DC-5D15-6F71-C160-3575DC31B1C3}"/>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69026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0656D-BB0C-FA01-845B-4A983BA9C1E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ED31719-5878-DF79-629B-32A8F9A8887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3D11522-D27B-E0A4-7121-AF1FE0E71750}"/>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5" name="Pladsholder til sidefod 4">
            <a:extLst>
              <a:ext uri="{FF2B5EF4-FFF2-40B4-BE49-F238E27FC236}">
                <a16:creationId xmlns:a16="http://schemas.microsoft.com/office/drawing/2014/main" id="{3F822819-F9EA-77AE-A544-60CC60F35446}"/>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0AE1852F-8806-18E9-4A45-D70B6E7BEC0D}"/>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298859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B767D-9F8D-DFD5-90E3-E624918204B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61E8FAE-2CB7-428E-BBC4-C3D17D3E0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8E14050-BB4B-ED6B-9488-6F0128342C2F}"/>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5" name="Pladsholder til sidefod 4">
            <a:extLst>
              <a:ext uri="{FF2B5EF4-FFF2-40B4-BE49-F238E27FC236}">
                <a16:creationId xmlns:a16="http://schemas.microsoft.com/office/drawing/2014/main" id="{D74A9F62-E3AC-ADFD-5841-2996A7EF88A0}"/>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56CABE89-4796-B74E-6F55-4A99750C6DA9}"/>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269320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744D8-3FCA-FB45-2158-18BB6AAD424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0711982-28C1-C68D-9C1A-90B31EB531F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E8D5D30-4DED-AB40-D8B8-4B6C1E4291A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A7589CB-A90A-3503-7DD7-1291BA8184F3}"/>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6" name="Pladsholder til sidefod 5">
            <a:extLst>
              <a:ext uri="{FF2B5EF4-FFF2-40B4-BE49-F238E27FC236}">
                <a16:creationId xmlns:a16="http://schemas.microsoft.com/office/drawing/2014/main" id="{95B3ABA8-69E6-ACFF-207D-CB0DB217E118}"/>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44EC8E1E-893D-7320-6BD6-DD7C4DCB7958}"/>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115110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38B062-023C-6F67-39BB-6F07F79CA8D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E937963-DA95-32F0-79AD-4C4130E2C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892D76B-7EB6-D0F4-3F1F-D51EEAB0623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E0F5823-E091-7F22-FF4F-0D9CECDCB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09493EB-497C-57A1-8A3C-05E9926366C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5B96240-E988-52DA-15A5-DD8F9AF41CC1}"/>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8" name="Pladsholder til sidefod 7">
            <a:extLst>
              <a:ext uri="{FF2B5EF4-FFF2-40B4-BE49-F238E27FC236}">
                <a16:creationId xmlns:a16="http://schemas.microsoft.com/office/drawing/2014/main" id="{E08BB0C4-7086-8907-6458-972B0962A373}"/>
              </a:ext>
            </a:extLst>
          </p:cNvPr>
          <p:cNvSpPr>
            <a:spLocks noGrp="1"/>
          </p:cNvSpPr>
          <p:nvPr>
            <p:ph type="ftr" sz="quarter" idx="11"/>
          </p:nvPr>
        </p:nvSpPr>
        <p:spPr/>
        <p:txBody>
          <a:bodyPr/>
          <a:lstStyle/>
          <a:p>
            <a:endParaRPr lang="en-US" dirty="0"/>
          </a:p>
        </p:txBody>
      </p:sp>
      <p:sp>
        <p:nvSpPr>
          <p:cNvPr id="9" name="Pladsholder til slidenummer 8">
            <a:extLst>
              <a:ext uri="{FF2B5EF4-FFF2-40B4-BE49-F238E27FC236}">
                <a16:creationId xmlns:a16="http://schemas.microsoft.com/office/drawing/2014/main" id="{F5381C6B-FE9E-4954-51C5-FF36B4602238}"/>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362242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64941-025F-3C88-9D74-5917DC0E35A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A381224-DF99-97CD-A6C5-EE68972E8649}"/>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4" name="Pladsholder til sidefod 3">
            <a:extLst>
              <a:ext uri="{FF2B5EF4-FFF2-40B4-BE49-F238E27FC236}">
                <a16:creationId xmlns:a16="http://schemas.microsoft.com/office/drawing/2014/main" id="{5C3E80BC-62EB-9C98-1D26-497E1E9C6A11}"/>
              </a:ext>
            </a:extLst>
          </p:cNvPr>
          <p:cNvSpPr>
            <a:spLocks noGrp="1"/>
          </p:cNvSpPr>
          <p:nvPr>
            <p:ph type="ftr" sz="quarter" idx="11"/>
          </p:nvPr>
        </p:nvSpPr>
        <p:spPr/>
        <p:txBody>
          <a:bodyPr/>
          <a:lstStyle/>
          <a:p>
            <a:endParaRPr lang="en-US" dirty="0"/>
          </a:p>
        </p:txBody>
      </p:sp>
      <p:sp>
        <p:nvSpPr>
          <p:cNvPr id="5" name="Pladsholder til slidenummer 4">
            <a:extLst>
              <a:ext uri="{FF2B5EF4-FFF2-40B4-BE49-F238E27FC236}">
                <a16:creationId xmlns:a16="http://schemas.microsoft.com/office/drawing/2014/main" id="{3E0331CD-4496-2030-CD87-0D5E4296B20E}"/>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393603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E4276BB-72D8-B620-208A-578A91B74331}"/>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3" name="Pladsholder til sidefod 2">
            <a:extLst>
              <a:ext uri="{FF2B5EF4-FFF2-40B4-BE49-F238E27FC236}">
                <a16:creationId xmlns:a16="http://schemas.microsoft.com/office/drawing/2014/main" id="{4F5BC802-2203-D5B2-219B-FF40E2BCA555}"/>
              </a:ext>
            </a:extLst>
          </p:cNvPr>
          <p:cNvSpPr>
            <a:spLocks noGrp="1"/>
          </p:cNvSpPr>
          <p:nvPr>
            <p:ph type="ftr" sz="quarter" idx="11"/>
          </p:nvPr>
        </p:nvSpPr>
        <p:spPr/>
        <p:txBody>
          <a:bodyPr/>
          <a:lstStyle/>
          <a:p>
            <a:endParaRPr lang="en-US" dirty="0"/>
          </a:p>
        </p:txBody>
      </p:sp>
      <p:sp>
        <p:nvSpPr>
          <p:cNvPr id="4" name="Pladsholder til slidenummer 3">
            <a:extLst>
              <a:ext uri="{FF2B5EF4-FFF2-40B4-BE49-F238E27FC236}">
                <a16:creationId xmlns:a16="http://schemas.microsoft.com/office/drawing/2014/main" id="{E5C51553-9E39-0935-350B-27726EC1C48F}"/>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305122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2DEF3-D032-6F2A-37C2-E2B097E67A8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397C229-BA01-C553-3BC9-3D2B5DAD2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66284F1-16B1-0BB3-C318-2F4D2AB15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6707E56-3FCD-27E7-DF07-FA7929EC6EE9}"/>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6" name="Pladsholder til sidefod 5">
            <a:extLst>
              <a:ext uri="{FF2B5EF4-FFF2-40B4-BE49-F238E27FC236}">
                <a16:creationId xmlns:a16="http://schemas.microsoft.com/office/drawing/2014/main" id="{CF4789EA-BF93-10BF-4AA1-BF52F8605D00}"/>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EEB18AC8-93B8-0195-A0DF-B1F153197847}"/>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375778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7A6ED-DE55-3672-56BB-F47DEEFBF6B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9D3F5CA-E398-164D-E416-ED686D29F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B8ACAC1-3A75-AD93-7901-06B143AB9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E224CE0-AA88-7560-DB19-F0480AD46143}"/>
              </a:ext>
            </a:extLst>
          </p:cNvPr>
          <p:cNvSpPr>
            <a:spLocks noGrp="1"/>
          </p:cNvSpPr>
          <p:nvPr>
            <p:ph type="dt" sz="half" idx="10"/>
          </p:nvPr>
        </p:nvSpPr>
        <p:spPr/>
        <p:txBody>
          <a:bodyPr/>
          <a:lstStyle/>
          <a:p>
            <a:fld id="{4CDE23C7-78A4-413A-A84B-93D4CC0A9EB1}" type="datetimeFigureOut">
              <a:rPr lang="en-US" smtClean="0"/>
              <a:pPr/>
              <a:t>9/12/23</a:t>
            </a:fld>
            <a:endParaRPr lang="en-US" dirty="0"/>
          </a:p>
        </p:txBody>
      </p:sp>
      <p:sp>
        <p:nvSpPr>
          <p:cNvPr id="6" name="Pladsholder til sidefod 5">
            <a:extLst>
              <a:ext uri="{FF2B5EF4-FFF2-40B4-BE49-F238E27FC236}">
                <a16:creationId xmlns:a16="http://schemas.microsoft.com/office/drawing/2014/main" id="{B2233000-0C4B-B9E4-E874-AEE54813E015}"/>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F907AB47-1E4E-18AA-F0F9-574E15D57059}"/>
              </a:ext>
            </a:extLst>
          </p:cNvPr>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414260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D86FF12-A57F-CFE4-F850-888FE72457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4732E02-0CFB-6D7C-4319-924091DE75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B92AA17-F3E0-07FA-B2DB-48679B3494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E23C7-78A4-413A-A84B-93D4CC0A9EB1}" type="datetimeFigureOut">
              <a:rPr lang="en-US" smtClean="0"/>
              <a:pPr/>
              <a:t>9/12/23</a:t>
            </a:fld>
            <a:endParaRPr lang="en-US" dirty="0"/>
          </a:p>
        </p:txBody>
      </p:sp>
      <p:sp>
        <p:nvSpPr>
          <p:cNvPr id="5" name="Pladsholder til sidefod 4">
            <a:extLst>
              <a:ext uri="{FF2B5EF4-FFF2-40B4-BE49-F238E27FC236}">
                <a16:creationId xmlns:a16="http://schemas.microsoft.com/office/drawing/2014/main" id="{469C3E92-7E4F-884F-CB46-5A8790C0D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dsholder til slidenummer 5">
            <a:extLst>
              <a:ext uri="{FF2B5EF4-FFF2-40B4-BE49-F238E27FC236}">
                <a16:creationId xmlns:a16="http://schemas.microsoft.com/office/drawing/2014/main" id="{94157760-2E6C-41AD-BF38-85147EF21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39E08-E0E5-4B1A-8F7D-08FE7678A3B6}" type="slidenum">
              <a:rPr lang="en-US" smtClean="0"/>
              <a:pPr/>
              <a:t>‹nr.›</a:t>
            </a:fld>
            <a:endParaRPr lang="en-US"/>
          </a:p>
        </p:txBody>
      </p:sp>
    </p:spTree>
    <p:extLst>
      <p:ext uri="{BB962C8B-B14F-4D97-AF65-F5344CB8AC3E}">
        <p14:creationId xmlns:p14="http://schemas.microsoft.com/office/powerpoint/2010/main" val="3380719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customXml" Target="../ink/ink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6.png"/><Relationship Id="rId5" Type="http://schemas.openxmlformats.org/officeDocument/2006/relationships/diagramQuickStyle" Target="../diagrams/quickStyle2.xml"/><Relationship Id="rId15" Type="http://schemas.openxmlformats.org/officeDocument/2006/relationships/image" Target="../media/image8.png"/><Relationship Id="rId10" Type="http://schemas.openxmlformats.org/officeDocument/2006/relationships/customXml" Target="../ink/ink2.xml"/><Relationship Id="rId4" Type="http://schemas.openxmlformats.org/officeDocument/2006/relationships/diagramLayout" Target="../diagrams/layout2.xml"/><Relationship Id="rId9" Type="http://schemas.openxmlformats.org/officeDocument/2006/relationships/image" Target="../media/image5.png"/><Relationship Id="rId14" Type="http://schemas.openxmlformats.org/officeDocument/2006/relationships/customXml" Target="../ink/ink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 name="Rectangle 2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BE933F-660F-AD7B-0745-9FEC78463C78}"/>
              </a:ext>
            </a:extLst>
          </p:cNvPr>
          <p:cNvPicPr>
            <a:picLocks noChangeAspect="1"/>
          </p:cNvPicPr>
          <p:nvPr/>
        </p:nvPicPr>
        <p:blipFill rotWithShape="1">
          <a:blip r:embed="rId2">
            <a:alphaModFix amt="50000"/>
          </a:blip>
          <a:srcRect t="25551" b="18199"/>
          <a:stretch/>
        </p:blipFill>
        <p:spPr>
          <a:xfrm>
            <a:off x="20" y="10"/>
            <a:ext cx="12191981" cy="6857990"/>
          </a:xfrm>
          <a:prstGeom prst="rect">
            <a:avLst/>
          </a:prstGeom>
          <a:noFill/>
        </p:spPr>
      </p:pic>
      <p:sp>
        <p:nvSpPr>
          <p:cNvPr id="2" name="Titel 1">
            <a:extLst>
              <a:ext uri="{FF2B5EF4-FFF2-40B4-BE49-F238E27FC236}">
                <a16:creationId xmlns:a16="http://schemas.microsoft.com/office/drawing/2014/main" id="{E170A422-E8A0-F7FE-6BFC-3FCCB85403F6}"/>
              </a:ext>
            </a:extLst>
          </p:cNvPr>
          <p:cNvSpPr>
            <a:spLocks noGrp="1"/>
          </p:cNvSpPr>
          <p:nvPr>
            <p:ph type="ctrTitle"/>
          </p:nvPr>
        </p:nvSpPr>
        <p:spPr>
          <a:xfrm>
            <a:off x="1524000" y="1122362"/>
            <a:ext cx="9144000" cy="2900518"/>
          </a:xfrm>
        </p:spPr>
        <p:txBody>
          <a:bodyPr>
            <a:normAutofit/>
          </a:bodyPr>
          <a:lstStyle/>
          <a:p>
            <a:r>
              <a:rPr lang="da-DK">
                <a:solidFill>
                  <a:srgbClr val="FFFFFF"/>
                </a:solidFill>
              </a:rPr>
              <a:t>Hvordan laver man en god personkarakteristik? </a:t>
            </a:r>
          </a:p>
        </p:txBody>
      </p:sp>
      <p:sp>
        <p:nvSpPr>
          <p:cNvPr id="3" name="Undertitel 2">
            <a:extLst>
              <a:ext uri="{FF2B5EF4-FFF2-40B4-BE49-F238E27FC236}">
                <a16:creationId xmlns:a16="http://schemas.microsoft.com/office/drawing/2014/main" id="{8CAA6F04-F84A-9B25-5D74-526C755C5700}"/>
              </a:ext>
            </a:extLst>
          </p:cNvPr>
          <p:cNvSpPr>
            <a:spLocks noGrp="1"/>
          </p:cNvSpPr>
          <p:nvPr>
            <p:ph type="subTitle" idx="1"/>
          </p:nvPr>
        </p:nvSpPr>
        <p:spPr>
          <a:xfrm>
            <a:off x="1524000" y="4159404"/>
            <a:ext cx="9144000" cy="1098395"/>
          </a:xfrm>
        </p:spPr>
        <p:txBody>
          <a:bodyPr>
            <a:normAutofit/>
          </a:bodyPr>
          <a:lstStyle/>
          <a:p>
            <a:r>
              <a:rPr lang="da-DK">
                <a:solidFill>
                  <a:srgbClr val="FFFFFF"/>
                </a:solidFill>
              </a:rPr>
              <a:t>Analyse af fiktionstekster</a:t>
            </a:r>
          </a:p>
        </p:txBody>
      </p:sp>
    </p:spTree>
    <p:extLst>
      <p:ext uri="{BB962C8B-B14F-4D97-AF65-F5344CB8AC3E}">
        <p14:creationId xmlns:p14="http://schemas.microsoft.com/office/powerpoint/2010/main" val="25692741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el 1">
            <a:extLst>
              <a:ext uri="{FF2B5EF4-FFF2-40B4-BE49-F238E27FC236}">
                <a16:creationId xmlns:a16="http://schemas.microsoft.com/office/drawing/2014/main" id="{C72780C8-153E-ABFF-570D-E941D5B6E17D}"/>
              </a:ext>
            </a:extLst>
          </p:cNvPr>
          <p:cNvSpPr>
            <a:spLocks noGrp="1"/>
          </p:cNvSpPr>
          <p:nvPr>
            <p:ph type="title"/>
          </p:nvPr>
        </p:nvSpPr>
        <p:spPr>
          <a:xfrm>
            <a:off x="838200" y="448721"/>
            <a:ext cx="4707671" cy="1225650"/>
          </a:xfrm>
        </p:spPr>
        <p:txBody>
          <a:bodyPr anchor="b">
            <a:normAutofit/>
          </a:bodyPr>
          <a:lstStyle/>
          <a:p>
            <a:r>
              <a:rPr lang="da-DK" sz="3800">
                <a:solidFill>
                  <a:schemeClr val="bg1"/>
                </a:solidFill>
              </a:rPr>
              <a:t>Analyse af Johannes . Jensen: ”Bo’l”, 1910</a:t>
            </a:r>
          </a:p>
        </p:txBody>
      </p:sp>
      <p:cxnSp>
        <p:nvCxnSpPr>
          <p:cNvPr id="1033" name="Straight Connector 103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ladsholder til indhold 2">
            <a:extLst>
              <a:ext uri="{FF2B5EF4-FFF2-40B4-BE49-F238E27FC236}">
                <a16:creationId xmlns:a16="http://schemas.microsoft.com/office/drawing/2014/main" id="{B1D493AA-466C-5A70-AEF0-EC443C226EC3}"/>
              </a:ext>
            </a:extLst>
          </p:cNvPr>
          <p:cNvSpPr>
            <a:spLocks noGrp="1"/>
          </p:cNvSpPr>
          <p:nvPr>
            <p:ph idx="1"/>
          </p:nvPr>
        </p:nvSpPr>
        <p:spPr>
          <a:xfrm>
            <a:off x="897769" y="1909192"/>
            <a:ext cx="4586513" cy="3647710"/>
          </a:xfrm>
        </p:spPr>
        <p:txBody>
          <a:bodyPr>
            <a:normAutofit/>
          </a:bodyPr>
          <a:lstStyle/>
          <a:p>
            <a:pPr marL="514350" indent="-514350">
              <a:buAutoNum type="arabicPeriod"/>
            </a:pPr>
            <a:r>
              <a:rPr lang="da-DK" sz="1400" b="0" i="0" dirty="0">
                <a:solidFill>
                  <a:schemeClr val="bg1"/>
                </a:solidFill>
                <a:effectLst/>
                <a:latin typeface="Noto Sans" panose="020B0502040504020204" pitchFamily="34" charset="0"/>
              </a:rPr>
              <a:t>Gør rede for tid og miljø i Johannes V. Jensens </a:t>
            </a:r>
            <a:r>
              <a:rPr lang="da-DK" sz="1400" b="0" i="1" dirty="0" err="1">
                <a:solidFill>
                  <a:schemeClr val="bg1"/>
                </a:solidFill>
                <a:effectLst/>
                <a:latin typeface="Noto Sans" panose="020B0502040504020204" pitchFamily="34" charset="0"/>
              </a:rPr>
              <a:t>Bo'l</a:t>
            </a:r>
            <a:r>
              <a:rPr lang="da-DK" sz="1400" b="0" i="0" dirty="0">
                <a:solidFill>
                  <a:schemeClr val="bg1"/>
                </a:solidFill>
                <a:effectLst/>
                <a:latin typeface="Noto Sans" panose="020B0502040504020204" pitchFamily="34" charset="0"/>
              </a:rPr>
              <a:t> (1901) fra </a:t>
            </a:r>
            <a:r>
              <a:rPr lang="da-DK" sz="1400" b="0" i="1" dirty="0">
                <a:solidFill>
                  <a:schemeClr val="bg1"/>
                </a:solidFill>
                <a:effectLst/>
                <a:latin typeface="Noto Sans" panose="020B0502040504020204" pitchFamily="34" charset="0"/>
              </a:rPr>
              <a:t>Himmerlandshistorier</a:t>
            </a:r>
            <a:r>
              <a:rPr lang="da-DK" sz="1400" b="0" i="0" dirty="0">
                <a:solidFill>
                  <a:schemeClr val="bg1"/>
                </a:solidFill>
                <a:effectLst/>
                <a:latin typeface="Noto Sans" panose="020B0502040504020204" pitchFamily="34" charset="0"/>
              </a:rPr>
              <a:t>. Notér, hvor i teksten I har fundet oplysningerne.</a:t>
            </a:r>
          </a:p>
          <a:p>
            <a:pPr marL="514350" indent="-514350">
              <a:buAutoNum type="arabicPeriod"/>
            </a:pPr>
            <a:r>
              <a:rPr lang="da-DK" sz="1400" b="0" i="0" dirty="0">
                <a:solidFill>
                  <a:schemeClr val="bg1"/>
                </a:solidFill>
                <a:effectLst/>
                <a:latin typeface="Noto Sans" panose="020B0502040504020204" pitchFamily="34" charset="0"/>
              </a:rPr>
              <a:t>Giv en personkarakteristik af henholdsvis </a:t>
            </a:r>
            <a:r>
              <a:rPr lang="da-DK" sz="1400" b="0" i="0" dirty="0" err="1">
                <a:solidFill>
                  <a:schemeClr val="bg1"/>
                </a:solidFill>
                <a:effectLst/>
                <a:latin typeface="Noto Sans" panose="020B0502040504020204" pitchFamily="34" charset="0"/>
              </a:rPr>
              <a:t>Bo'l</a:t>
            </a:r>
            <a:r>
              <a:rPr lang="da-DK" sz="1400" b="0" i="0" dirty="0">
                <a:solidFill>
                  <a:schemeClr val="bg1"/>
                </a:solidFill>
                <a:effectLst/>
                <a:latin typeface="Noto Sans" panose="020B0502040504020204" pitchFamily="34" charset="0"/>
              </a:rPr>
              <a:t> og </a:t>
            </a:r>
            <a:r>
              <a:rPr lang="da-DK" sz="1400" b="0" i="0" dirty="0" err="1">
                <a:solidFill>
                  <a:schemeClr val="bg1"/>
                </a:solidFill>
                <a:effectLst/>
                <a:latin typeface="Noto Sans" panose="020B0502040504020204" pitchFamily="34" charset="0"/>
              </a:rPr>
              <a:t>Chas</a:t>
            </a:r>
            <a:r>
              <a:rPr lang="da-DK" sz="1400" b="0" i="0" dirty="0">
                <a:solidFill>
                  <a:schemeClr val="bg1"/>
                </a:solidFill>
                <a:effectLst/>
                <a:latin typeface="Noto Sans" panose="020B0502040504020204" pitchFamily="34" charset="0"/>
              </a:rPr>
              <a:t> Anderson. Notér også her, hvilke tekststeder I benytter.</a:t>
            </a:r>
          </a:p>
          <a:p>
            <a:pPr marL="514350" indent="-514350">
              <a:buAutoNum type="arabicPeriod"/>
            </a:pPr>
            <a:r>
              <a:rPr lang="da-DK" sz="1400" b="0" i="0" dirty="0">
                <a:solidFill>
                  <a:schemeClr val="bg1"/>
                </a:solidFill>
                <a:effectLst/>
                <a:latin typeface="Noto Sans" panose="020B0502040504020204" pitchFamily="34" charset="0"/>
              </a:rPr>
              <a:t>Er der tale om direkte eller indirekte personkarakteristikker eller en blanding? Notér, hvor der er tale om direkte, og hvor der er tale om indirekte karakteristikker.</a:t>
            </a:r>
          </a:p>
          <a:p>
            <a:pPr marL="514350" indent="-514350">
              <a:buAutoNum type="arabicPeriod"/>
            </a:pPr>
            <a:r>
              <a:rPr lang="da-DK" sz="1400" b="0" i="0" dirty="0">
                <a:solidFill>
                  <a:schemeClr val="bg1"/>
                </a:solidFill>
                <a:effectLst/>
                <a:latin typeface="Noto Sans" panose="020B0502040504020204" pitchFamily="34" charset="0"/>
              </a:rPr>
              <a:t>Hvad betyder det, at vi får </a:t>
            </a:r>
            <a:r>
              <a:rPr lang="da-DK" sz="1400" b="0" i="0" dirty="0" err="1">
                <a:solidFill>
                  <a:schemeClr val="bg1"/>
                </a:solidFill>
                <a:effectLst/>
                <a:latin typeface="Noto Sans" panose="020B0502040504020204" pitchFamily="34" charset="0"/>
              </a:rPr>
              <a:t>Bol's</a:t>
            </a:r>
            <a:r>
              <a:rPr lang="da-DK" sz="1400" b="0" i="0" dirty="0">
                <a:solidFill>
                  <a:schemeClr val="bg1"/>
                </a:solidFill>
                <a:effectLst/>
                <a:latin typeface="Noto Sans" panose="020B0502040504020204" pitchFamily="34" charset="0"/>
              </a:rPr>
              <a:t> forestilling om </a:t>
            </a:r>
            <a:r>
              <a:rPr lang="da-DK" sz="1400" b="0" i="0" dirty="0" err="1">
                <a:solidFill>
                  <a:schemeClr val="bg1"/>
                </a:solidFill>
                <a:effectLst/>
                <a:latin typeface="Noto Sans" panose="020B0502040504020204" pitchFamily="34" charset="0"/>
              </a:rPr>
              <a:t>Chas</a:t>
            </a:r>
            <a:r>
              <a:rPr lang="da-DK" sz="1400" b="0" i="0" dirty="0">
                <a:solidFill>
                  <a:schemeClr val="bg1"/>
                </a:solidFill>
                <a:effectLst/>
                <a:latin typeface="Noto Sans" panose="020B0502040504020204" pitchFamily="34" charset="0"/>
              </a:rPr>
              <a:t> Anderson på forhånd, før vi møder ham i historien?</a:t>
            </a:r>
          </a:p>
          <a:p>
            <a:pPr marL="0" indent="0">
              <a:buNone/>
            </a:pPr>
            <a:endParaRPr lang="da-DK" sz="1400" dirty="0">
              <a:solidFill>
                <a:schemeClr val="bg1"/>
              </a:solidFill>
            </a:endParaRPr>
          </a:p>
        </p:txBody>
      </p:sp>
      <p:cxnSp>
        <p:nvCxnSpPr>
          <p:cNvPr id="1035" name="Straight Connector 103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descr="Dansksiderne: Dansk stil">
            <a:extLst>
              <a:ext uri="{FF2B5EF4-FFF2-40B4-BE49-F238E27FC236}">
                <a16:creationId xmlns:a16="http://schemas.microsoft.com/office/drawing/2014/main" id="{264BF617-DEFE-59DE-4F6E-FFA499E47A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33" r="2" b="6069"/>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7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Pladsholder til indhold 2">
            <a:extLst>
              <a:ext uri="{FF2B5EF4-FFF2-40B4-BE49-F238E27FC236}">
                <a16:creationId xmlns:a16="http://schemas.microsoft.com/office/drawing/2014/main" id="{C8C21FB4-9464-84AF-4550-ABB86D1B772D}"/>
              </a:ext>
            </a:extLst>
          </p:cNvPr>
          <p:cNvGraphicFramePr>
            <a:graphicFrameLocks noGrp="1"/>
          </p:cNvGraphicFramePr>
          <p:nvPr>
            <p:ph idx="1"/>
            <p:extLst>
              <p:ext uri="{D42A27DB-BD31-4B8C-83A1-F6EECF244321}">
                <p14:modId xmlns:p14="http://schemas.microsoft.com/office/powerpoint/2010/main" val="28791613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63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40DA7D-8196-4025-5041-9ADBDE0B8669}"/>
              </a:ext>
            </a:extLst>
          </p:cNvPr>
          <p:cNvSpPr>
            <a:spLocks noGrp="1"/>
          </p:cNvSpPr>
          <p:nvPr>
            <p:ph type="title"/>
          </p:nvPr>
        </p:nvSpPr>
        <p:spPr>
          <a:xfrm>
            <a:off x="761800" y="762001"/>
            <a:ext cx="5334197" cy="1708242"/>
          </a:xfrm>
        </p:spPr>
        <p:txBody>
          <a:bodyPr anchor="ctr">
            <a:normAutofit/>
          </a:bodyPr>
          <a:lstStyle/>
          <a:p>
            <a:r>
              <a:rPr lang="da-DK" sz="4000" dirty="0"/>
              <a:t>Indirekte karakteristik</a:t>
            </a:r>
          </a:p>
        </p:txBody>
      </p:sp>
      <p:sp>
        <p:nvSpPr>
          <p:cNvPr id="3" name="Pladsholder til indhold 2">
            <a:extLst>
              <a:ext uri="{FF2B5EF4-FFF2-40B4-BE49-F238E27FC236}">
                <a16:creationId xmlns:a16="http://schemas.microsoft.com/office/drawing/2014/main" id="{B4FFD689-F3AF-8E1F-755C-EE07CDF6F91B}"/>
              </a:ext>
            </a:extLst>
          </p:cNvPr>
          <p:cNvSpPr>
            <a:spLocks noGrp="1"/>
          </p:cNvSpPr>
          <p:nvPr>
            <p:ph idx="1"/>
          </p:nvPr>
        </p:nvSpPr>
        <p:spPr>
          <a:xfrm>
            <a:off x="761800" y="2470244"/>
            <a:ext cx="5334197" cy="3769835"/>
          </a:xfrm>
        </p:spPr>
        <p:txBody>
          <a:bodyPr anchor="ctr">
            <a:normAutofit/>
          </a:bodyPr>
          <a:lstStyle/>
          <a:p>
            <a:pPr marL="0" indent="0">
              <a:buNone/>
            </a:pPr>
            <a:r>
              <a:rPr lang="da-DK" sz="1700" b="0" i="0" dirty="0">
                <a:effectLst/>
                <a:latin typeface="Noto Sans" panose="020B0502040504020204" pitchFamily="34" charset="0"/>
              </a:rPr>
              <a:t>Der kan være tale om en </a:t>
            </a:r>
            <a:r>
              <a:rPr lang="da-DK" sz="1700" b="0" i="1" dirty="0">
                <a:solidFill>
                  <a:schemeClr val="accent2">
                    <a:lumMod val="75000"/>
                  </a:schemeClr>
                </a:solidFill>
                <a:effectLst/>
                <a:latin typeface="Noto Sans" panose="020B0502040504020204" pitchFamily="34" charset="0"/>
              </a:rPr>
              <a:t>indirekte karakteristik</a:t>
            </a:r>
            <a:r>
              <a:rPr lang="da-DK" sz="1700" b="0" i="0" dirty="0">
                <a:effectLst/>
                <a:latin typeface="Noto Sans" panose="020B0502040504020204" pitchFamily="34" charset="0"/>
              </a:rPr>
              <a:t>, hvor personen bliver karakteriseret gennem det, vedkommende gør, tænker og siger. Han eller hun har måske en bestemt måde at tale på, nogle bestemte måder at opføre sig på, eller en særlig måde at tænke på, som indirekte giver et billede af, hvordan vedkommende er. </a:t>
            </a:r>
          </a:p>
          <a:p>
            <a:pPr marL="0" indent="0">
              <a:buNone/>
            </a:pPr>
            <a:r>
              <a:rPr lang="da-DK" sz="1700" b="0" i="0" dirty="0">
                <a:effectLst/>
                <a:latin typeface="Noto Sans" panose="020B0502040504020204" pitchFamily="34" charset="0"/>
              </a:rPr>
              <a:t>Men også det som personen ikke gør, ikke tænker eller ikke siger, men som andre personer i historien måske gør, tænker eller siger, kan være med til at karakterisere vedkommende. </a:t>
            </a:r>
          </a:p>
          <a:p>
            <a:pPr marL="0" indent="0">
              <a:buNone/>
            </a:pPr>
            <a:r>
              <a:rPr lang="da-DK" sz="1700" b="0" i="0" dirty="0">
                <a:effectLst/>
                <a:latin typeface="Noto Sans" panose="020B0502040504020204" pitchFamily="34" charset="0"/>
              </a:rPr>
              <a:t>Ligeledes kan den indirekte karakteristik af en person komme i stand gennem den måde, andre reagerer på personen.</a:t>
            </a:r>
            <a:endParaRPr lang="da-DK" sz="1700" dirty="0"/>
          </a:p>
        </p:txBody>
      </p:sp>
      <p:pic>
        <p:nvPicPr>
          <p:cNvPr id="5" name="Picture 4" descr="Tomme talebobler">
            <a:extLst>
              <a:ext uri="{FF2B5EF4-FFF2-40B4-BE49-F238E27FC236}">
                <a16:creationId xmlns:a16="http://schemas.microsoft.com/office/drawing/2014/main" id="{50A54DFD-CBDD-04AC-0E88-336303B72188}"/>
              </a:ext>
            </a:extLst>
          </p:cNvPr>
          <p:cNvPicPr>
            <a:picLocks noChangeAspect="1"/>
          </p:cNvPicPr>
          <p:nvPr/>
        </p:nvPicPr>
        <p:blipFill rotWithShape="1">
          <a:blip r:embed="rId2"/>
          <a:srcRect l="28329" r="1983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80492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D59799-545F-67F6-F05C-BE905A34B50A}"/>
              </a:ext>
            </a:extLst>
          </p:cNvPr>
          <p:cNvSpPr>
            <a:spLocks noGrp="1"/>
          </p:cNvSpPr>
          <p:nvPr>
            <p:ph type="title"/>
          </p:nvPr>
        </p:nvSpPr>
        <p:spPr>
          <a:xfrm>
            <a:off x="761800" y="762001"/>
            <a:ext cx="5334197" cy="1708242"/>
          </a:xfrm>
        </p:spPr>
        <p:txBody>
          <a:bodyPr anchor="ctr">
            <a:normAutofit/>
          </a:bodyPr>
          <a:lstStyle/>
          <a:p>
            <a:r>
              <a:rPr lang="da-DK" sz="4000"/>
              <a:t>Direkte karakteristik</a:t>
            </a:r>
          </a:p>
        </p:txBody>
      </p:sp>
      <p:sp>
        <p:nvSpPr>
          <p:cNvPr id="3" name="Pladsholder til indhold 2">
            <a:extLst>
              <a:ext uri="{FF2B5EF4-FFF2-40B4-BE49-F238E27FC236}">
                <a16:creationId xmlns:a16="http://schemas.microsoft.com/office/drawing/2014/main" id="{709820ED-A2D2-15A2-8F76-E066DE4F5282}"/>
              </a:ext>
            </a:extLst>
          </p:cNvPr>
          <p:cNvSpPr>
            <a:spLocks noGrp="1"/>
          </p:cNvSpPr>
          <p:nvPr>
            <p:ph idx="1"/>
          </p:nvPr>
        </p:nvSpPr>
        <p:spPr>
          <a:xfrm>
            <a:off x="761800" y="2470244"/>
            <a:ext cx="5334197" cy="3769835"/>
          </a:xfrm>
        </p:spPr>
        <p:txBody>
          <a:bodyPr anchor="ctr">
            <a:normAutofit/>
          </a:bodyPr>
          <a:lstStyle/>
          <a:p>
            <a:pPr marL="0" indent="0">
              <a:buNone/>
            </a:pPr>
            <a:r>
              <a:rPr lang="da-DK" sz="1700" b="0" i="0" dirty="0">
                <a:effectLst/>
                <a:latin typeface="Noto Sans" panose="020B0502040504020204" pitchFamily="34" charset="0"/>
              </a:rPr>
              <a:t>Der kan endvidere være tale om en </a:t>
            </a:r>
            <a:r>
              <a:rPr lang="da-DK" sz="1700" b="0" i="1" dirty="0">
                <a:solidFill>
                  <a:schemeClr val="accent2">
                    <a:lumMod val="75000"/>
                  </a:schemeClr>
                </a:solidFill>
                <a:effectLst/>
                <a:latin typeface="Noto Sans" panose="020B0502040504020204" pitchFamily="34" charset="0"/>
              </a:rPr>
              <a:t>direkte karakteristik</a:t>
            </a:r>
            <a:r>
              <a:rPr lang="da-DK" sz="1700" b="0" i="0" dirty="0">
                <a:effectLst/>
                <a:latin typeface="Noto Sans" panose="020B0502040504020204" pitchFamily="34" charset="0"/>
              </a:rPr>
              <a:t>, hvor personen bliver karakteriseret direkte af fortælleren eller af andre personer i historien. </a:t>
            </a:r>
          </a:p>
          <a:p>
            <a:pPr marL="0" indent="0">
              <a:buNone/>
            </a:pPr>
            <a:r>
              <a:rPr lang="da-DK" sz="1700" b="0" i="0" dirty="0">
                <a:effectLst/>
                <a:latin typeface="Noto Sans" panose="020B0502040504020204" pitchFamily="34" charset="0"/>
              </a:rPr>
              <a:t>Her er det vigtigt at være opmærksom på, at den direkte karakteristik fra andre personer i historien kan sige mere om disse personer selv end om den person, der karakteriseres. </a:t>
            </a:r>
          </a:p>
          <a:p>
            <a:pPr marL="0" indent="0">
              <a:buNone/>
            </a:pPr>
            <a:r>
              <a:rPr lang="da-DK" sz="1700" b="0" i="0" dirty="0">
                <a:effectLst/>
                <a:latin typeface="Noto Sans" panose="020B0502040504020204" pitchFamily="34" charset="0"/>
              </a:rPr>
              <a:t>De andre personer kan have særlige motiver eller særheder, der præger deres karakteristik. </a:t>
            </a:r>
          </a:p>
          <a:p>
            <a:pPr marL="0" indent="0">
              <a:buNone/>
            </a:pPr>
            <a:r>
              <a:rPr lang="da-DK" sz="1700" b="0" i="0" dirty="0">
                <a:effectLst/>
                <a:latin typeface="Noto Sans" panose="020B0502040504020204" pitchFamily="34" charset="0"/>
              </a:rPr>
              <a:t>Det samme gør sig gældende, når fortælleren optræder som handlende person i en fortælling.</a:t>
            </a:r>
            <a:endParaRPr lang="da-DK" sz="1700" dirty="0"/>
          </a:p>
        </p:txBody>
      </p:sp>
      <p:pic>
        <p:nvPicPr>
          <p:cNvPr id="5" name="Picture 4" descr="Farverige Carved antal mennesker">
            <a:extLst>
              <a:ext uri="{FF2B5EF4-FFF2-40B4-BE49-F238E27FC236}">
                <a16:creationId xmlns:a16="http://schemas.microsoft.com/office/drawing/2014/main" id="{733837B1-82B7-CADE-D6CD-57C9D93D73F3}"/>
              </a:ext>
            </a:extLst>
          </p:cNvPr>
          <p:cNvPicPr>
            <a:picLocks noChangeAspect="1"/>
          </p:cNvPicPr>
          <p:nvPr/>
        </p:nvPicPr>
        <p:blipFill rotWithShape="1">
          <a:blip r:embed="rId2"/>
          <a:srcRect l="22451" r="2221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66207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t billede, der indeholder Farverigt, grøn, træ&#10;&#10;Automatisk genereret beskrivelse">
            <a:extLst>
              <a:ext uri="{FF2B5EF4-FFF2-40B4-BE49-F238E27FC236}">
                <a16:creationId xmlns:a16="http://schemas.microsoft.com/office/drawing/2014/main" id="{EBD0288E-784B-1112-5220-6EEB6D937B98}"/>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7E1E3A-E3DC-3043-FD76-B4C3CF8D88B7}"/>
              </a:ext>
            </a:extLst>
          </p:cNvPr>
          <p:cNvSpPr>
            <a:spLocks noGrp="1"/>
          </p:cNvSpPr>
          <p:nvPr>
            <p:ph type="title"/>
          </p:nvPr>
        </p:nvSpPr>
        <p:spPr>
          <a:xfrm>
            <a:off x="838200" y="365125"/>
            <a:ext cx="10515600" cy="1325563"/>
          </a:xfrm>
        </p:spPr>
        <p:txBody>
          <a:bodyPr>
            <a:normAutofit/>
          </a:bodyPr>
          <a:lstStyle/>
          <a:p>
            <a:r>
              <a:rPr lang="da-DK" b="0" i="0">
                <a:effectLst/>
                <a:latin typeface="Noto Sans" panose="020B0502040504020204" pitchFamily="34" charset="0"/>
              </a:rPr>
              <a:t>Opsamlingen af karakteristikken </a:t>
            </a:r>
            <a:endParaRPr lang="da-DK" dirty="0"/>
          </a:p>
        </p:txBody>
      </p:sp>
      <p:graphicFrame>
        <p:nvGraphicFramePr>
          <p:cNvPr id="5" name="Pladsholder til indhold 2">
            <a:extLst>
              <a:ext uri="{FF2B5EF4-FFF2-40B4-BE49-F238E27FC236}">
                <a16:creationId xmlns:a16="http://schemas.microsoft.com/office/drawing/2014/main" id="{F54552E3-E4B9-65B6-3038-0A98A13F2DAC}"/>
              </a:ext>
            </a:extLst>
          </p:cNvPr>
          <p:cNvGraphicFramePr>
            <a:graphicFrameLocks noGrp="1"/>
          </p:cNvGraphicFramePr>
          <p:nvPr>
            <p:ph idx="1"/>
            <p:extLst>
              <p:ext uri="{D42A27DB-BD31-4B8C-83A1-F6EECF244321}">
                <p14:modId xmlns:p14="http://schemas.microsoft.com/office/powerpoint/2010/main" val="14141648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felt 7">
            <a:extLst>
              <a:ext uri="{FF2B5EF4-FFF2-40B4-BE49-F238E27FC236}">
                <a16:creationId xmlns:a16="http://schemas.microsoft.com/office/drawing/2014/main" id="{62A920CB-33C8-CD26-B897-B35761755B93}"/>
              </a:ext>
            </a:extLst>
          </p:cNvPr>
          <p:cNvSpPr txBox="1"/>
          <p:nvPr/>
        </p:nvSpPr>
        <p:spPr>
          <a:xfrm>
            <a:off x="0" y="6334770"/>
            <a:ext cx="12192000" cy="523220"/>
          </a:xfrm>
          <a:prstGeom prst="rect">
            <a:avLst/>
          </a:prstGeom>
          <a:noFill/>
        </p:spPr>
        <p:txBody>
          <a:bodyPr wrap="square">
            <a:spAutoFit/>
          </a:bodyPr>
          <a:lstStyle/>
          <a:p>
            <a:r>
              <a:rPr lang="da-DK" sz="1400" b="0" i="0" dirty="0">
                <a:solidFill>
                  <a:srgbClr val="333333"/>
                </a:solidFill>
                <a:effectLst/>
                <a:latin typeface="Noto Sans" panose="020B0502040504020204" pitchFamily="34" charset="0"/>
              </a:rPr>
              <a:t>Mange ældre tekster benytter ofte personernes ydre til at sige noget om deres indre. En særlig kropsholdning eller måde at gå på eller særlige ansigtstræk bruges som ydre signaler om personens karakter.</a:t>
            </a:r>
            <a:endParaRPr lang="da-DK" sz="1400" dirty="0"/>
          </a:p>
        </p:txBody>
      </p:sp>
      <p:grpSp>
        <p:nvGrpSpPr>
          <p:cNvPr id="15" name="Gruppe 14">
            <a:extLst>
              <a:ext uri="{FF2B5EF4-FFF2-40B4-BE49-F238E27FC236}">
                <a16:creationId xmlns:a16="http://schemas.microsoft.com/office/drawing/2014/main" id="{77AD7E93-AC1A-AC2D-17AC-9AFE1AEE96D6}"/>
              </a:ext>
            </a:extLst>
          </p:cNvPr>
          <p:cNvGrpSpPr/>
          <p:nvPr/>
        </p:nvGrpSpPr>
        <p:grpSpPr>
          <a:xfrm>
            <a:off x="218323" y="5572193"/>
            <a:ext cx="212400" cy="799200"/>
            <a:chOff x="218323" y="5572193"/>
            <a:chExt cx="212400" cy="799200"/>
          </a:xfrm>
        </p:grpSpPr>
        <mc:AlternateContent xmlns:mc="http://schemas.openxmlformats.org/markup-compatibility/2006" xmlns:p14="http://schemas.microsoft.com/office/powerpoint/2010/main">
          <mc:Choice Requires="p14">
            <p:contentPart p14:bwMode="auto" r:id="rId8">
              <p14:nvContentPartPr>
                <p14:cNvPr id="13" name="Håndskrift 12">
                  <a:extLst>
                    <a:ext uri="{FF2B5EF4-FFF2-40B4-BE49-F238E27FC236}">
                      <a16:creationId xmlns:a16="http://schemas.microsoft.com/office/drawing/2014/main" id="{329D8DC8-AC74-5B92-2F5B-13A566D39D7A}"/>
                    </a:ext>
                  </a:extLst>
                </p14:cNvPr>
                <p14:cNvContentPartPr/>
                <p14:nvPr/>
              </p14:nvContentPartPr>
              <p14:xfrm>
                <a:off x="218323" y="5572193"/>
                <a:ext cx="168480" cy="799200"/>
              </p14:xfrm>
            </p:contentPart>
          </mc:Choice>
          <mc:Fallback xmlns="">
            <p:pic>
              <p:nvPicPr>
                <p:cNvPr id="13" name="Håndskrift 12">
                  <a:extLst>
                    <a:ext uri="{FF2B5EF4-FFF2-40B4-BE49-F238E27FC236}">
                      <a16:creationId xmlns:a16="http://schemas.microsoft.com/office/drawing/2014/main" id="{329D8DC8-AC74-5B92-2F5B-13A566D39D7A}"/>
                    </a:ext>
                  </a:extLst>
                </p:cNvPr>
                <p:cNvPicPr/>
                <p:nvPr/>
              </p:nvPicPr>
              <p:blipFill>
                <a:blip r:embed="rId9"/>
                <a:stretch>
                  <a:fillRect/>
                </a:stretch>
              </p:blipFill>
              <p:spPr>
                <a:xfrm>
                  <a:off x="209683" y="5563193"/>
                  <a:ext cx="186120" cy="816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Håndskrift 13">
                  <a:extLst>
                    <a:ext uri="{FF2B5EF4-FFF2-40B4-BE49-F238E27FC236}">
                      <a16:creationId xmlns:a16="http://schemas.microsoft.com/office/drawing/2014/main" id="{5507F3D3-6566-8331-AB8E-FC8E9167AB87}"/>
                    </a:ext>
                  </a:extLst>
                </p14:cNvPr>
                <p14:cNvContentPartPr/>
                <p14:nvPr/>
              </p14:nvContentPartPr>
              <p14:xfrm>
                <a:off x="384643" y="6176273"/>
                <a:ext cx="46080" cy="192600"/>
              </p14:xfrm>
            </p:contentPart>
          </mc:Choice>
          <mc:Fallback xmlns="">
            <p:pic>
              <p:nvPicPr>
                <p:cNvPr id="14" name="Håndskrift 13">
                  <a:extLst>
                    <a:ext uri="{FF2B5EF4-FFF2-40B4-BE49-F238E27FC236}">
                      <a16:creationId xmlns:a16="http://schemas.microsoft.com/office/drawing/2014/main" id="{5507F3D3-6566-8331-AB8E-FC8E9167AB87}"/>
                    </a:ext>
                  </a:extLst>
                </p:cNvPr>
                <p:cNvPicPr/>
                <p:nvPr/>
              </p:nvPicPr>
              <p:blipFill>
                <a:blip r:embed="rId11"/>
                <a:stretch>
                  <a:fillRect/>
                </a:stretch>
              </p:blipFill>
              <p:spPr>
                <a:xfrm>
                  <a:off x="375643" y="6167273"/>
                  <a:ext cx="63720" cy="21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3" name="Håndskrift 22">
                <a:extLst>
                  <a:ext uri="{FF2B5EF4-FFF2-40B4-BE49-F238E27FC236}">
                    <a16:creationId xmlns:a16="http://schemas.microsoft.com/office/drawing/2014/main" id="{55563930-8A56-126B-B4E5-7B5149708306}"/>
                  </a:ext>
                </a:extLst>
              </p14:cNvPr>
              <p14:cNvContentPartPr/>
              <p14:nvPr/>
            </p14:nvContentPartPr>
            <p14:xfrm>
              <a:off x="4093723" y="6603953"/>
              <a:ext cx="398520" cy="19080"/>
            </p14:xfrm>
          </p:contentPart>
        </mc:Choice>
        <mc:Fallback xmlns="">
          <p:pic>
            <p:nvPicPr>
              <p:cNvPr id="23" name="Håndskrift 22">
                <a:extLst>
                  <a:ext uri="{FF2B5EF4-FFF2-40B4-BE49-F238E27FC236}">
                    <a16:creationId xmlns:a16="http://schemas.microsoft.com/office/drawing/2014/main" id="{55563930-8A56-126B-B4E5-7B5149708306}"/>
                  </a:ext>
                </a:extLst>
              </p:cNvPr>
              <p:cNvPicPr/>
              <p:nvPr/>
            </p:nvPicPr>
            <p:blipFill>
              <a:blip r:embed="rId13"/>
              <a:stretch>
                <a:fillRect/>
              </a:stretch>
            </p:blipFill>
            <p:spPr>
              <a:xfrm>
                <a:off x="4084723" y="6594953"/>
                <a:ext cx="416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Håndskrift 23">
                <a:extLst>
                  <a:ext uri="{FF2B5EF4-FFF2-40B4-BE49-F238E27FC236}">
                    <a16:creationId xmlns:a16="http://schemas.microsoft.com/office/drawing/2014/main" id="{783FF8DD-A502-2B15-5566-9AD01C9428E8}"/>
                  </a:ext>
                </a:extLst>
              </p14:cNvPr>
              <p14:cNvContentPartPr/>
              <p14:nvPr/>
            </p14:nvContentPartPr>
            <p14:xfrm>
              <a:off x="6725323" y="6651473"/>
              <a:ext cx="406440" cy="7560"/>
            </p14:xfrm>
          </p:contentPart>
        </mc:Choice>
        <mc:Fallback xmlns="">
          <p:pic>
            <p:nvPicPr>
              <p:cNvPr id="24" name="Håndskrift 23">
                <a:extLst>
                  <a:ext uri="{FF2B5EF4-FFF2-40B4-BE49-F238E27FC236}">
                    <a16:creationId xmlns:a16="http://schemas.microsoft.com/office/drawing/2014/main" id="{783FF8DD-A502-2B15-5566-9AD01C9428E8}"/>
                  </a:ext>
                </a:extLst>
              </p:cNvPr>
              <p:cNvPicPr/>
              <p:nvPr/>
            </p:nvPicPr>
            <p:blipFill>
              <a:blip r:embed="rId15"/>
              <a:stretch>
                <a:fillRect/>
              </a:stretch>
            </p:blipFill>
            <p:spPr>
              <a:xfrm>
                <a:off x="6716683" y="6642473"/>
                <a:ext cx="424080" cy="25200"/>
              </a:xfrm>
              <a:prstGeom prst="rect">
                <a:avLst/>
              </a:prstGeom>
            </p:spPr>
          </p:pic>
        </mc:Fallback>
      </mc:AlternateContent>
    </p:spTree>
    <p:extLst>
      <p:ext uri="{BB962C8B-B14F-4D97-AF65-F5344CB8AC3E}">
        <p14:creationId xmlns:p14="http://schemas.microsoft.com/office/powerpoint/2010/main" val="224678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8" name="Rectangle 17">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el 9">
            <a:extLst>
              <a:ext uri="{FF2B5EF4-FFF2-40B4-BE49-F238E27FC236}">
                <a16:creationId xmlns:a16="http://schemas.microsoft.com/office/drawing/2014/main" id="{FBDB902D-376E-9BE3-8E00-33F4F06DFCDD}"/>
              </a:ext>
            </a:extLst>
          </p:cNvPr>
          <p:cNvSpPr>
            <a:spLocks noGrp="1"/>
          </p:cNvSpPr>
          <p:nvPr>
            <p:ph type="title"/>
          </p:nvPr>
        </p:nvSpPr>
        <p:spPr>
          <a:xfrm>
            <a:off x="992206" y="1608667"/>
            <a:ext cx="2823275" cy="4501127"/>
          </a:xfrm>
        </p:spPr>
        <p:txBody>
          <a:bodyPr anchor="t">
            <a:normAutofit/>
          </a:bodyPr>
          <a:lstStyle/>
          <a:p>
            <a:pPr algn="r"/>
            <a:r>
              <a:rPr lang="da-DK" sz="3200" dirty="0">
                <a:solidFill>
                  <a:srgbClr val="FFFFFF"/>
                </a:solidFill>
              </a:rPr>
              <a:t>Flade og runde personer</a:t>
            </a:r>
          </a:p>
        </p:txBody>
      </p:sp>
      <p:sp>
        <p:nvSpPr>
          <p:cNvPr id="3" name="Pladsholder til indhold 2">
            <a:extLst>
              <a:ext uri="{FF2B5EF4-FFF2-40B4-BE49-F238E27FC236}">
                <a16:creationId xmlns:a16="http://schemas.microsoft.com/office/drawing/2014/main" id="{EA8990F5-CBEE-C16D-2874-D5D155626E51}"/>
              </a:ext>
            </a:extLst>
          </p:cNvPr>
          <p:cNvSpPr>
            <a:spLocks noGrp="1"/>
          </p:cNvSpPr>
          <p:nvPr>
            <p:ph sz="half" idx="1"/>
          </p:nvPr>
        </p:nvSpPr>
        <p:spPr>
          <a:xfrm>
            <a:off x="4547698" y="1608667"/>
            <a:ext cx="3421958" cy="4501127"/>
          </a:xfrm>
        </p:spPr>
        <p:txBody>
          <a:bodyPr>
            <a:normAutofit/>
          </a:bodyPr>
          <a:lstStyle/>
          <a:p>
            <a:pPr marL="0" indent="0">
              <a:buNone/>
            </a:pPr>
            <a:r>
              <a:rPr lang="da-DK" sz="2000" b="0" i="0" dirty="0">
                <a:solidFill>
                  <a:schemeClr val="accent2">
                    <a:lumMod val="60000"/>
                    <a:lumOff val="40000"/>
                  </a:schemeClr>
                </a:solidFill>
                <a:effectLst/>
                <a:latin typeface="Noto Sans" panose="020B0502040504020204" pitchFamily="34" charset="0"/>
              </a:rPr>
              <a:t>Flade personer</a:t>
            </a:r>
          </a:p>
          <a:p>
            <a:pPr marL="0" indent="0">
              <a:buNone/>
            </a:pPr>
            <a:endParaRPr lang="da-DK" sz="1400" b="0" i="0" dirty="0">
              <a:effectLst/>
              <a:latin typeface="Noto Sans" panose="020B0502040504020204" pitchFamily="34" charset="0"/>
            </a:endParaRPr>
          </a:p>
          <a:p>
            <a:pPr marL="0" indent="0">
              <a:buNone/>
            </a:pPr>
            <a:r>
              <a:rPr lang="da-DK" sz="1400" b="0" i="0" dirty="0">
                <a:effectLst/>
                <a:latin typeface="Noto Sans" panose="020B0502040504020204" pitchFamily="34" charset="0"/>
              </a:rPr>
              <a:t>I tekster kan det forekomme, at de centrale personer er meget sparsomt beskrevet. Man taler i den forbindelse om </a:t>
            </a:r>
            <a:r>
              <a:rPr lang="da-DK" sz="1400" b="0" i="1" dirty="0">
                <a:effectLst/>
                <a:latin typeface="Noto Sans" panose="020B0502040504020204" pitchFamily="34" charset="0"/>
              </a:rPr>
              <a:t>flade personer</a:t>
            </a:r>
            <a:r>
              <a:rPr lang="da-DK" sz="1400" b="0" i="0" dirty="0">
                <a:effectLst/>
                <a:latin typeface="Noto Sans" panose="020B0502040504020204" pitchFamily="34" charset="0"/>
              </a:rPr>
              <a:t>. </a:t>
            </a:r>
          </a:p>
          <a:p>
            <a:pPr marL="0" indent="0">
              <a:buNone/>
            </a:pPr>
            <a:r>
              <a:rPr lang="da-DK" sz="1400" b="0" i="0" dirty="0">
                <a:effectLst/>
                <a:latin typeface="Noto Sans" panose="020B0502040504020204" pitchFamily="34" charset="0"/>
              </a:rPr>
              <a:t>De vil ofte fungere som repræsentanter for en bestemt rolle eller en bestemt holdning til tilværelsen. </a:t>
            </a:r>
          </a:p>
          <a:p>
            <a:pPr marL="0" indent="0">
              <a:buNone/>
            </a:pPr>
            <a:r>
              <a:rPr lang="da-DK" sz="1400" b="0" i="0" dirty="0">
                <a:effectLst/>
                <a:latin typeface="Noto Sans" panose="020B0502040504020204" pitchFamily="34" charset="0"/>
              </a:rPr>
              <a:t>De er således ofte mere typer end individuelle eksistenser, og det er som regel blot en enkelt egenskab eller tilbøjelighed, der kendetegner dem. </a:t>
            </a:r>
          </a:p>
          <a:p>
            <a:pPr marL="0" indent="0">
              <a:buNone/>
            </a:pPr>
            <a:r>
              <a:rPr lang="da-DK" sz="1400" b="0" i="0" dirty="0">
                <a:effectLst/>
                <a:latin typeface="Noto Sans" panose="020B0502040504020204" pitchFamily="34" charset="0"/>
              </a:rPr>
              <a:t>Vi kender det fra folkeviser og fra eventyr, men også fra moderne prosa. </a:t>
            </a:r>
            <a:endParaRPr lang="da-DK" sz="1400" dirty="0"/>
          </a:p>
        </p:txBody>
      </p:sp>
      <p:sp>
        <p:nvSpPr>
          <p:cNvPr id="11" name="Pladsholder til indhold 10">
            <a:extLst>
              <a:ext uri="{FF2B5EF4-FFF2-40B4-BE49-F238E27FC236}">
                <a16:creationId xmlns:a16="http://schemas.microsoft.com/office/drawing/2014/main" id="{546351B2-ECCB-9D66-C229-12D57C2C6E9C}"/>
              </a:ext>
            </a:extLst>
          </p:cNvPr>
          <p:cNvSpPr>
            <a:spLocks noGrp="1"/>
          </p:cNvSpPr>
          <p:nvPr>
            <p:ph sz="half" idx="2"/>
          </p:nvPr>
        </p:nvSpPr>
        <p:spPr>
          <a:xfrm>
            <a:off x="8289696" y="1608667"/>
            <a:ext cx="3421957" cy="4501127"/>
          </a:xfrm>
        </p:spPr>
        <p:txBody>
          <a:bodyPr>
            <a:normAutofit/>
          </a:bodyPr>
          <a:lstStyle/>
          <a:p>
            <a:pPr marL="0" indent="0">
              <a:buNone/>
            </a:pPr>
            <a:r>
              <a:rPr lang="da-DK" sz="2000" b="0" i="0" dirty="0">
                <a:solidFill>
                  <a:schemeClr val="accent2">
                    <a:lumMod val="60000"/>
                    <a:lumOff val="40000"/>
                  </a:schemeClr>
                </a:solidFill>
                <a:effectLst/>
                <a:latin typeface="Noto Sans" panose="020B0502040504020204" pitchFamily="34" charset="0"/>
              </a:rPr>
              <a:t>Runde personer</a:t>
            </a:r>
          </a:p>
          <a:p>
            <a:pPr marL="0" indent="0">
              <a:buNone/>
            </a:pPr>
            <a:endParaRPr lang="da-DK" sz="2000" dirty="0">
              <a:latin typeface="Noto Sans" panose="020B0502040504020204" pitchFamily="34" charset="0"/>
            </a:endParaRPr>
          </a:p>
          <a:p>
            <a:pPr marL="0" indent="0">
              <a:buNone/>
            </a:pPr>
            <a:r>
              <a:rPr lang="da-DK" sz="1400" b="0" i="0" dirty="0">
                <a:effectLst/>
                <a:latin typeface="Noto Sans" panose="020B0502040504020204" pitchFamily="34" charset="0"/>
              </a:rPr>
              <a:t>Er det sådan, at personerne er beskrevet med mange individuelle detaljer, taler man om </a:t>
            </a:r>
            <a:r>
              <a:rPr lang="da-DK" sz="1400" b="0" i="1" dirty="0">
                <a:effectLst/>
                <a:latin typeface="Noto Sans" panose="020B0502040504020204" pitchFamily="34" charset="0"/>
              </a:rPr>
              <a:t>runde personer</a:t>
            </a:r>
            <a:r>
              <a:rPr lang="da-DK" sz="1400" b="0" i="0" dirty="0">
                <a:effectLst/>
                <a:latin typeface="Noto Sans" panose="020B0502040504020204" pitchFamily="34" charset="0"/>
              </a:rPr>
              <a:t>.</a:t>
            </a:r>
          </a:p>
          <a:p>
            <a:pPr marL="0" indent="0">
              <a:buNone/>
            </a:pPr>
            <a:endParaRPr lang="da-DK" sz="1400" dirty="0">
              <a:latin typeface="Noto Sans" panose="020B0502040504020204" pitchFamily="34" charset="0"/>
            </a:endParaRPr>
          </a:p>
          <a:p>
            <a:pPr marL="0" indent="0">
              <a:buNone/>
            </a:pPr>
            <a:r>
              <a:rPr lang="da-DK" sz="1400" dirty="0">
                <a:latin typeface="Noto Sans" panose="020B0502040504020204" pitchFamily="34" charset="0"/>
              </a:rPr>
              <a:t>De vil ofte være sammensatte og komplekse og lige virkelige mennesker mere.</a:t>
            </a:r>
            <a:endParaRPr lang="da-DK" sz="1400" dirty="0"/>
          </a:p>
        </p:txBody>
      </p:sp>
    </p:spTree>
    <p:extLst>
      <p:ext uri="{BB962C8B-B14F-4D97-AF65-F5344CB8AC3E}">
        <p14:creationId xmlns:p14="http://schemas.microsoft.com/office/powerpoint/2010/main" val="2244126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064F2AFE-01D7-8E3C-0F09-DE2BBC176BD3}"/>
              </a:ext>
            </a:extLst>
          </p:cNvPr>
          <p:cNvSpPr>
            <a:spLocks noGrp="1"/>
          </p:cNvSpPr>
          <p:nvPr>
            <p:ph type="title"/>
          </p:nvPr>
        </p:nvSpPr>
        <p:spPr>
          <a:xfrm>
            <a:off x="761803" y="350196"/>
            <a:ext cx="4646904" cy="1624520"/>
          </a:xfrm>
        </p:spPr>
        <p:txBody>
          <a:bodyPr anchor="ctr">
            <a:normAutofit/>
          </a:bodyPr>
          <a:lstStyle/>
          <a:p>
            <a:r>
              <a:rPr lang="da-DK" sz="4000" dirty="0">
                <a:solidFill>
                  <a:schemeClr val="accent2">
                    <a:lumMod val="75000"/>
                  </a:schemeClr>
                </a:solidFill>
              </a:rPr>
              <a:t>Dynamiske personer</a:t>
            </a:r>
          </a:p>
        </p:txBody>
      </p:sp>
      <p:sp>
        <p:nvSpPr>
          <p:cNvPr id="6" name="Pladsholder til indhold 5">
            <a:extLst>
              <a:ext uri="{FF2B5EF4-FFF2-40B4-BE49-F238E27FC236}">
                <a16:creationId xmlns:a16="http://schemas.microsoft.com/office/drawing/2014/main" id="{21B6EE8C-9463-BA0C-25C2-D2056B29C005}"/>
              </a:ext>
            </a:extLst>
          </p:cNvPr>
          <p:cNvSpPr>
            <a:spLocks noGrp="1"/>
          </p:cNvSpPr>
          <p:nvPr>
            <p:ph idx="1"/>
          </p:nvPr>
        </p:nvSpPr>
        <p:spPr>
          <a:xfrm>
            <a:off x="761802" y="2743200"/>
            <a:ext cx="4646905" cy="3613149"/>
          </a:xfrm>
        </p:spPr>
        <p:txBody>
          <a:bodyPr anchor="ctr">
            <a:normAutofit/>
          </a:bodyPr>
          <a:lstStyle/>
          <a:p>
            <a:pPr marL="0" indent="0">
              <a:buNone/>
            </a:pPr>
            <a:r>
              <a:rPr lang="da-DK" sz="1700" b="0" i="0" dirty="0">
                <a:effectLst/>
                <a:latin typeface="Noto Sans" panose="020B0502040504020204" pitchFamily="34" charset="0"/>
              </a:rPr>
              <a:t>En person kan udvikle sig fra indadvendt til udadvendt eller fra svag til stærk. </a:t>
            </a:r>
          </a:p>
          <a:p>
            <a:pPr marL="0" indent="0">
              <a:buNone/>
            </a:pPr>
            <a:r>
              <a:rPr lang="da-DK" sz="1700" b="0" i="0" dirty="0">
                <a:effectLst/>
                <a:latin typeface="Noto Sans" panose="020B0502040504020204" pitchFamily="34" charset="0"/>
              </a:rPr>
              <a:t>Der kan være tale om en udvikling fra barn til voksen, der skaber større modenhed eller selvindsigt. </a:t>
            </a:r>
          </a:p>
          <a:p>
            <a:pPr marL="0" indent="0">
              <a:buNone/>
            </a:pPr>
            <a:r>
              <a:rPr lang="da-DK" sz="1700" b="0" i="0" dirty="0">
                <a:effectLst/>
                <a:latin typeface="Noto Sans" panose="020B0502040504020204" pitchFamily="34" charset="0"/>
              </a:rPr>
              <a:t>I både romantikkens dannelsesroman og naturalismens udviklingsroman er der fokus på en persons udvikling som noget af det vigtigste i romanen. </a:t>
            </a:r>
          </a:p>
          <a:p>
            <a:pPr marL="0" indent="0">
              <a:buNone/>
            </a:pPr>
            <a:r>
              <a:rPr lang="da-DK" sz="1700" b="0" i="0" dirty="0">
                <a:effectLst/>
                <a:latin typeface="Noto Sans" panose="020B0502040504020204" pitchFamily="34" charset="0"/>
              </a:rPr>
              <a:t>Hvis personerne derimod ikke udvikler sig, taler man </a:t>
            </a:r>
            <a:r>
              <a:rPr lang="da-DK" sz="1700" b="0" i="1" dirty="0">
                <a:solidFill>
                  <a:schemeClr val="accent2">
                    <a:lumMod val="75000"/>
                  </a:schemeClr>
                </a:solidFill>
                <a:effectLst/>
                <a:latin typeface="Noto Sans" panose="020B0502040504020204" pitchFamily="34" charset="0"/>
              </a:rPr>
              <a:t>statiske personer</a:t>
            </a:r>
            <a:r>
              <a:rPr lang="da-DK" sz="1700" b="0" i="0" dirty="0">
                <a:solidFill>
                  <a:schemeClr val="accent2">
                    <a:lumMod val="75000"/>
                  </a:schemeClr>
                </a:solidFill>
                <a:effectLst/>
                <a:latin typeface="Noto Sans" panose="020B0502040504020204" pitchFamily="34" charset="0"/>
              </a:rPr>
              <a:t> </a:t>
            </a:r>
            <a:r>
              <a:rPr lang="da-DK" sz="1700" b="0" i="0" dirty="0">
                <a:effectLst/>
                <a:latin typeface="Noto Sans" panose="020B0502040504020204" pitchFamily="34" charset="0"/>
              </a:rPr>
              <a:t>eller karakterer.</a:t>
            </a:r>
            <a:endParaRPr lang="da-DK" sz="1700" dirty="0"/>
          </a:p>
        </p:txBody>
      </p:sp>
      <p:pic>
        <p:nvPicPr>
          <p:cNvPr id="8" name="Picture 7" descr="Rødt båd i vand">
            <a:extLst>
              <a:ext uri="{FF2B5EF4-FFF2-40B4-BE49-F238E27FC236}">
                <a16:creationId xmlns:a16="http://schemas.microsoft.com/office/drawing/2014/main" id="{1553096F-A5A7-9516-901A-41B9DB621608}"/>
              </a:ext>
            </a:extLst>
          </p:cNvPr>
          <p:cNvPicPr>
            <a:picLocks noChangeAspect="1"/>
          </p:cNvPicPr>
          <p:nvPr/>
        </p:nvPicPr>
        <p:blipFill rotWithShape="1">
          <a:blip r:embed="rId2"/>
          <a:srcRect l="20799" r="19800" b="-2"/>
          <a:stretch/>
        </p:blipFill>
        <p:spPr>
          <a:xfrm>
            <a:off x="6096000" y="1"/>
            <a:ext cx="6102825" cy="6858000"/>
          </a:xfrm>
          <a:prstGeom prst="rect">
            <a:avLst/>
          </a:prstGeom>
        </p:spPr>
      </p:pic>
    </p:spTree>
    <p:extLst>
      <p:ext uri="{BB962C8B-B14F-4D97-AF65-F5344CB8AC3E}">
        <p14:creationId xmlns:p14="http://schemas.microsoft.com/office/powerpoint/2010/main" val="134776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C185E-390A-1750-C549-C01AD7141A59}"/>
              </a:ext>
            </a:extLst>
          </p:cNvPr>
          <p:cNvSpPr>
            <a:spLocks noGrp="1"/>
          </p:cNvSpPr>
          <p:nvPr>
            <p:ph type="title"/>
          </p:nvPr>
        </p:nvSpPr>
        <p:spPr>
          <a:xfrm>
            <a:off x="5868557" y="1138036"/>
            <a:ext cx="5444382" cy="1402470"/>
          </a:xfrm>
        </p:spPr>
        <p:txBody>
          <a:bodyPr anchor="t">
            <a:normAutofit/>
          </a:bodyPr>
          <a:lstStyle/>
          <a:p>
            <a:r>
              <a:rPr lang="da-DK" sz="3200"/>
              <a:t>Forholdet mellem personerne </a:t>
            </a:r>
          </a:p>
        </p:txBody>
      </p:sp>
      <p:pic>
        <p:nvPicPr>
          <p:cNvPr id="5" name="Picture 4" descr="To personer, der holder hinandens hænder">
            <a:extLst>
              <a:ext uri="{FF2B5EF4-FFF2-40B4-BE49-F238E27FC236}">
                <a16:creationId xmlns:a16="http://schemas.microsoft.com/office/drawing/2014/main" id="{A21E3C29-FB49-3241-2405-D2F3CD3EAA4B}"/>
              </a:ext>
            </a:extLst>
          </p:cNvPr>
          <p:cNvPicPr>
            <a:picLocks noChangeAspect="1"/>
          </p:cNvPicPr>
          <p:nvPr/>
        </p:nvPicPr>
        <p:blipFill rotWithShape="1">
          <a:blip r:embed="rId2"/>
          <a:srcRect l="21878" r="27984"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06214379-F3CE-7E13-0DF8-5D03AE43FB81}"/>
              </a:ext>
            </a:extLst>
          </p:cNvPr>
          <p:cNvSpPr>
            <a:spLocks noGrp="1"/>
          </p:cNvSpPr>
          <p:nvPr>
            <p:ph idx="1"/>
          </p:nvPr>
        </p:nvSpPr>
        <p:spPr>
          <a:xfrm>
            <a:off x="5868557" y="1928813"/>
            <a:ext cx="5444382" cy="4835242"/>
          </a:xfrm>
        </p:spPr>
        <p:txBody>
          <a:bodyPr>
            <a:normAutofit fontScale="92500" lnSpcReduction="10000"/>
          </a:bodyPr>
          <a:lstStyle/>
          <a:p>
            <a:pPr marL="0" indent="0">
              <a:buNone/>
            </a:pPr>
            <a:r>
              <a:rPr lang="da-DK" sz="1800" dirty="0">
                <a:effectLst/>
                <a:latin typeface="var(--font-content)"/>
              </a:rPr>
              <a:t>De indbyrdes relationer mellem de centrale personer i en roman eller novelle vil ofte være det helt afgørende omdrejningspunkt i historien. Der kan bestå et konfliktforhold mellem dem. Kønsforskelle, sociale forskelle eller etniske forskelle kan på afgørende vis være med til at bestemme forholdet.</a:t>
            </a:r>
          </a:p>
          <a:p>
            <a:pPr marL="0" indent="0">
              <a:buNone/>
            </a:pPr>
            <a:r>
              <a:rPr lang="da-DK" sz="1800" dirty="0">
                <a:effectLst/>
                <a:latin typeface="var(--font-content)"/>
              </a:rPr>
              <a:t>I mange tekster optræder der en såkaldt </a:t>
            </a:r>
            <a:r>
              <a:rPr lang="da-DK" sz="1800" i="1" dirty="0">
                <a:solidFill>
                  <a:srgbClr val="00B050"/>
                </a:solidFill>
                <a:effectLst/>
                <a:latin typeface="var(--font-content)"/>
              </a:rPr>
              <a:t>kontrastperson</a:t>
            </a:r>
            <a:r>
              <a:rPr lang="da-DK" sz="1800" dirty="0">
                <a:effectLst/>
                <a:latin typeface="var(--font-content)"/>
              </a:rPr>
              <a:t>, der sætter hovedpersonen i relief ved at repræsentere det modsatte. Er hovedpersonen socialt hæmmet, er kontrastpersonen derimod spontan og umiddelbar. Er hovedpersonen tryghedssøgende, er kontrastpersonen omvendt frihedssøgende. Kontrasten mellem tekstens personer spiller ofte en helt afgørende rolle i teksten, fordi den fortæller om forskellige måder at tackle tilværelsen på. </a:t>
            </a:r>
          </a:p>
          <a:p>
            <a:pPr marL="0" indent="0">
              <a:buNone/>
            </a:pPr>
            <a:r>
              <a:rPr lang="da-DK" sz="1800" dirty="0">
                <a:effectLst/>
                <a:latin typeface="var(--font-content)"/>
              </a:rPr>
              <a:t>Ligeledes kan der i en tekst optræde en såkaldt </a:t>
            </a:r>
            <a:r>
              <a:rPr lang="da-DK" sz="1800" i="1" dirty="0">
                <a:solidFill>
                  <a:srgbClr val="00B050"/>
                </a:solidFill>
                <a:effectLst/>
                <a:latin typeface="var(--font-content)"/>
              </a:rPr>
              <a:t>parallelperson</a:t>
            </a:r>
            <a:r>
              <a:rPr lang="da-DK" sz="1800" dirty="0">
                <a:effectLst/>
                <a:latin typeface="var(--font-content)"/>
              </a:rPr>
              <a:t>, der har flere ligheder med hovedpersonen. Parallelpersonen bruges ofte til at vise, hvordan det kunne være gået hovedpersonen, hvis det var lykkedes for ham at overvinde de problemer, han havde.</a:t>
            </a:r>
            <a:br>
              <a:rPr lang="da-DK" sz="1800" b="1" i="0" dirty="0">
                <a:effectLst/>
                <a:latin typeface="var(--font-title)"/>
              </a:rPr>
            </a:br>
            <a:endParaRPr lang="da-DK" sz="1800" b="1" i="0" dirty="0">
              <a:effectLst/>
              <a:latin typeface="var(--font-title)"/>
            </a:endParaRPr>
          </a:p>
          <a:p>
            <a:pPr marL="0" indent="0">
              <a:buNone/>
            </a:pPr>
            <a:endParaRPr lang="da-DK" sz="1800" dirty="0"/>
          </a:p>
        </p:txBody>
      </p:sp>
    </p:spTree>
    <p:extLst>
      <p:ext uri="{BB962C8B-B14F-4D97-AF65-F5344CB8AC3E}">
        <p14:creationId xmlns:p14="http://schemas.microsoft.com/office/powerpoint/2010/main" val="364041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8B4CCFEE-78C3-492E-93EB-649F7548F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D04258-BCD5-0EB4-F740-8AEE4DA156B3}"/>
              </a:ext>
            </a:extLst>
          </p:cNvPr>
          <p:cNvSpPr>
            <a:spLocks noGrp="1"/>
          </p:cNvSpPr>
          <p:nvPr>
            <p:ph type="title"/>
          </p:nvPr>
        </p:nvSpPr>
        <p:spPr>
          <a:xfrm>
            <a:off x="838201" y="365125"/>
            <a:ext cx="3816095" cy="2103436"/>
          </a:xfrm>
        </p:spPr>
        <p:txBody>
          <a:bodyPr>
            <a:normAutofit/>
          </a:bodyPr>
          <a:lstStyle/>
          <a:p>
            <a:r>
              <a:rPr lang="da-DK" sz="3200" dirty="0"/>
              <a:t>Jens Blendstrup og Ole </a:t>
            </a:r>
            <a:r>
              <a:rPr lang="da-DK" sz="3200" dirty="0" err="1"/>
              <a:t>Lejbach</a:t>
            </a:r>
            <a:r>
              <a:rPr lang="da-DK" sz="3200" dirty="0"/>
              <a:t>: </a:t>
            </a:r>
            <a:r>
              <a:rPr lang="da-DK" sz="6000" b="1" dirty="0">
                <a:latin typeface="Times New Roman" panose="02020603050405020304" pitchFamily="18" charset="0"/>
                <a:cs typeface="Times New Roman" panose="02020603050405020304" pitchFamily="18" charset="0"/>
              </a:rPr>
              <a:t>Genfærd</a:t>
            </a:r>
            <a:endParaRPr lang="da-DK" b="1" dirty="0">
              <a:latin typeface="Times New Roman" panose="02020603050405020304" pitchFamily="18" charset="0"/>
              <a:cs typeface="Times New Roman" panose="02020603050405020304" pitchFamily="18" charset="0"/>
            </a:endParaRPr>
          </a:p>
        </p:txBody>
      </p:sp>
      <p:sp>
        <p:nvSpPr>
          <p:cNvPr id="3" name="Pladsholder til indhold 2">
            <a:extLst>
              <a:ext uri="{FF2B5EF4-FFF2-40B4-BE49-F238E27FC236}">
                <a16:creationId xmlns:a16="http://schemas.microsoft.com/office/drawing/2014/main" id="{1C676BF5-4331-B9D2-6F7A-25DA3302B247}"/>
              </a:ext>
            </a:extLst>
          </p:cNvPr>
          <p:cNvSpPr>
            <a:spLocks noGrp="1"/>
          </p:cNvSpPr>
          <p:nvPr>
            <p:ph idx="1"/>
          </p:nvPr>
        </p:nvSpPr>
        <p:spPr>
          <a:xfrm>
            <a:off x="838201" y="2647949"/>
            <a:ext cx="3816096" cy="3529013"/>
          </a:xfrm>
        </p:spPr>
        <p:txBody>
          <a:bodyPr>
            <a:normAutofit fontScale="85000" lnSpcReduction="20000"/>
          </a:bodyPr>
          <a:lstStyle/>
          <a:p>
            <a:pPr marL="0" indent="0">
              <a:buNone/>
            </a:pPr>
            <a:r>
              <a:rPr lang="da-DK" sz="2000" b="1" dirty="0"/>
              <a:t>Opgave: </a:t>
            </a:r>
          </a:p>
          <a:p>
            <a:pPr marL="0" indent="0">
              <a:buNone/>
            </a:pPr>
            <a:r>
              <a:rPr lang="da-DK" sz="1900" dirty="0"/>
              <a:t>Lav en analyse af to udvalgte tekster fra kataloget med særlig fokus på </a:t>
            </a:r>
            <a:r>
              <a:rPr lang="da-DK" sz="1900" dirty="0">
                <a:solidFill>
                  <a:schemeClr val="accent2">
                    <a:lumMod val="75000"/>
                  </a:schemeClr>
                </a:solidFill>
              </a:rPr>
              <a:t>personkarakteristik</a:t>
            </a:r>
            <a:r>
              <a:rPr lang="da-DK" sz="1900" dirty="0"/>
              <a:t>.</a:t>
            </a:r>
          </a:p>
          <a:p>
            <a:pPr marL="0" indent="0">
              <a:buNone/>
            </a:pPr>
            <a:r>
              <a:rPr lang="da-DK" sz="1900" b="0" i="0" dirty="0">
                <a:effectLst/>
              </a:rPr>
              <a:t>Er der tale om direkte eller indirekte personkarakteristikker eller en blanding? Notér, hvor der er tale om direkte, og hvor der er tale om indirekte karakteristikker.</a:t>
            </a:r>
            <a:endParaRPr lang="da-DK" sz="1900" dirty="0"/>
          </a:p>
          <a:p>
            <a:pPr marL="0" indent="0">
              <a:buNone/>
            </a:pPr>
            <a:r>
              <a:rPr lang="da-DK" sz="1900" dirty="0"/>
              <a:t>Forsøg desuden at sige noget om </a:t>
            </a:r>
            <a:r>
              <a:rPr lang="da-DK" sz="1900" dirty="0">
                <a:solidFill>
                  <a:schemeClr val="accent2">
                    <a:lumMod val="75000"/>
                  </a:schemeClr>
                </a:solidFill>
              </a:rPr>
              <a:t>fortælleforholdet</a:t>
            </a:r>
            <a:r>
              <a:rPr lang="da-DK" sz="1900" dirty="0"/>
              <a:t>. Er det en jeg-fortæller eller en 3.persons fortæller? Hvordan er stemmen? Er den ironisk, alvorlig, andet?</a:t>
            </a:r>
          </a:p>
          <a:p>
            <a:pPr marL="0" indent="0">
              <a:buNone/>
            </a:pPr>
            <a:r>
              <a:rPr lang="da-DK" sz="1900" dirty="0"/>
              <a:t>Diskuter, hvilken betydning det har for tekster og billede, at de er forankret i et virkeligt fotografi og derved måske placerer sig et sted mellem fakta og fiktion.</a:t>
            </a:r>
          </a:p>
        </p:txBody>
      </p:sp>
      <p:pic>
        <p:nvPicPr>
          <p:cNvPr id="1028" name="Picture 4" descr="GENFÆRD I dag var vi på besøg hos Ole... - Skovgaard Museet | Facebook">
            <a:extLst>
              <a:ext uri="{FF2B5EF4-FFF2-40B4-BE49-F238E27FC236}">
                <a16:creationId xmlns:a16="http://schemas.microsoft.com/office/drawing/2014/main" id="{D0CF1E3A-23D5-396C-F69A-2CB6B13ED1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7" r="10337" b="-1"/>
          <a:stretch/>
        </p:blipFill>
        <p:spPr bwMode="auto">
          <a:xfrm>
            <a:off x="4726375" y="-3"/>
            <a:ext cx="4228635" cy="3694372"/>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GENFÆRD I dag var vi på besøg hos Ole... - Skovgaard Museet | Facebook">
            <a:extLst>
              <a:ext uri="{FF2B5EF4-FFF2-40B4-BE49-F238E27FC236}">
                <a16:creationId xmlns:a16="http://schemas.microsoft.com/office/drawing/2014/main" id="{1D04F079-5038-25C2-47F0-6D983E517E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14" r="-3" b="8138"/>
          <a:stretch/>
        </p:blipFill>
        <p:spPr bwMode="auto">
          <a:xfrm>
            <a:off x="9082588" y="-3"/>
            <a:ext cx="3109415" cy="36943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nfærd – Jens Blendstrup &amp; Ole Lejbach - kunsten.nu - Online magasin og  kalender for billedkunst">
            <a:extLst>
              <a:ext uri="{FF2B5EF4-FFF2-40B4-BE49-F238E27FC236}">
                <a16:creationId xmlns:a16="http://schemas.microsoft.com/office/drawing/2014/main" id="{6F0EA9CC-E909-01CF-5F08-BE9C7049BB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663" r="-1" b="11216"/>
          <a:stretch/>
        </p:blipFill>
        <p:spPr bwMode="auto">
          <a:xfrm>
            <a:off x="4726725" y="3802960"/>
            <a:ext cx="4228282" cy="3055043"/>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GENFÆRD I dag var vi på besøg hos Ole... - Skovgaard Museet | Facebook">
            <a:extLst>
              <a:ext uri="{FF2B5EF4-FFF2-40B4-BE49-F238E27FC236}">
                <a16:creationId xmlns:a16="http://schemas.microsoft.com/office/drawing/2014/main" id="{B85399E5-9FEF-B28B-E31F-056A701764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740" r="-3" b="26335"/>
          <a:stretch/>
        </p:blipFill>
        <p:spPr bwMode="auto">
          <a:xfrm>
            <a:off x="9082585" y="3802960"/>
            <a:ext cx="3109415" cy="305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476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TotalTime>
  <Words>953</Words>
  <Application>Microsoft Macintosh PowerPoint</Application>
  <PresentationFormat>Widescreen</PresentationFormat>
  <Paragraphs>51</Paragraphs>
  <Slides>10</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10</vt:i4>
      </vt:variant>
    </vt:vector>
  </HeadingPairs>
  <TitlesOfParts>
    <vt:vector size="18" baseType="lpstr">
      <vt:lpstr>Arial</vt:lpstr>
      <vt:lpstr>Calibri</vt:lpstr>
      <vt:lpstr>Calibri Light</vt:lpstr>
      <vt:lpstr>Noto Sans</vt:lpstr>
      <vt:lpstr>Times New Roman</vt:lpstr>
      <vt:lpstr>var(--font-content)</vt:lpstr>
      <vt:lpstr>var(--font-title)</vt:lpstr>
      <vt:lpstr>Office-tema</vt:lpstr>
      <vt:lpstr>Hvordan laver man en god personkarakteristik? </vt:lpstr>
      <vt:lpstr>PowerPoint-præsentation</vt:lpstr>
      <vt:lpstr>Indirekte karakteristik</vt:lpstr>
      <vt:lpstr>Direkte karakteristik</vt:lpstr>
      <vt:lpstr>Opsamlingen af karakteristikken </vt:lpstr>
      <vt:lpstr>Flade og runde personer</vt:lpstr>
      <vt:lpstr>Dynamiske personer</vt:lpstr>
      <vt:lpstr>Forholdet mellem personerne </vt:lpstr>
      <vt:lpstr>Jens Blendstrup og Ole Lejbach: Genfærd</vt:lpstr>
      <vt:lpstr>Analyse af Johannes . Jensen: ”Bo’l”, 1910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laver man en god personkarakteristik? </dc:title>
  <dc:creator>Ditte Bang Skovgård-Hansen</dc:creator>
  <cp:lastModifiedBy>Ditte Bang Skovgård-Hansen</cp:lastModifiedBy>
  <cp:revision>5</cp:revision>
  <dcterms:created xsi:type="dcterms:W3CDTF">2023-08-15T08:21:56Z</dcterms:created>
  <dcterms:modified xsi:type="dcterms:W3CDTF">2023-09-12T12:04:05Z</dcterms:modified>
</cp:coreProperties>
</file>